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1.xml" ContentType="application/vnd.openxmlformats-officedocument.drawingml.diagram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6" r:id="rId5"/>
    <p:sldMasterId id="2147483660" r:id="rId6"/>
    <p:sldMasterId id="2147483921" r:id="rId7"/>
    <p:sldMasterId id="2147483933" r:id="rId8"/>
  </p:sldMasterIdLst>
  <p:notesMasterIdLst>
    <p:notesMasterId r:id="rId23"/>
  </p:notesMasterIdLst>
  <p:handoutMasterIdLst>
    <p:handoutMasterId r:id="rId24"/>
  </p:handoutMasterIdLst>
  <p:sldIdLst>
    <p:sldId id="314" r:id="rId9"/>
    <p:sldId id="260" r:id="rId10"/>
    <p:sldId id="261" r:id="rId11"/>
    <p:sldId id="332" r:id="rId12"/>
    <p:sldId id="286" r:id="rId13"/>
    <p:sldId id="331" r:id="rId14"/>
    <p:sldId id="262" r:id="rId15"/>
    <p:sldId id="287" r:id="rId16"/>
    <p:sldId id="294" r:id="rId17"/>
    <p:sldId id="293" r:id="rId18"/>
    <p:sldId id="288" r:id="rId19"/>
    <p:sldId id="280" r:id="rId20"/>
    <p:sldId id="329" r:id="rId21"/>
    <p:sldId id="32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doulayeN" initials="AND" lastIdx="10" clrIdx="0"/>
  <p:cmAuthor id="1" name="aidaa"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891DC"/>
    <a:srgbClr val="4F81BD"/>
    <a:srgbClr val="6666FF"/>
    <a:srgbClr val="FFFFFF"/>
    <a:srgbClr val="FF9B09"/>
    <a:srgbClr val="3333FF"/>
    <a:srgbClr val="3366FF"/>
    <a:srgbClr val="ABA1A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2"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97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5BE51-AEF3-4599-BF64-1A122907E0C5}" type="doc">
      <dgm:prSet loTypeId="urn:microsoft.com/office/officeart/2005/8/layout/process2" loCatId="process" qsTypeId="urn:microsoft.com/office/officeart/2005/8/quickstyle/simple1" qsCatId="simple" csTypeId="urn:microsoft.com/office/officeart/2005/8/colors/accent1_2" csCatId="accent1" phldr="1"/>
      <dgm:spPr/>
    </dgm:pt>
    <dgm:pt modelId="{03E66DE0-405E-461C-8B2E-5341A25C1A4D}">
      <dgm:prSet phldrT="[Texto]" custT="1"/>
      <dgm:spPr/>
      <dgm:t>
        <a:bodyPr/>
        <a:lstStyle/>
        <a:p>
          <a:r>
            <a:rPr lang="es-SV" sz="1800" dirty="0"/>
            <a:t>Identificar amenazas y vulnerabilidades en la infraestructura de red vial en Centroamérica </a:t>
          </a:r>
        </a:p>
      </dgm:t>
    </dgm:pt>
    <dgm:pt modelId="{113E8709-EBE0-492C-94ED-F814C7DA64C2}" type="parTrans" cxnId="{7AB3F8DF-99D8-4675-86DE-052E89AC8465}">
      <dgm:prSet/>
      <dgm:spPr/>
      <dgm:t>
        <a:bodyPr/>
        <a:lstStyle/>
        <a:p>
          <a:endParaRPr lang="es-SV" sz="6000"/>
        </a:p>
      </dgm:t>
    </dgm:pt>
    <dgm:pt modelId="{5211233B-6C63-42CD-982C-4145EBFA1125}" type="sibTrans" cxnId="{7AB3F8DF-99D8-4675-86DE-052E89AC8465}">
      <dgm:prSet custT="1"/>
      <dgm:spPr/>
      <dgm:t>
        <a:bodyPr/>
        <a:lstStyle/>
        <a:p>
          <a:endParaRPr lang="es-SV" sz="1400"/>
        </a:p>
      </dgm:t>
    </dgm:pt>
    <dgm:pt modelId="{777EF0A8-4906-43D2-B22B-A8EF0656ABCC}">
      <dgm:prSet phldrT="[Texto]" custT="1"/>
      <dgm:spPr/>
      <dgm:t>
        <a:bodyPr/>
        <a:lstStyle/>
        <a:p>
          <a:r>
            <a:rPr lang="es-SV" sz="1600" dirty="0"/>
            <a:t>Elaborar escenarios futuros en base a información histórica de recurrencia, variabilidad, intensidad, incertidumbre, cambio a largo plazo  </a:t>
          </a:r>
        </a:p>
      </dgm:t>
    </dgm:pt>
    <dgm:pt modelId="{23B2DDE7-6107-4CB0-A2CF-07BCEAE4432E}" type="parTrans" cxnId="{78B90110-D1A2-4116-B6CE-7224B9CA6A30}">
      <dgm:prSet/>
      <dgm:spPr/>
      <dgm:t>
        <a:bodyPr/>
        <a:lstStyle/>
        <a:p>
          <a:endParaRPr lang="es-SV" sz="6000"/>
        </a:p>
      </dgm:t>
    </dgm:pt>
    <dgm:pt modelId="{A63797E4-2B57-405A-801D-BAACB5714F61}" type="sibTrans" cxnId="{78B90110-D1A2-4116-B6CE-7224B9CA6A30}">
      <dgm:prSet custT="1"/>
      <dgm:spPr/>
      <dgm:t>
        <a:bodyPr/>
        <a:lstStyle/>
        <a:p>
          <a:endParaRPr lang="es-SV" sz="1400"/>
        </a:p>
      </dgm:t>
    </dgm:pt>
    <dgm:pt modelId="{F1D17429-0DB8-45BA-A691-88F85A315169}">
      <dgm:prSet phldrT="[Texto]" custT="1"/>
      <dgm:spPr/>
      <dgm:t>
        <a:bodyPr/>
        <a:lstStyle/>
        <a:p>
          <a:r>
            <a:rPr lang="es-SV" sz="1600" dirty="0"/>
            <a:t>Analizar opciones de blindaje de la infraestructura</a:t>
          </a:r>
        </a:p>
      </dgm:t>
    </dgm:pt>
    <dgm:pt modelId="{E797A380-185C-4B84-969C-566377248B19}" type="parTrans" cxnId="{557ABA15-1613-4D02-B071-460DF07FFF31}">
      <dgm:prSet/>
      <dgm:spPr/>
      <dgm:t>
        <a:bodyPr/>
        <a:lstStyle/>
        <a:p>
          <a:endParaRPr lang="es-SV" sz="6000"/>
        </a:p>
      </dgm:t>
    </dgm:pt>
    <dgm:pt modelId="{E03CE5B5-3A95-4D7A-BF5A-C68DA8A9B758}" type="sibTrans" cxnId="{557ABA15-1613-4D02-B071-460DF07FFF31}">
      <dgm:prSet custT="1"/>
      <dgm:spPr/>
      <dgm:t>
        <a:bodyPr/>
        <a:lstStyle/>
        <a:p>
          <a:endParaRPr lang="es-SV" sz="1400"/>
        </a:p>
      </dgm:t>
    </dgm:pt>
    <dgm:pt modelId="{4CA378F3-E39D-4F2A-9894-81244E3785E1}">
      <dgm:prSet custT="1"/>
      <dgm:spPr/>
      <dgm:t>
        <a:bodyPr/>
        <a:lstStyle/>
        <a:p>
          <a:r>
            <a:rPr lang="es-SV" sz="1600"/>
            <a:t>Priorizar opciones</a:t>
          </a:r>
        </a:p>
      </dgm:t>
    </dgm:pt>
    <dgm:pt modelId="{11F74130-0BFD-43D2-92A9-3172134F4DF7}" type="parTrans" cxnId="{9CC3CD02-92AA-4CE1-94BC-C821E224EA3F}">
      <dgm:prSet/>
      <dgm:spPr/>
      <dgm:t>
        <a:bodyPr/>
        <a:lstStyle/>
        <a:p>
          <a:endParaRPr lang="es-SV" sz="6000"/>
        </a:p>
      </dgm:t>
    </dgm:pt>
    <dgm:pt modelId="{336A0508-4D07-4C33-9902-7A3212C6C7EE}" type="sibTrans" cxnId="{9CC3CD02-92AA-4CE1-94BC-C821E224EA3F}">
      <dgm:prSet custT="1"/>
      <dgm:spPr/>
      <dgm:t>
        <a:bodyPr/>
        <a:lstStyle/>
        <a:p>
          <a:endParaRPr lang="es-SV" sz="1400"/>
        </a:p>
      </dgm:t>
    </dgm:pt>
    <dgm:pt modelId="{AC477B21-BDDD-43AA-8989-4C619784E11E}">
      <dgm:prSet custT="1"/>
      <dgm:spPr/>
      <dgm:t>
        <a:bodyPr/>
        <a:lstStyle/>
        <a:p>
          <a:r>
            <a:rPr lang="es-SV" sz="1600"/>
            <a:t>Implementar mecanismos de blindaje</a:t>
          </a:r>
        </a:p>
      </dgm:t>
    </dgm:pt>
    <dgm:pt modelId="{9F62F4EC-E671-4272-B295-6AA4F25AE937}" type="parTrans" cxnId="{6F134A1F-EEBF-4E5E-BA3D-3696C64D8D61}">
      <dgm:prSet/>
      <dgm:spPr/>
      <dgm:t>
        <a:bodyPr/>
        <a:lstStyle/>
        <a:p>
          <a:endParaRPr lang="es-SV" sz="6000"/>
        </a:p>
      </dgm:t>
    </dgm:pt>
    <dgm:pt modelId="{34E28F37-67F0-4CF3-8A1B-31E724443120}" type="sibTrans" cxnId="{6F134A1F-EEBF-4E5E-BA3D-3696C64D8D61}">
      <dgm:prSet custT="1"/>
      <dgm:spPr/>
      <dgm:t>
        <a:bodyPr/>
        <a:lstStyle/>
        <a:p>
          <a:endParaRPr lang="es-SV" sz="1400"/>
        </a:p>
      </dgm:t>
    </dgm:pt>
    <dgm:pt modelId="{E1D93243-98BF-49CF-B62A-8955F8CA734B}">
      <dgm:prSet custT="1"/>
      <dgm:spPr/>
      <dgm:t>
        <a:bodyPr/>
        <a:lstStyle/>
        <a:p>
          <a:r>
            <a:rPr lang="es-SV" sz="1600"/>
            <a:t>Monitorear y evaluar</a:t>
          </a:r>
        </a:p>
      </dgm:t>
    </dgm:pt>
    <dgm:pt modelId="{7E694471-2DDE-4AFD-B3A9-17FCB5633B5D}" type="parTrans" cxnId="{A3004560-1939-41A8-BA4F-35BDD5BEDBBF}">
      <dgm:prSet/>
      <dgm:spPr/>
      <dgm:t>
        <a:bodyPr/>
        <a:lstStyle/>
        <a:p>
          <a:endParaRPr lang="es-SV" sz="6000"/>
        </a:p>
      </dgm:t>
    </dgm:pt>
    <dgm:pt modelId="{FA5DC7BC-9E83-4AF3-A924-FD29C119C7B9}" type="sibTrans" cxnId="{A3004560-1939-41A8-BA4F-35BDD5BEDBBF}">
      <dgm:prSet custT="1"/>
      <dgm:spPr/>
      <dgm:t>
        <a:bodyPr/>
        <a:lstStyle/>
        <a:p>
          <a:endParaRPr lang="es-SV" sz="1400"/>
        </a:p>
      </dgm:t>
    </dgm:pt>
    <dgm:pt modelId="{213D4883-DC35-4EF1-A107-2F644C56E19E}">
      <dgm:prSet custT="1"/>
      <dgm:spPr/>
      <dgm:t>
        <a:bodyPr/>
        <a:lstStyle/>
        <a:p>
          <a:r>
            <a:rPr lang="es-SV" sz="1600" dirty="0"/>
            <a:t>Gestionar conocimientos sobre mejores prácticas y  lecciones aprendidas</a:t>
          </a:r>
        </a:p>
      </dgm:t>
    </dgm:pt>
    <dgm:pt modelId="{2A45D39F-902F-4A65-9DAE-E29C3EB23C26}" type="parTrans" cxnId="{F89022BA-2090-442C-AA60-83463D0F7F65}">
      <dgm:prSet/>
      <dgm:spPr/>
      <dgm:t>
        <a:bodyPr/>
        <a:lstStyle/>
        <a:p>
          <a:endParaRPr lang="es-SV" sz="6000"/>
        </a:p>
      </dgm:t>
    </dgm:pt>
    <dgm:pt modelId="{4BAB79C6-0089-426A-9B3B-15AA688A9E7E}" type="sibTrans" cxnId="{F89022BA-2090-442C-AA60-83463D0F7F65}">
      <dgm:prSet/>
      <dgm:spPr/>
      <dgm:t>
        <a:bodyPr/>
        <a:lstStyle/>
        <a:p>
          <a:endParaRPr lang="es-SV" sz="6000"/>
        </a:p>
      </dgm:t>
    </dgm:pt>
    <dgm:pt modelId="{B9525CAC-DA7A-4860-8585-A0488019575A}" type="pres">
      <dgm:prSet presAssocID="{8CC5BE51-AEF3-4599-BF64-1A122907E0C5}" presName="linearFlow" presStyleCnt="0">
        <dgm:presLayoutVars>
          <dgm:resizeHandles val="exact"/>
        </dgm:presLayoutVars>
      </dgm:prSet>
      <dgm:spPr/>
    </dgm:pt>
    <dgm:pt modelId="{FA641005-A4CC-4382-8A44-80D8B06481B5}" type="pres">
      <dgm:prSet presAssocID="{03E66DE0-405E-461C-8B2E-5341A25C1A4D}" presName="node" presStyleLbl="node1" presStyleIdx="0" presStyleCnt="7" custScaleX="305252" custScaleY="135684">
        <dgm:presLayoutVars>
          <dgm:bulletEnabled val="1"/>
        </dgm:presLayoutVars>
      </dgm:prSet>
      <dgm:spPr/>
      <dgm:t>
        <a:bodyPr/>
        <a:lstStyle/>
        <a:p>
          <a:endParaRPr lang="es-SV"/>
        </a:p>
      </dgm:t>
    </dgm:pt>
    <dgm:pt modelId="{479ED8EE-0842-48E9-8BC5-46D4A25EBDAC}" type="pres">
      <dgm:prSet presAssocID="{5211233B-6C63-42CD-982C-4145EBFA1125}" presName="sibTrans" presStyleLbl="sibTrans2D1" presStyleIdx="0" presStyleCnt="6"/>
      <dgm:spPr/>
      <dgm:t>
        <a:bodyPr/>
        <a:lstStyle/>
        <a:p>
          <a:endParaRPr lang="es-ES"/>
        </a:p>
      </dgm:t>
    </dgm:pt>
    <dgm:pt modelId="{6288ADD3-F40A-43CE-B4BC-698593AF0C72}" type="pres">
      <dgm:prSet presAssocID="{5211233B-6C63-42CD-982C-4145EBFA1125}" presName="connectorText" presStyleLbl="sibTrans2D1" presStyleIdx="0" presStyleCnt="6"/>
      <dgm:spPr/>
      <dgm:t>
        <a:bodyPr/>
        <a:lstStyle/>
        <a:p>
          <a:endParaRPr lang="es-ES"/>
        </a:p>
      </dgm:t>
    </dgm:pt>
    <dgm:pt modelId="{8B5145CB-7F27-486E-A48C-2D23EB45EE92}" type="pres">
      <dgm:prSet presAssocID="{777EF0A8-4906-43D2-B22B-A8EF0656ABCC}" presName="node" presStyleLbl="node1" presStyleIdx="1" presStyleCnt="7" custScaleX="309284" custScaleY="145250">
        <dgm:presLayoutVars>
          <dgm:bulletEnabled val="1"/>
        </dgm:presLayoutVars>
      </dgm:prSet>
      <dgm:spPr/>
      <dgm:t>
        <a:bodyPr/>
        <a:lstStyle/>
        <a:p>
          <a:endParaRPr lang="es-SV"/>
        </a:p>
      </dgm:t>
    </dgm:pt>
    <dgm:pt modelId="{7F2D022F-BACF-471E-9588-B3A544C005BB}" type="pres">
      <dgm:prSet presAssocID="{A63797E4-2B57-405A-801D-BAACB5714F61}" presName="sibTrans" presStyleLbl="sibTrans2D1" presStyleIdx="1" presStyleCnt="6"/>
      <dgm:spPr/>
      <dgm:t>
        <a:bodyPr/>
        <a:lstStyle/>
        <a:p>
          <a:endParaRPr lang="es-ES"/>
        </a:p>
      </dgm:t>
    </dgm:pt>
    <dgm:pt modelId="{5B40A21B-FCDE-48F7-8648-785FBA5D4911}" type="pres">
      <dgm:prSet presAssocID="{A63797E4-2B57-405A-801D-BAACB5714F61}" presName="connectorText" presStyleLbl="sibTrans2D1" presStyleIdx="1" presStyleCnt="6"/>
      <dgm:spPr/>
      <dgm:t>
        <a:bodyPr/>
        <a:lstStyle/>
        <a:p>
          <a:endParaRPr lang="es-ES"/>
        </a:p>
      </dgm:t>
    </dgm:pt>
    <dgm:pt modelId="{AC92412D-57C0-4F55-9F7B-EF856F11F0C7}" type="pres">
      <dgm:prSet presAssocID="{F1D17429-0DB8-45BA-A691-88F85A315169}" presName="node" presStyleLbl="node1" presStyleIdx="2" presStyleCnt="7" custScaleX="309284" custScaleY="100295">
        <dgm:presLayoutVars>
          <dgm:bulletEnabled val="1"/>
        </dgm:presLayoutVars>
      </dgm:prSet>
      <dgm:spPr/>
      <dgm:t>
        <a:bodyPr/>
        <a:lstStyle/>
        <a:p>
          <a:endParaRPr lang="es-SV"/>
        </a:p>
      </dgm:t>
    </dgm:pt>
    <dgm:pt modelId="{EF2FAE2A-EE7A-4FB7-878A-C30ADBF4C431}" type="pres">
      <dgm:prSet presAssocID="{E03CE5B5-3A95-4D7A-BF5A-C68DA8A9B758}" presName="sibTrans" presStyleLbl="sibTrans2D1" presStyleIdx="2" presStyleCnt="6"/>
      <dgm:spPr/>
      <dgm:t>
        <a:bodyPr/>
        <a:lstStyle/>
        <a:p>
          <a:endParaRPr lang="es-ES"/>
        </a:p>
      </dgm:t>
    </dgm:pt>
    <dgm:pt modelId="{5F4E2325-501F-4BFE-8084-9B67D11D2A8F}" type="pres">
      <dgm:prSet presAssocID="{E03CE5B5-3A95-4D7A-BF5A-C68DA8A9B758}" presName="connectorText" presStyleLbl="sibTrans2D1" presStyleIdx="2" presStyleCnt="6"/>
      <dgm:spPr/>
      <dgm:t>
        <a:bodyPr/>
        <a:lstStyle/>
        <a:p>
          <a:endParaRPr lang="es-ES"/>
        </a:p>
      </dgm:t>
    </dgm:pt>
    <dgm:pt modelId="{F6BD0A1A-500A-4274-B913-CBBCC5448822}" type="pres">
      <dgm:prSet presAssocID="{4CA378F3-E39D-4F2A-9894-81244E3785E1}" presName="node" presStyleLbl="node1" presStyleIdx="3" presStyleCnt="7" custScaleX="301251" custScaleY="98774">
        <dgm:presLayoutVars>
          <dgm:bulletEnabled val="1"/>
        </dgm:presLayoutVars>
      </dgm:prSet>
      <dgm:spPr/>
      <dgm:t>
        <a:bodyPr/>
        <a:lstStyle/>
        <a:p>
          <a:endParaRPr lang="es-ES"/>
        </a:p>
      </dgm:t>
    </dgm:pt>
    <dgm:pt modelId="{6DFDFB97-0740-445A-9D01-410F7A5F763C}" type="pres">
      <dgm:prSet presAssocID="{336A0508-4D07-4C33-9902-7A3212C6C7EE}" presName="sibTrans" presStyleLbl="sibTrans2D1" presStyleIdx="3" presStyleCnt="6"/>
      <dgm:spPr/>
      <dgm:t>
        <a:bodyPr/>
        <a:lstStyle/>
        <a:p>
          <a:endParaRPr lang="es-ES"/>
        </a:p>
      </dgm:t>
    </dgm:pt>
    <dgm:pt modelId="{1CE7D1A7-E8F0-4099-88F1-93A3DA6E787A}" type="pres">
      <dgm:prSet presAssocID="{336A0508-4D07-4C33-9902-7A3212C6C7EE}" presName="connectorText" presStyleLbl="sibTrans2D1" presStyleIdx="3" presStyleCnt="6"/>
      <dgm:spPr/>
      <dgm:t>
        <a:bodyPr/>
        <a:lstStyle/>
        <a:p>
          <a:endParaRPr lang="es-ES"/>
        </a:p>
      </dgm:t>
    </dgm:pt>
    <dgm:pt modelId="{E504F4E7-7CB1-4461-9F04-195AF7DFE161}" type="pres">
      <dgm:prSet presAssocID="{AC477B21-BDDD-43AA-8989-4C619784E11E}" presName="node" presStyleLbl="node1" presStyleIdx="4" presStyleCnt="7" custScaleX="301251" custScaleY="114414">
        <dgm:presLayoutVars>
          <dgm:bulletEnabled val="1"/>
        </dgm:presLayoutVars>
      </dgm:prSet>
      <dgm:spPr/>
      <dgm:t>
        <a:bodyPr/>
        <a:lstStyle/>
        <a:p>
          <a:endParaRPr lang="es-ES"/>
        </a:p>
      </dgm:t>
    </dgm:pt>
    <dgm:pt modelId="{9634BE48-3235-4128-B62B-DDEAE5FE3F75}" type="pres">
      <dgm:prSet presAssocID="{34E28F37-67F0-4CF3-8A1B-31E724443120}" presName="sibTrans" presStyleLbl="sibTrans2D1" presStyleIdx="4" presStyleCnt="6"/>
      <dgm:spPr/>
      <dgm:t>
        <a:bodyPr/>
        <a:lstStyle/>
        <a:p>
          <a:endParaRPr lang="es-ES"/>
        </a:p>
      </dgm:t>
    </dgm:pt>
    <dgm:pt modelId="{7A7C3136-33A7-4514-BD31-67E0F656747C}" type="pres">
      <dgm:prSet presAssocID="{34E28F37-67F0-4CF3-8A1B-31E724443120}" presName="connectorText" presStyleLbl="sibTrans2D1" presStyleIdx="4" presStyleCnt="6"/>
      <dgm:spPr/>
      <dgm:t>
        <a:bodyPr/>
        <a:lstStyle/>
        <a:p>
          <a:endParaRPr lang="es-ES"/>
        </a:p>
      </dgm:t>
    </dgm:pt>
    <dgm:pt modelId="{DAAD49ED-5464-4473-8649-E5370C2B2C47}" type="pres">
      <dgm:prSet presAssocID="{E1D93243-98BF-49CF-B62A-8955F8CA734B}" presName="node" presStyleLbl="node1" presStyleIdx="5" presStyleCnt="7" custScaleX="301251" custScaleY="105770">
        <dgm:presLayoutVars>
          <dgm:bulletEnabled val="1"/>
        </dgm:presLayoutVars>
      </dgm:prSet>
      <dgm:spPr/>
      <dgm:t>
        <a:bodyPr/>
        <a:lstStyle/>
        <a:p>
          <a:endParaRPr lang="es-SV"/>
        </a:p>
      </dgm:t>
    </dgm:pt>
    <dgm:pt modelId="{89CD9889-522B-4FED-B87C-822AA0E38452}" type="pres">
      <dgm:prSet presAssocID="{FA5DC7BC-9E83-4AF3-A924-FD29C119C7B9}" presName="sibTrans" presStyleLbl="sibTrans2D1" presStyleIdx="5" presStyleCnt="6"/>
      <dgm:spPr/>
      <dgm:t>
        <a:bodyPr/>
        <a:lstStyle/>
        <a:p>
          <a:endParaRPr lang="es-ES"/>
        </a:p>
      </dgm:t>
    </dgm:pt>
    <dgm:pt modelId="{5D99FFF8-CB4C-49B3-90AF-6F05418C6623}" type="pres">
      <dgm:prSet presAssocID="{FA5DC7BC-9E83-4AF3-A924-FD29C119C7B9}" presName="connectorText" presStyleLbl="sibTrans2D1" presStyleIdx="5" presStyleCnt="6"/>
      <dgm:spPr/>
      <dgm:t>
        <a:bodyPr/>
        <a:lstStyle/>
        <a:p>
          <a:endParaRPr lang="es-ES"/>
        </a:p>
      </dgm:t>
    </dgm:pt>
    <dgm:pt modelId="{786CECB3-E189-4ECD-8E34-9EBD68D9BA80}" type="pres">
      <dgm:prSet presAssocID="{213D4883-DC35-4EF1-A107-2F644C56E19E}" presName="node" presStyleLbl="node1" presStyleIdx="6" presStyleCnt="7" custScaleX="293218" custScaleY="110331">
        <dgm:presLayoutVars>
          <dgm:bulletEnabled val="1"/>
        </dgm:presLayoutVars>
      </dgm:prSet>
      <dgm:spPr/>
      <dgm:t>
        <a:bodyPr/>
        <a:lstStyle/>
        <a:p>
          <a:endParaRPr lang="es-SV"/>
        </a:p>
      </dgm:t>
    </dgm:pt>
  </dgm:ptLst>
  <dgm:cxnLst>
    <dgm:cxn modelId="{78B90110-D1A2-4116-B6CE-7224B9CA6A30}" srcId="{8CC5BE51-AEF3-4599-BF64-1A122907E0C5}" destId="{777EF0A8-4906-43D2-B22B-A8EF0656ABCC}" srcOrd="1" destOrd="0" parTransId="{23B2DDE7-6107-4CB0-A2CF-07BCEAE4432E}" sibTransId="{A63797E4-2B57-405A-801D-BAACB5714F61}"/>
    <dgm:cxn modelId="{53140FBA-0A73-4B62-BA9F-DE47DF0F5705}" type="presOf" srcId="{777EF0A8-4906-43D2-B22B-A8EF0656ABCC}" destId="{8B5145CB-7F27-486E-A48C-2D23EB45EE92}" srcOrd="0" destOrd="0" presId="urn:microsoft.com/office/officeart/2005/8/layout/process2"/>
    <dgm:cxn modelId="{F89022BA-2090-442C-AA60-83463D0F7F65}" srcId="{8CC5BE51-AEF3-4599-BF64-1A122907E0C5}" destId="{213D4883-DC35-4EF1-A107-2F644C56E19E}" srcOrd="6" destOrd="0" parTransId="{2A45D39F-902F-4A65-9DAE-E29C3EB23C26}" sibTransId="{4BAB79C6-0089-426A-9B3B-15AA688A9E7E}"/>
    <dgm:cxn modelId="{E9B15B76-7EE0-4D39-8BAD-BA27CCC4B637}" type="presOf" srcId="{E03CE5B5-3A95-4D7A-BF5A-C68DA8A9B758}" destId="{5F4E2325-501F-4BFE-8084-9B67D11D2A8F}" srcOrd="1" destOrd="0" presId="urn:microsoft.com/office/officeart/2005/8/layout/process2"/>
    <dgm:cxn modelId="{9CC3CD02-92AA-4CE1-94BC-C821E224EA3F}" srcId="{8CC5BE51-AEF3-4599-BF64-1A122907E0C5}" destId="{4CA378F3-E39D-4F2A-9894-81244E3785E1}" srcOrd="3" destOrd="0" parTransId="{11F74130-0BFD-43D2-92A9-3172134F4DF7}" sibTransId="{336A0508-4D07-4C33-9902-7A3212C6C7EE}"/>
    <dgm:cxn modelId="{DA5EE35F-5FE6-4AD3-8905-7B72C5FB2AF7}" type="presOf" srcId="{8CC5BE51-AEF3-4599-BF64-1A122907E0C5}" destId="{B9525CAC-DA7A-4860-8585-A0488019575A}" srcOrd="0" destOrd="0" presId="urn:microsoft.com/office/officeart/2005/8/layout/process2"/>
    <dgm:cxn modelId="{9C2024D0-8278-4D34-8B4D-68E9CB77FAB1}" type="presOf" srcId="{A63797E4-2B57-405A-801D-BAACB5714F61}" destId="{5B40A21B-FCDE-48F7-8648-785FBA5D4911}" srcOrd="1" destOrd="0" presId="urn:microsoft.com/office/officeart/2005/8/layout/process2"/>
    <dgm:cxn modelId="{6F134A1F-EEBF-4E5E-BA3D-3696C64D8D61}" srcId="{8CC5BE51-AEF3-4599-BF64-1A122907E0C5}" destId="{AC477B21-BDDD-43AA-8989-4C619784E11E}" srcOrd="4" destOrd="0" parTransId="{9F62F4EC-E671-4272-B295-6AA4F25AE937}" sibTransId="{34E28F37-67F0-4CF3-8A1B-31E724443120}"/>
    <dgm:cxn modelId="{4C5B0981-7225-4607-A17C-A5F0227D71E9}" type="presOf" srcId="{336A0508-4D07-4C33-9902-7A3212C6C7EE}" destId="{6DFDFB97-0740-445A-9D01-410F7A5F763C}" srcOrd="0" destOrd="0" presId="urn:microsoft.com/office/officeart/2005/8/layout/process2"/>
    <dgm:cxn modelId="{CE8D0B1A-CB99-4160-B6F4-83339F27B99D}" type="presOf" srcId="{336A0508-4D07-4C33-9902-7A3212C6C7EE}" destId="{1CE7D1A7-E8F0-4099-88F1-93A3DA6E787A}" srcOrd="1" destOrd="0" presId="urn:microsoft.com/office/officeart/2005/8/layout/process2"/>
    <dgm:cxn modelId="{F9F29AA2-AC97-410D-BBA5-4C3409E7A135}" type="presOf" srcId="{FA5DC7BC-9E83-4AF3-A924-FD29C119C7B9}" destId="{5D99FFF8-CB4C-49B3-90AF-6F05418C6623}" srcOrd="1" destOrd="0" presId="urn:microsoft.com/office/officeart/2005/8/layout/process2"/>
    <dgm:cxn modelId="{50276E82-763C-41C6-AD19-4EC3E7DA91A8}" type="presOf" srcId="{AC477B21-BDDD-43AA-8989-4C619784E11E}" destId="{E504F4E7-7CB1-4461-9F04-195AF7DFE161}" srcOrd="0" destOrd="0" presId="urn:microsoft.com/office/officeart/2005/8/layout/process2"/>
    <dgm:cxn modelId="{4E8A86BB-BB34-4C43-9E71-B203F7568909}" type="presOf" srcId="{34E28F37-67F0-4CF3-8A1B-31E724443120}" destId="{9634BE48-3235-4128-B62B-DDEAE5FE3F75}" srcOrd="0" destOrd="0" presId="urn:microsoft.com/office/officeart/2005/8/layout/process2"/>
    <dgm:cxn modelId="{3BE17D2D-6B70-46D8-9ACA-1CDF77EE895A}" type="presOf" srcId="{34E28F37-67F0-4CF3-8A1B-31E724443120}" destId="{7A7C3136-33A7-4514-BD31-67E0F656747C}" srcOrd="1" destOrd="0" presId="urn:microsoft.com/office/officeart/2005/8/layout/process2"/>
    <dgm:cxn modelId="{1533D158-BAF4-4693-8C1F-E5980AD9B3F1}" type="presOf" srcId="{A63797E4-2B57-405A-801D-BAACB5714F61}" destId="{7F2D022F-BACF-471E-9588-B3A544C005BB}" srcOrd="0" destOrd="0" presId="urn:microsoft.com/office/officeart/2005/8/layout/process2"/>
    <dgm:cxn modelId="{246D17CD-90DD-4D81-AE3C-9219FA2CC7DB}" type="presOf" srcId="{F1D17429-0DB8-45BA-A691-88F85A315169}" destId="{AC92412D-57C0-4F55-9F7B-EF856F11F0C7}" srcOrd="0" destOrd="0" presId="urn:microsoft.com/office/officeart/2005/8/layout/process2"/>
    <dgm:cxn modelId="{47434448-816B-45D3-AE1B-02A6091C7F41}" type="presOf" srcId="{E03CE5B5-3A95-4D7A-BF5A-C68DA8A9B758}" destId="{EF2FAE2A-EE7A-4FB7-878A-C30ADBF4C431}" srcOrd="0" destOrd="0" presId="urn:microsoft.com/office/officeart/2005/8/layout/process2"/>
    <dgm:cxn modelId="{4C072AAA-69EF-45FD-B190-25361919D3FE}" type="presOf" srcId="{213D4883-DC35-4EF1-A107-2F644C56E19E}" destId="{786CECB3-E189-4ECD-8E34-9EBD68D9BA80}" srcOrd="0" destOrd="0" presId="urn:microsoft.com/office/officeart/2005/8/layout/process2"/>
    <dgm:cxn modelId="{31DD7FBF-8E7A-4B6B-8453-5D2DE12597A2}" type="presOf" srcId="{03E66DE0-405E-461C-8B2E-5341A25C1A4D}" destId="{FA641005-A4CC-4382-8A44-80D8B06481B5}" srcOrd="0" destOrd="0" presId="urn:microsoft.com/office/officeart/2005/8/layout/process2"/>
    <dgm:cxn modelId="{B03A16D4-9186-47EB-9BD1-A5C18B38640A}" type="presOf" srcId="{4CA378F3-E39D-4F2A-9894-81244E3785E1}" destId="{F6BD0A1A-500A-4274-B913-CBBCC5448822}" srcOrd="0" destOrd="0" presId="urn:microsoft.com/office/officeart/2005/8/layout/process2"/>
    <dgm:cxn modelId="{E26EA9D3-CA8C-40F5-9878-7F6CCD3A5DA8}" type="presOf" srcId="{5211233B-6C63-42CD-982C-4145EBFA1125}" destId="{6288ADD3-F40A-43CE-B4BC-698593AF0C72}" srcOrd="1" destOrd="0" presId="urn:microsoft.com/office/officeart/2005/8/layout/process2"/>
    <dgm:cxn modelId="{A3004560-1939-41A8-BA4F-35BDD5BEDBBF}" srcId="{8CC5BE51-AEF3-4599-BF64-1A122907E0C5}" destId="{E1D93243-98BF-49CF-B62A-8955F8CA734B}" srcOrd="5" destOrd="0" parTransId="{7E694471-2DDE-4AFD-B3A9-17FCB5633B5D}" sibTransId="{FA5DC7BC-9E83-4AF3-A924-FD29C119C7B9}"/>
    <dgm:cxn modelId="{98E406A5-EF0A-45A1-8EDD-8F50AEBC4B11}" type="presOf" srcId="{5211233B-6C63-42CD-982C-4145EBFA1125}" destId="{479ED8EE-0842-48E9-8BC5-46D4A25EBDAC}" srcOrd="0" destOrd="0" presId="urn:microsoft.com/office/officeart/2005/8/layout/process2"/>
    <dgm:cxn modelId="{7AB3F8DF-99D8-4675-86DE-052E89AC8465}" srcId="{8CC5BE51-AEF3-4599-BF64-1A122907E0C5}" destId="{03E66DE0-405E-461C-8B2E-5341A25C1A4D}" srcOrd="0" destOrd="0" parTransId="{113E8709-EBE0-492C-94ED-F814C7DA64C2}" sibTransId="{5211233B-6C63-42CD-982C-4145EBFA1125}"/>
    <dgm:cxn modelId="{4558187F-A770-4867-9927-65897D6657C8}" type="presOf" srcId="{FA5DC7BC-9E83-4AF3-A924-FD29C119C7B9}" destId="{89CD9889-522B-4FED-B87C-822AA0E38452}" srcOrd="0" destOrd="0" presId="urn:microsoft.com/office/officeart/2005/8/layout/process2"/>
    <dgm:cxn modelId="{14238BD5-FA44-41E4-9F78-F25315AE40B0}" type="presOf" srcId="{E1D93243-98BF-49CF-B62A-8955F8CA734B}" destId="{DAAD49ED-5464-4473-8649-E5370C2B2C47}" srcOrd="0" destOrd="0" presId="urn:microsoft.com/office/officeart/2005/8/layout/process2"/>
    <dgm:cxn modelId="{557ABA15-1613-4D02-B071-460DF07FFF31}" srcId="{8CC5BE51-AEF3-4599-BF64-1A122907E0C5}" destId="{F1D17429-0DB8-45BA-A691-88F85A315169}" srcOrd="2" destOrd="0" parTransId="{E797A380-185C-4B84-969C-566377248B19}" sibTransId="{E03CE5B5-3A95-4D7A-BF5A-C68DA8A9B758}"/>
    <dgm:cxn modelId="{5E236F37-5A5E-461E-9D95-B338E76F0B08}" type="presParOf" srcId="{B9525CAC-DA7A-4860-8585-A0488019575A}" destId="{FA641005-A4CC-4382-8A44-80D8B06481B5}" srcOrd="0" destOrd="0" presId="urn:microsoft.com/office/officeart/2005/8/layout/process2"/>
    <dgm:cxn modelId="{072C7A3F-32C2-4160-9978-08947DEB76E5}" type="presParOf" srcId="{B9525CAC-DA7A-4860-8585-A0488019575A}" destId="{479ED8EE-0842-48E9-8BC5-46D4A25EBDAC}" srcOrd="1" destOrd="0" presId="urn:microsoft.com/office/officeart/2005/8/layout/process2"/>
    <dgm:cxn modelId="{A3DE6715-00C0-4665-9F2E-550736231B07}" type="presParOf" srcId="{479ED8EE-0842-48E9-8BC5-46D4A25EBDAC}" destId="{6288ADD3-F40A-43CE-B4BC-698593AF0C72}" srcOrd="0" destOrd="0" presId="urn:microsoft.com/office/officeart/2005/8/layout/process2"/>
    <dgm:cxn modelId="{1A20F265-D060-4052-9A3C-81EC9B708AC9}" type="presParOf" srcId="{B9525CAC-DA7A-4860-8585-A0488019575A}" destId="{8B5145CB-7F27-486E-A48C-2D23EB45EE92}" srcOrd="2" destOrd="0" presId="urn:microsoft.com/office/officeart/2005/8/layout/process2"/>
    <dgm:cxn modelId="{EFA71D78-3B32-42CA-8EB2-F6F7161EEED9}" type="presParOf" srcId="{B9525CAC-DA7A-4860-8585-A0488019575A}" destId="{7F2D022F-BACF-471E-9588-B3A544C005BB}" srcOrd="3" destOrd="0" presId="urn:microsoft.com/office/officeart/2005/8/layout/process2"/>
    <dgm:cxn modelId="{DA8DC7A2-979B-4308-9526-E98AD8CDBF9B}" type="presParOf" srcId="{7F2D022F-BACF-471E-9588-B3A544C005BB}" destId="{5B40A21B-FCDE-48F7-8648-785FBA5D4911}" srcOrd="0" destOrd="0" presId="urn:microsoft.com/office/officeart/2005/8/layout/process2"/>
    <dgm:cxn modelId="{08718B21-E46F-4668-9377-480E75D2F8E9}" type="presParOf" srcId="{B9525CAC-DA7A-4860-8585-A0488019575A}" destId="{AC92412D-57C0-4F55-9F7B-EF856F11F0C7}" srcOrd="4" destOrd="0" presId="urn:microsoft.com/office/officeart/2005/8/layout/process2"/>
    <dgm:cxn modelId="{716D5E25-8F6A-463C-BD42-7C611F0DE5AD}" type="presParOf" srcId="{B9525CAC-DA7A-4860-8585-A0488019575A}" destId="{EF2FAE2A-EE7A-4FB7-878A-C30ADBF4C431}" srcOrd="5" destOrd="0" presId="urn:microsoft.com/office/officeart/2005/8/layout/process2"/>
    <dgm:cxn modelId="{BA2B2DDD-F48E-4F4F-ADBA-72FEBF69B356}" type="presParOf" srcId="{EF2FAE2A-EE7A-4FB7-878A-C30ADBF4C431}" destId="{5F4E2325-501F-4BFE-8084-9B67D11D2A8F}" srcOrd="0" destOrd="0" presId="urn:microsoft.com/office/officeart/2005/8/layout/process2"/>
    <dgm:cxn modelId="{95101BCC-84AD-4222-BF85-25349C95A368}" type="presParOf" srcId="{B9525CAC-DA7A-4860-8585-A0488019575A}" destId="{F6BD0A1A-500A-4274-B913-CBBCC5448822}" srcOrd="6" destOrd="0" presId="urn:microsoft.com/office/officeart/2005/8/layout/process2"/>
    <dgm:cxn modelId="{D98A817F-9384-4046-B3A1-84D54047DBD5}" type="presParOf" srcId="{B9525CAC-DA7A-4860-8585-A0488019575A}" destId="{6DFDFB97-0740-445A-9D01-410F7A5F763C}" srcOrd="7" destOrd="0" presId="urn:microsoft.com/office/officeart/2005/8/layout/process2"/>
    <dgm:cxn modelId="{9B5CE04E-3F6D-43CC-A0DC-9535AFEDE725}" type="presParOf" srcId="{6DFDFB97-0740-445A-9D01-410F7A5F763C}" destId="{1CE7D1A7-E8F0-4099-88F1-93A3DA6E787A}" srcOrd="0" destOrd="0" presId="urn:microsoft.com/office/officeart/2005/8/layout/process2"/>
    <dgm:cxn modelId="{2853DC11-C0DC-439E-AD63-710430A7609C}" type="presParOf" srcId="{B9525CAC-DA7A-4860-8585-A0488019575A}" destId="{E504F4E7-7CB1-4461-9F04-195AF7DFE161}" srcOrd="8" destOrd="0" presId="urn:microsoft.com/office/officeart/2005/8/layout/process2"/>
    <dgm:cxn modelId="{3B1339A2-5B68-4735-9590-7A0C629B63F3}" type="presParOf" srcId="{B9525CAC-DA7A-4860-8585-A0488019575A}" destId="{9634BE48-3235-4128-B62B-DDEAE5FE3F75}" srcOrd="9" destOrd="0" presId="urn:microsoft.com/office/officeart/2005/8/layout/process2"/>
    <dgm:cxn modelId="{52609CF9-0CF1-4468-805A-DDFDF411CB8F}" type="presParOf" srcId="{9634BE48-3235-4128-B62B-DDEAE5FE3F75}" destId="{7A7C3136-33A7-4514-BD31-67E0F656747C}" srcOrd="0" destOrd="0" presId="urn:microsoft.com/office/officeart/2005/8/layout/process2"/>
    <dgm:cxn modelId="{DA75BDFD-C291-48DE-8196-737DE36E5407}" type="presParOf" srcId="{B9525CAC-DA7A-4860-8585-A0488019575A}" destId="{DAAD49ED-5464-4473-8649-E5370C2B2C47}" srcOrd="10" destOrd="0" presId="urn:microsoft.com/office/officeart/2005/8/layout/process2"/>
    <dgm:cxn modelId="{BA5B6436-2928-41A9-BEB5-9AB55B21A9FC}" type="presParOf" srcId="{B9525CAC-DA7A-4860-8585-A0488019575A}" destId="{89CD9889-522B-4FED-B87C-822AA0E38452}" srcOrd="11" destOrd="0" presId="urn:microsoft.com/office/officeart/2005/8/layout/process2"/>
    <dgm:cxn modelId="{4836A695-C7D6-43D3-BBA1-733C27CB2D18}" type="presParOf" srcId="{89CD9889-522B-4FED-B87C-822AA0E38452}" destId="{5D99FFF8-CB4C-49B3-90AF-6F05418C6623}" srcOrd="0" destOrd="0" presId="urn:microsoft.com/office/officeart/2005/8/layout/process2"/>
    <dgm:cxn modelId="{B063F7C6-C2E5-4C2E-B21A-C29C8BD98428}" type="presParOf" srcId="{B9525CAC-DA7A-4860-8585-A0488019575A}" destId="{786CECB3-E189-4ECD-8E34-9EBD68D9BA80}" srcOrd="1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641005-A4CC-4382-8A44-80D8B06481B5}">
      <dsp:nvSpPr>
        <dsp:cNvPr id="0" name=""/>
        <dsp:cNvSpPr/>
      </dsp:nvSpPr>
      <dsp:spPr>
        <a:xfrm>
          <a:off x="1333647" y="4984"/>
          <a:ext cx="5790905" cy="6435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SV" sz="1800" kern="1200" dirty="0"/>
            <a:t>Identificar amenazas y vulnerabilidades en la infraestructura de red vial en Centroamérica </a:t>
          </a:r>
        </a:p>
      </dsp:txBody>
      <dsp:txXfrm>
        <a:off x="1333647" y="4984"/>
        <a:ext cx="5790905" cy="643511"/>
      </dsp:txXfrm>
    </dsp:sp>
    <dsp:sp modelId="{479ED8EE-0842-48E9-8BC5-46D4A25EBDAC}">
      <dsp:nvSpPr>
        <dsp:cNvPr id="0" name=""/>
        <dsp:cNvSpPr/>
      </dsp:nvSpPr>
      <dsp:spPr>
        <a:xfrm rot="5400000">
          <a:off x="4140173" y="660352"/>
          <a:ext cx="177852" cy="2134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SV" sz="1400" kern="1200"/>
        </a:p>
      </dsp:txBody>
      <dsp:txXfrm rot="5400000">
        <a:off x="4140173" y="660352"/>
        <a:ext cx="177852" cy="213422"/>
      </dsp:txXfrm>
    </dsp:sp>
    <dsp:sp modelId="{8B5145CB-7F27-486E-A48C-2D23EB45EE92}">
      <dsp:nvSpPr>
        <dsp:cNvPr id="0" name=""/>
        <dsp:cNvSpPr/>
      </dsp:nvSpPr>
      <dsp:spPr>
        <a:xfrm>
          <a:off x="1295401" y="885632"/>
          <a:ext cx="5867396" cy="688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SV" sz="1600" kern="1200" dirty="0"/>
            <a:t>Elaborar escenarios futuros en base a información histórica de recurrencia, variabilidad, intensidad, incertidumbre, cambio a largo plazo  </a:t>
          </a:r>
        </a:p>
      </dsp:txBody>
      <dsp:txXfrm>
        <a:off x="1295401" y="885632"/>
        <a:ext cx="5867396" cy="688880"/>
      </dsp:txXfrm>
    </dsp:sp>
    <dsp:sp modelId="{7F2D022F-BACF-471E-9588-B3A544C005BB}">
      <dsp:nvSpPr>
        <dsp:cNvPr id="0" name=""/>
        <dsp:cNvSpPr/>
      </dsp:nvSpPr>
      <dsp:spPr>
        <a:xfrm rot="5400000">
          <a:off x="4140173" y="1586369"/>
          <a:ext cx="177852" cy="2134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SV" sz="1400" kern="1200"/>
        </a:p>
      </dsp:txBody>
      <dsp:txXfrm rot="5400000">
        <a:off x="4140173" y="1586369"/>
        <a:ext cx="177852" cy="213422"/>
      </dsp:txXfrm>
    </dsp:sp>
    <dsp:sp modelId="{AC92412D-57C0-4F55-9F7B-EF856F11F0C7}">
      <dsp:nvSpPr>
        <dsp:cNvPr id="0" name=""/>
        <dsp:cNvSpPr/>
      </dsp:nvSpPr>
      <dsp:spPr>
        <a:xfrm>
          <a:off x="1295401" y="1811649"/>
          <a:ext cx="5867396" cy="475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SV" sz="1600" kern="1200" dirty="0"/>
            <a:t>Analizar opciones de blindaje de la infraestructura</a:t>
          </a:r>
        </a:p>
      </dsp:txBody>
      <dsp:txXfrm>
        <a:off x="1295401" y="1811649"/>
        <a:ext cx="5867396" cy="475671"/>
      </dsp:txXfrm>
    </dsp:sp>
    <dsp:sp modelId="{EF2FAE2A-EE7A-4FB7-878A-C30ADBF4C431}">
      <dsp:nvSpPr>
        <dsp:cNvPr id="0" name=""/>
        <dsp:cNvSpPr/>
      </dsp:nvSpPr>
      <dsp:spPr>
        <a:xfrm rot="5400000">
          <a:off x="4140173" y="2299177"/>
          <a:ext cx="177852" cy="2134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SV" sz="1400" kern="1200"/>
        </a:p>
      </dsp:txBody>
      <dsp:txXfrm rot="5400000">
        <a:off x="4140173" y="2299177"/>
        <a:ext cx="177852" cy="213422"/>
      </dsp:txXfrm>
    </dsp:sp>
    <dsp:sp modelId="{F6BD0A1A-500A-4274-B913-CBBCC5448822}">
      <dsp:nvSpPr>
        <dsp:cNvPr id="0" name=""/>
        <dsp:cNvSpPr/>
      </dsp:nvSpPr>
      <dsp:spPr>
        <a:xfrm>
          <a:off x="1371598" y="2524457"/>
          <a:ext cx="5715002" cy="468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SV" sz="1600" kern="1200"/>
            <a:t>Priorizar opciones</a:t>
          </a:r>
        </a:p>
      </dsp:txBody>
      <dsp:txXfrm>
        <a:off x="1371598" y="2524457"/>
        <a:ext cx="5715002" cy="468457"/>
      </dsp:txXfrm>
    </dsp:sp>
    <dsp:sp modelId="{6DFDFB97-0740-445A-9D01-410F7A5F763C}">
      <dsp:nvSpPr>
        <dsp:cNvPr id="0" name=""/>
        <dsp:cNvSpPr/>
      </dsp:nvSpPr>
      <dsp:spPr>
        <a:xfrm rot="5400000">
          <a:off x="4140173" y="3004772"/>
          <a:ext cx="177852" cy="2134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SV" sz="1400" kern="1200"/>
        </a:p>
      </dsp:txBody>
      <dsp:txXfrm rot="5400000">
        <a:off x="4140173" y="3004772"/>
        <a:ext cx="177852" cy="213422"/>
      </dsp:txXfrm>
    </dsp:sp>
    <dsp:sp modelId="{E504F4E7-7CB1-4461-9F04-195AF7DFE161}">
      <dsp:nvSpPr>
        <dsp:cNvPr id="0" name=""/>
        <dsp:cNvSpPr/>
      </dsp:nvSpPr>
      <dsp:spPr>
        <a:xfrm>
          <a:off x="1371598" y="3230051"/>
          <a:ext cx="5715002" cy="542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SV" sz="1600" kern="1200"/>
            <a:t>Implementar mecanismos de blindaje</a:t>
          </a:r>
        </a:p>
      </dsp:txBody>
      <dsp:txXfrm>
        <a:off x="1371598" y="3230051"/>
        <a:ext cx="5715002" cy="542634"/>
      </dsp:txXfrm>
    </dsp:sp>
    <dsp:sp modelId="{9634BE48-3235-4128-B62B-DDEAE5FE3F75}">
      <dsp:nvSpPr>
        <dsp:cNvPr id="0" name=""/>
        <dsp:cNvSpPr/>
      </dsp:nvSpPr>
      <dsp:spPr>
        <a:xfrm rot="5400000">
          <a:off x="4140173" y="3784542"/>
          <a:ext cx="177852" cy="2134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SV" sz="1400" kern="1200"/>
        </a:p>
      </dsp:txBody>
      <dsp:txXfrm rot="5400000">
        <a:off x="4140173" y="3784542"/>
        <a:ext cx="177852" cy="213422"/>
      </dsp:txXfrm>
    </dsp:sp>
    <dsp:sp modelId="{DAAD49ED-5464-4473-8649-E5370C2B2C47}">
      <dsp:nvSpPr>
        <dsp:cNvPr id="0" name=""/>
        <dsp:cNvSpPr/>
      </dsp:nvSpPr>
      <dsp:spPr>
        <a:xfrm>
          <a:off x="1371598" y="4009821"/>
          <a:ext cx="5715002" cy="501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SV" sz="1600" kern="1200"/>
            <a:t>Monitorear y evaluar</a:t>
          </a:r>
        </a:p>
      </dsp:txBody>
      <dsp:txXfrm>
        <a:off x="1371598" y="4009821"/>
        <a:ext cx="5715002" cy="501638"/>
      </dsp:txXfrm>
    </dsp:sp>
    <dsp:sp modelId="{89CD9889-522B-4FED-B87C-822AA0E38452}">
      <dsp:nvSpPr>
        <dsp:cNvPr id="0" name=""/>
        <dsp:cNvSpPr/>
      </dsp:nvSpPr>
      <dsp:spPr>
        <a:xfrm rot="5400000">
          <a:off x="4140173" y="4523316"/>
          <a:ext cx="177852" cy="2134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SV" sz="1400" kern="1200"/>
        </a:p>
      </dsp:txBody>
      <dsp:txXfrm rot="5400000">
        <a:off x="4140173" y="4523316"/>
        <a:ext cx="177852" cy="213422"/>
      </dsp:txXfrm>
    </dsp:sp>
    <dsp:sp modelId="{786CECB3-E189-4ECD-8E34-9EBD68D9BA80}">
      <dsp:nvSpPr>
        <dsp:cNvPr id="0" name=""/>
        <dsp:cNvSpPr/>
      </dsp:nvSpPr>
      <dsp:spPr>
        <a:xfrm>
          <a:off x="1447795" y="4748596"/>
          <a:ext cx="5562609" cy="5232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SV" sz="1600" kern="1200" dirty="0"/>
            <a:t>Gestionar conocimientos sobre mejores prácticas y  lecciones aprendidas</a:t>
          </a:r>
        </a:p>
      </dsp:txBody>
      <dsp:txXfrm>
        <a:off x="1447795" y="4748596"/>
        <a:ext cx="5562609" cy="5232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979F4503-AB16-42CE-8A05-ED7F615FB20E}" type="datetimeFigureOut">
              <a:rPr lang="en-US"/>
              <a:pPr>
                <a:defRPr/>
              </a:pPr>
              <a:t>10/12/2017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58CD8302-6F1A-4894-B882-C42842754E29}" type="slidenum">
              <a:rPr lang="en-GB"/>
              <a:pPr>
                <a:defRPr/>
              </a:pPr>
              <a:t>‹Nº›</a:t>
            </a:fld>
            <a:endParaRPr lang="en-GB"/>
          </a:p>
        </p:txBody>
      </p:sp>
    </p:spTree>
    <p:extLst>
      <p:ext uri="{BB962C8B-B14F-4D97-AF65-F5344CB8AC3E}">
        <p14:creationId xmlns:p14="http://schemas.microsoft.com/office/powerpoint/2010/main" xmlns="" val="1454283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11D522C1-9B5E-4089-917C-8C846D4F8CE1}" type="datetimeFigureOut">
              <a:rPr lang="en-US"/>
              <a:pPr>
                <a:defRPr/>
              </a:pPr>
              <a:t>10/12/2017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2A82C9BF-C572-4D19-B666-13B73894F5A0}" type="slidenum">
              <a:rPr lang="en-GB"/>
              <a:pPr>
                <a:defRPr/>
              </a:pPr>
              <a:t>‹Nº›</a:t>
            </a:fld>
            <a:endParaRPr lang="en-GB"/>
          </a:p>
        </p:txBody>
      </p:sp>
    </p:spTree>
    <p:extLst>
      <p:ext uri="{BB962C8B-B14F-4D97-AF65-F5344CB8AC3E}">
        <p14:creationId xmlns:p14="http://schemas.microsoft.com/office/powerpoint/2010/main" xmlns="" val="3019258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SV" smtClean="0"/>
          </a:p>
        </p:txBody>
      </p:sp>
      <p:sp>
        <p:nvSpPr>
          <p:cNvPr id="24580" name="3 Marcador de número de diapositiva"/>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5B3CB2AE-35D0-43A9-9A4F-6C2B5C104BC8}" type="slidenum">
              <a:rPr lang="en-GB" smtClean="0"/>
              <a:pPr>
                <a:defRPr/>
              </a:pPr>
              <a:t>8</a:t>
            </a:fld>
            <a:endParaRPr lang="en-GB" smtClean="0"/>
          </a:p>
        </p:txBody>
      </p:sp>
    </p:spTree>
    <p:extLst>
      <p:ext uri="{BB962C8B-B14F-4D97-AF65-F5344CB8AC3E}">
        <p14:creationId xmlns:p14="http://schemas.microsoft.com/office/powerpoint/2010/main" xmlns="" val="96199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and-content-UNOPS">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373563"/>
          </a:xfrm>
          <a:prstGeom prst="rect">
            <a:avLst/>
          </a:prstGeom>
        </p:spPr>
        <p:txBody>
          <a:bodyPr/>
          <a:lstStyle>
            <a:lvl1pPr>
              <a:defRPr sz="26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10"/>
          <p:cNvSpPr>
            <a:spLocks noGrp="1"/>
          </p:cNvSpPr>
          <p:nvPr>
            <p:ph type="body" sz="quarter" idx="14"/>
          </p:nvPr>
        </p:nvSpPr>
        <p:spPr>
          <a:xfrm>
            <a:off x="762000" y="990600"/>
            <a:ext cx="6400800" cy="533400"/>
          </a:xfrm>
          <a:prstGeom prst="rect">
            <a:avLst/>
          </a:prstGeom>
        </p:spPr>
        <p:txBody>
          <a:bodyPr/>
          <a:lstStyle>
            <a:lvl1pPr>
              <a:buNone/>
              <a:defRPr sz="3000" b="1" baseline="0">
                <a:latin typeface="Arial" pitchFamily="34" charset="0"/>
                <a:cs typeface="Arial" pitchFamily="34" charset="0"/>
              </a:defRPr>
            </a:lvl1pPr>
          </a:lstStyle>
          <a:p>
            <a:pPr lvl="0"/>
            <a:r>
              <a:rPr lang="en-US" dirty="0" smtClean="0"/>
              <a:t>Click to edit Master text styles</a:t>
            </a:r>
          </a:p>
        </p:txBody>
      </p:sp>
      <p:sp>
        <p:nvSpPr>
          <p:cNvPr id="4" name="Date Placeholder 3"/>
          <p:cNvSpPr>
            <a:spLocks noGrp="1"/>
          </p:cNvSpPr>
          <p:nvPr>
            <p:ph type="dt" sz="half" idx="15"/>
          </p:nvPr>
        </p:nvSpPr>
        <p:spPr>
          <a:xfrm>
            <a:off x="457200" y="6416675"/>
            <a:ext cx="2133600" cy="288925"/>
          </a:xfrm>
          <a:prstGeom prst="rect">
            <a:avLst/>
          </a:prstGeom>
        </p:spPr>
        <p:txBody>
          <a:bodyPr/>
          <a:lstStyle>
            <a:lvl1pPr eaLnBrk="0" hangingPunct="0">
              <a:defRPr sz="1600">
                <a:solidFill>
                  <a:schemeClr val="bg1">
                    <a:lumMod val="50000"/>
                  </a:schemeClr>
                </a:solidFill>
                <a:cs typeface="+mn-cs"/>
              </a:defRPr>
            </a:lvl1pPr>
          </a:lstStyle>
          <a:p>
            <a:pPr>
              <a:defRPr/>
            </a:pPr>
            <a:fld id="{F84DF32F-DB27-4360-9DDB-D1F65386E91B}" type="datetime1">
              <a:rPr lang="en-GB"/>
              <a:pPr>
                <a:defRPr/>
              </a:pPr>
              <a:t>12/10/2017</a:t>
            </a:fld>
            <a:endParaRPr lang="en-GB" dirty="0"/>
          </a:p>
        </p:txBody>
      </p:sp>
      <p:sp>
        <p:nvSpPr>
          <p:cNvPr id="5" name="Footer Placeholder 4"/>
          <p:cNvSpPr>
            <a:spLocks noGrp="1"/>
          </p:cNvSpPr>
          <p:nvPr>
            <p:ph type="ftr" sz="quarter" idx="16"/>
          </p:nvPr>
        </p:nvSpPr>
        <p:spPr>
          <a:xfrm>
            <a:off x="3124200" y="6400800"/>
            <a:ext cx="4495800" cy="304800"/>
          </a:xfrm>
          <a:prstGeom prst="rect">
            <a:avLst/>
          </a:prstGeom>
        </p:spPr>
        <p:txBody>
          <a:bodyPr/>
          <a:lstStyle>
            <a:lvl1pPr eaLnBrk="0" hangingPunct="0">
              <a:defRPr sz="1600">
                <a:cs typeface="+mn-cs"/>
              </a:defRPr>
            </a:lvl1pPr>
          </a:lstStyle>
          <a:p>
            <a:pPr>
              <a:defRPr/>
            </a:pPr>
            <a:r>
              <a:rPr lang="en-US"/>
              <a:t>UNOPS Footer - click to edit</a:t>
            </a:r>
            <a:endParaRPr lang="en-GB" dirty="0"/>
          </a:p>
        </p:txBody>
      </p:sp>
      <p:sp>
        <p:nvSpPr>
          <p:cNvPr id="6" name="Slide Number Placeholder 5"/>
          <p:cNvSpPr>
            <a:spLocks noGrp="1"/>
          </p:cNvSpPr>
          <p:nvPr>
            <p:ph type="sldNum" sz="quarter" idx="17"/>
          </p:nvPr>
        </p:nvSpPr>
        <p:spPr>
          <a:xfrm>
            <a:off x="8229600" y="6400800"/>
            <a:ext cx="533400" cy="304800"/>
          </a:xfrm>
          <a:prstGeom prst="rect">
            <a:avLst/>
          </a:prstGeom>
        </p:spPr>
        <p:txBody>
          <a:bodyPr/>
          <a:lstStyle>
            <a:lvl1pPr eaLnBrk="0" hangingPunct="0">
              <a:defRPr sz="1600">
                <a:cs typeface="+mn-cs"/>
              </a:defRPr>
            </a:lvl1pPr>
          </a:lstStyle>
          <a:p>
            <a:pPr>
              <a:defRPr/>
            </a:pPr>
            <a:fld id="{EC764543-A198-4DDC-B310-A0F3A1A3A9FC}" type="slidenum">
              <a:rPr lang="en-GB"/>
              <a:pPr>
                <a:defRPr/>
              </a:pPr>
              <a:t>‹Nº›</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313440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167685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1451942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260567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2150067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294310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37516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1441153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49732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133044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two content boxes_UNOPS">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3962400" cy="4373563"/>
          </a:xfrm>
          <a:prstGeom prst="rect">
            <a:avLst/>
          </a:prstGeom>
        </p:spPr>
        <p:txBody>
          <a:bodyPr/>
          <a:lstStyle>
            <a:lvl1pPr>
              <a:defRPr sz="26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2"/>
          <p:cNvSpPr>
            <a:spLocks noGrp="1"/>
          </p:cNvSpPr>
          <p:nvPr>
            <p:ph idx="13"/>
          </p:nvPr>
        </p:nvSpPr>
        <p:spPr>
          <a:xfrm>
            <a:off x="4495800" y="1752600"/>
            <a:ext cx="3886200" cy="4373563"/>
          </a:xfrm>
          <a:prstGeom prst="rect">
            <a:avLst/>
          </a:prstGeom>
        </p:spPr>
        <p:txBody>
          <a:bodyPr/>
          <a:lstStyle>
            <a:lvl1pPr>
              <a:defRPr sz="26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10"/>
          <p:cNvSpPr>
            <a:spLocks noGrp="1"/>
          </p:cNvSpPr>
          <p:nvPr>
            <p:ph type="body" sz="quarter" idx="14"/>
          </p:nvPr>
        </p:nvSpPr>
        <p:spPr>
          <a:xfrm>
            <a:off x="762000" y="990600"/>
            <a:ext cx="6172200" cy="533400"/>
          </a:xfrm>
          <a:prstGeom prst="rect">
            <a:avLst/>
          </a:prstGeom>
        </p:spPr>
        <p:txBody>
          <a:bodyPr/>
          <a:lstStyle>
            <a:lvl1pPr>
              <a:buNone/>
              <a:defRPr sz="3000" b="1" baseline="0">
                <a:latin typeface="Arial" pitchFamily="34" charset="0"/>
                <a:cs typeface="Arial" pitchFamily="34" charset="0"/>
              </a:defRPr>
            </a:lvl1pPr>
          </a:lstStyle>
          <a:p>
            <a:pPr lvl="0"/>
            <a:r>
              <a:rPr lang="en-US" smtClean="0"/>
              <a:t>Click to edit Master text styles</a:t>
            </a:r>
          </a:p>
        </p:txBody>
      </p:sp>
      <p:sp>
        <p:nvSpPr>
          <p:cNvPr id="5" name="Date Placeholder 3"/>
          <p:cNvSpPr>
            <a:spLocks noGrp="1"/>
          </p:cNvSpPr>
          <p:nvPr>
            <p:ph type="dt" sz="half" idx="15"/>
          </p:nvPr>
        </p:nvSpPr>
        <p:spPr>
          <a:xfrm>
            <a:off x="457200" y="6416675"/>
            <a:ext cx="2133600" cy="288925"/>
          </a:xfrm>
          <a:prstGeom prst="rect">
            <a:avLst/>
          </a:prstGeom>
        </p:spPr>
        <p:txBody>
          <a:bodyPr/>
          <a:lstStyle>
            <a:lvl1pPr eaLnBrk="0" hangingPunct="0">
              <a:defRPr sz="1600">
                <a:solidFill>
                  <a:schemeClr val="bg1">
                    <a:lumMod val="50000"/>
                  </a:schemeClr>
                </a:solidFill>
                <a:cs typeface="+mn-cs"/>
              </a:defRPr>
            </a:lvl1pPr>
          </a:lstStyle>
          <a:p>
            <a:pPr>
              <a:defRPr/>
            </a:pPr>
            <a:fld id="{ED91DE09-F4CB-428E-96D2-BAA58C4634C1}" type="datetime1">
              <a:rPr lang="en-GB"/>
              <a:pPr>
                <a:defRPr/>
              </a:pPr>
              <a:t>12/10/2017</a:t>
            </a:fld>
            <a:endParaRPr lang="en-GB" dirty="0"/>
          </a:p>
        </p:txBody>
      </p:sp>
      <p:sp>
        <p:nvSpPr>
          <p:cNvPr id="6" name="Footer Placeholder 4"/>
          <p:cNvSpPr>
            <a:spLocks noGrp="1"/>
          </p:cNvSpPr>
          <p:nvPr>
            <p:ph type="ftr" sz="quarter" idx="16"/>
          </p:nvPr>
        </p:nvSpPr>
        <p:spPr>
          <a:xfrm>
            <a:off x="3124200" y="6400800"/>
            <a:ext cx="4495800" cy="304800"/>
          </a:xfrm>
          <a:prstGeom prst="rect">
            <a:avLst/>
          </a:prstGeom>
        </p:spPr>
        <p:txBody>
          <a:bodyPr/>
          <a:lstStyle>
            <a:lvl1pPr eaLnBrk="0" hangingPunct="0">
              <a:defRPr sz="1600">
                <a:cs typeface="+mn-cs"/>
              </a:defRPr>
            </a:lvl1pPr>
          </a:lstStyle>
          <a:p>
            <a:pPr>
              <a:defRPr/>
            </a:pPr>
            <a:r>
              <a:rPr lang="en-US"/>
              <a:t>UNOPS Footer - click to edit</a:t>
            </a:r>
            <a:endParaRPr lang="en-GB" dirty="0"/>
          </a:p>
        </p:txBody>
      </p:sp>
      <p:sp>
        <p:nvSpPr>
          <p:cNvPr id="9" name="Slide Number Placeholder 5"/>
          <p:cNvSpPr>
            <a:spLocks noGrp="1"/>
          </p:cNvSpPr>
          <p:nvPr>
            <p:ph type="sldNum" sz="quarter" idx="17"/>
          </p:nvPr>
        </p:nvSpPr>
        <p:spPr>
          <a:xfrm>
            <a:off x="8229600" y="6400800"/>
            <a:ext cx="533400" cy="304800"/>
          </a:xfrm>
          <a:prstGeom prst="rect">
            <a:avLst/>
          </a:prstGeom>
        </p:spPr>
        <p:txBody>
          <a:bodyPr/>
          <a:lstStyle>
            <a:lvl1pPr eaLnBrk="0" hangingPunct="0">
              <a:defRPr sz="1600">
                <a:cs typeface="+mn-cs"/>
              </a:defRPr>
            </a:lvl1pPr>
          </a:lstStyle>
          <a:p>
            <a:pPr>
              <a:defRPr/>
            </a:pPr>
            <a:fld id="{56FCD265-0D53-407D-8041-2E199CEA0212}" type="slidenum">
              <a:rPr lang="en-GB"/>
              <a:pPr>
                <a:defRPr/>
              </a:pPr>
              <a:t>‹Nº›</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3474855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2005764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1825764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102551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1131755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1456510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121373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738583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828370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396559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ext with photo_UNOPS">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324600" y="2209800"/>
            <a:ext cx="2590800" cy="3276600"/>
          </a:xfrm>
          <a:prstGeom prst="rect">
            <a:avLst/>
          </a:prstGeom>
        </p:spPr>
        <p:txBody>
          <a:bodyPr/>
          <a:lstStyle/>
          <a:p>
            <a:pPr lvl="0"/>
            <a:endParaRPr lang="en-GB" noProof="0"/>
          </a:p>
        </p:txBody>
      </p:sp>
      <p:sp>
        <p:nvSpPr>
          <p:cNvPr id="7" name="Content Placeholder 2"/>
          <p:cNvSpPr>
            <a:spLocks noGrp="1"/>
          </p:cNvSpPr>
          <p:nvPr>
            <p:ph idx="1"/>
          </p:nvPr>
        </p:nvSpPr>
        <p:spPr>
          <a:xfrm>
            <a:off x="533400" y="1752600"/>
            <a:ext cx="5486400" cy="4419600"/>
          </a:xfrm>
          <a:prstGeom prst="rect">
            <a:avLst/>
          </a:prstGeom>
        </p:spPr>
        <p:txBody>
          <a:bodyPr/>
          <a:lstStyle>
            <a:lvl1pPr>
              <a:defRPr sz="26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10"/>
          <p:cNvSpPr>
            <a:spLocks noGrp="1"/>
          </p:cNvSpPr>
          <p:nvPr>
            <p:ph type="body" sz="quarter" idx="14"/>
          </p:nvPr>
        </p:nvSpPr>
        <p:spPr>
          <a:xfrm>
            <a:off x="762000" y="990600"/>
            <a:ext cx="6400800" cy="533400"/>
          </a:xfrm>
          <a:prstGeom prst="rect">
            <a:avLst/>
          </a:prstGeom>
        </p:spPr>
        <p:txBody>
          <a:bodyPr/>
          <a:lstStyle>
            <a:lvl1pPr>
              <a:buNone/>
              <a:defRPr sz="3000" b="1" baseline="0">
                <a:latin typeface="Arial" pitchFamily="34" charset="0"/>
                <a:cs typeface="Arial" pitchFamily="34" charset="0"/>
              </a:defRPr>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4012734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9A6B7BCA-6A3E-42D9-9622-946DB4A9322C}" type="datetimeFigureOut">
              <a:rPr lang="es-SV" smtClean="0">
                <a:solidFill>
                  <a:prstClr val="black">
                    <a:tint val="75000"/>
                  </a:prstClr>
                </a:solidFill>
              </a:rPr>
              <a:pPr/>
              <a:t>12/10/2017</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048D635-F899-4528-A633-142079C93A86}"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xmlns="" val="373606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91EE4D76-612C-4852-9CA6-4C2263109F3C}" type="datetimeFigureOut">
              <a:rPr lang="es-PA"/>
              <a:pPr>
                <a:defRPr/>
              </a:pPr>
              <a:t>10/12/2017</a:t>
            </a:fld>
            <a:endParaRPr lang="es-PA"/>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s-PA"/>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6A4F5535-35D1-4134-9D50-DF0625E676C7}" type="slidenum">
              <a:rPr lang="es-PA"/>
              <a:pPr>
                <a:defRPr/>
              </a:pPr>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pic>
        <p:nvPicPr>
          <p:cNvPr id="2" name="Picture 10"/>
          <p:cNvPicPr>
            <a:picLocks noChangeAspect="1" noChangeArrowheads="1"/>
          </p:cNvPicPr>
          <p:nvPr userDrawn="1"/>
        </p:nvPicPr>
        <p:blipFill>
          <a:blip r:embed="rId2" cstate="print"/>
          <a:srcRect/>
          <a:stretch>
            <a:fillRect/>
          </a:stretch>
        </p:blipFill>
        <p:spPr bwMode="auto">
          <a:xfrm>
            <a:off x="303213" y="190500"/>
            <a:ext cx="2757487" cy="469900"/>
          </a:xfrm>
          <a:prstGeom prst="rect">
            <a:avLst/>
          </a:prstGeom>
          <a:noFill/>
          <a:ln w="9525">
            <a:noFill/>
            <a:miter lim="800000"/>
            <a:headEnd/>
            <a:tailEnd/>
          </a:ln>
        </p:spPr>
      </p:pic>
      <p:sp>
        <p:nvSpPr>
          <p:cNvPr id="3" name="1 Marcador de fecha"/>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DDB3A26F-795C-4DAA-A0CE-95F3BA78A4EC}" type="datetimeFigureOut">
              <a:rPr lang="es-GT"/>
              <a:pPr>
                <a:defRPr/>
              </a:pPr>
              <a:t>12/10/2017</a:t>
            </a:fld>
            <a:endParaRPr lang="es-GT"/>
          </a:p>
        </p:txBody>
      </p:sp>
      <p:sp>
        <p:nvSpPr>
          <p:cNvPr id="4" name="2 Marcador de pie de página"/>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s-GT"/>
          </a:p>
        </p:txBody>
      </p:sp>
      <p:sp>
        <p:nvSpPr>
          <p:cNvPr id="5" name="3 Marcador de número de diapositiva"/>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78D29DD4-14F1-431E-973D-6D342C6BAE10}" type="slidenum">
              <a:rPr lang="es-GT"/>
              <a:pPr>
                <a:defRPr/>
              </a:pPr>
              <a:t>‹Nº›</a:t>
            </a:fld>
            <a:endParaRPr lang="es-G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_UNOPS">
    <p:spTree>
      <p:nvGrpSpPr>
        <p:cNvPr id="1" name=""/>
        <p:cNvGrpSpPr/>
        <p:nvPr/>
      </p:nvGrpSpPr>
      <p:grpSpPr>
        <a:xfrm>
          <a:off x="0" y="0"/>
          <a:ext cx="0" cy="0"/>
          <a:chOff x="0" y="0"/>
          <a:chExt cx="0" cy="0"/>
        </a:xfrm>
      </p:grpSpPr>
      <p:sp>
        <p:nvSpPr>
          <p:cNvPr id="2" name="Title 1"/>
          <p:cNvSpPr>
            <a:spLocks noGrp="1"/>
          </p:cNvSpPr>
          <p:nvPr>
            <p:ph type="title"/>
          </p:nvPr>
        </p:nvSpPr>
        <p:spPr>
          <a:xfrm>
            <a:off x="762000" y="4800600"/>
            <a:ext cx="7467600" cy="566738"/>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4" name="Text Placeholder 3"/>
          <p:cNvSpPr>
            <a:spLocks noGrp="1"/>
          </p:cNvSpPr>
          <p:nvPr>
            <p:ph type="body" sz="half" idx="2"/>
          </p:nvPr>
        </p:nvSpPr>
        <p:spPr>
          <a:xfrm>
            <a:off x="762000" y="5367338"/>
            <a:ext cx="7467600" cy="804862"/>
          </a:xfrm>
          <a:prstGeom prst="rect">
            <a:avLst/>
          </a:prstGeom>
        </p:spPr>
        <p:txBody>
          <a:bodyPr/>
          <a:lstStyle>
            <a:lvl1pPr marL="0" indent="0">
              <a:buNone/>
              <a:defRPr sz="1400" baseline="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762000" y="1143000"/>
            <a:ext cx="7467600" cy="3657600"/>
          </a:xfrm>
          <a:prstGeom prst="rect">
            <a:avLst/>
          </a:prstGeom>
        </p:spPr>
        <p:txBody>
          <a:bodyPr/>
          <a:lstStyle/>
          <a:p>
            <a:pPr lvl="0"/>
            <a:endParaRPr lang="en-GB" noProof="0" smtClean="0"/>
          </a:p>
        </p:txBody>
      </p:sp>
      <p:sp>
        <p:nvSpPr>
          <p:cNvPr id="5" name="Date Placeholder 3"/>
          <p:cNvSpPr>
            <a:spLocks noGrp="1"/>
          </p:cNvSpPr>
          <p:nvPr>
            <p:ph type="dt" sz="half" idx="14"/>
          </p:nvPr>
        </p:nvSpPr>
        <p:spPr>
          <a:xfrm>
            <a:off x="457200" y="6416675"/>
            <a:ext cx="2133600" cy="288925"/>
          </a:xfrm>
          <a:prstGeom prst="rect">
            <a:avLst/>
          </a:prstGeom>
        </p:spPr>
        <p:txBody>
          <a:bodyPr/>
          <a:lstStyle>
            <a:lvl1pPr eaLnBrk="0" hangingPunct="0">
              <a:defRPr sz="1600">
                <a:solidFill>
                  <a:schemeClr val="bg1">
                    <a:lumMod val="50000"/>
                  </a:schemeClr>
                </a:solidFill>
                <a:cs typeface="+mn-cs"/>
              </a:defRPr>
            </a:lvl1pPr>
          </a:lstStyle>
          <a:p>
            <a:pPr>
              <a:defRPr/>
            </a:pPr>
            <a:fld id="{E9F756C1-D10F-48E1-A915-0F1212BAAD63}" type="datetime1">
              <a:rPr lang="en-GB"/>
              <a:pPr>
                <a:defRPr/>
              </a:pPr>
              <a:t>12/10/2017</a:t>
            </a:fld>
            <a:endParaRPr lang="en-GB" dirty="0"/>
          </a:p>
        </p:txBody>
      </p:sp>
      <p:sp>
        <p:nvSpPr>
          <p:cNvPr id="6" name="Footer Placeholder 4"/>
          <p:cNvSpPr>
            <a:spLocks noGrp="1"/>
          </p:cNvSpPr>
          <p:nvPr>
            <p:ph type="ftr" sz="quarter" idx="15"/>
          </p:nvPr>
        </p:nvSpPr>
        <p:spPr>
          <a:xfrm>
            <a:off x="3124200" y="6400800"/>
            <a:ext cx="4495800" cy="304800"/>
          </a:xfrm>
          <a:prstGeom prst="rect">
            <a:avLst/>
          </a:prstGeom>
        </p:spPr>
        <p:txBody>
          <a:bodyPr/>
          <a:lstStyle>
            <a:lvl1pPr eaLnBrk="0" hangingPunct="0">
              <a:defRPr sz="1600">
                <a:cs typeface="+mn-cs"/>
              </a:defRPr>
            </a:lvl1pPr>
          </a:lstStyle>
          <a:p>
            <a:pPr>
              <a:defRPr/>
            </a:pPr>
            <a:r>
              <a:rPr lang="en-US"/>
              <a:t>UNOPS Footer - click to edit</a:t>
            </a:r>
            <a:endParaRPr lang="en-GB"/>
          </a:p>
        </p:txBody>
      </p:sp>
      <p:sp>
        <p:nvSpPr>
          <p:cNvPr id="7" name="Slide Number Placeholder 5"/>
          <p:cNvSpPr>
            <a:spLocks noGrp="1"/>
          </p:cNvSpPr>
          <p:nvPr>
            <p:ph type="sldNum" sz="quarter" idx="16"/>
          </p:nvPr>
        </p:nvSpPr>
        <p:spPr>
          <a:xfrm>
            <a:off x="8229600" y="6400800"/>
            <a:ext cx="533400" cy="304800"/>
          </a:xfrm>
          <a:prstGeom prst="rect">
            <a:avLst/>
          </a:prstGeom>
        </p:spPr>
        <p:txBody>
          <a:bodyPr/>
          <a:lstStyle>
            <a:lvl1pPr eaLnBrk="0" hangingPunct="0">
              <a:defRPr sz="1600">
                <a:cs typeface="+mn-cs"/>
              </a:defRPr>
            </a:lvl1pPr>
          </a:lstStyle>
          <a:p>
            <a:pPr>
              <a:defRPr/>
            </a:pPr>
            <a:fld id="{82003AFE-DB4A-4EB4-89B9-A973C0B87AD9}" type="slidenum">
              <a:rPr lang="en-GB"/>
              <a:pPr>
                <a:defRPr/>
              </a:pPr>
              <a:t>‹Nº›</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 blank text layout_UNOPS">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1752600"/>
            <a:ext cx="8001000" cy="4373563"/>
          </a:xfrm>
          <a:prstGeom prst="rect">
            <a:avLst/>
          </a:prstGeom>
        </p:spPr>
        <p:txBody>
          <a:bodyPr/>
          <a:lstStyle>
            <a:lvl1pPr>
              <a:defRPr sz="26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10"/>
          <p:cNvSpPr>
            <a:spLocks noGrp="1"/>
          </p:cNvSpPr>
          <p:nvPr>
            <p:ph type="body" sz="quarter" idx="14"/>
          </p:nvPr>
        </p:nvSpPr>
        <p:spPr>
          <a:xfrm>
            <a:off x="762000" y="990600"/>
            <a:ext cx="6477000" cy="533400"/>
          </a:xfrm>
          <a:prstGeom prst="rect">
            <a:avLst/>
          </a:prstGeom>
        </p:spPr>
        <p:txBody>
          <a:bodyPr/>
          <a:lstStyle>
            <a:lvl1pPr>
              <a:buNone/>
              <a:defRPr sz="3000" b="1" baseline="0">
                <a:latin typeface="Arial" pitchFamily="34" charset="0"/>
                <a:cs typeface="Arial" pitchFamily="34" charset="0"/>
              </a:defRPr>
            </a:lvl1pPr>
          </a:lstStyle>
          <a:p>
            <a:pPr lvl="0"/>
            <a:r>
              <a:rPr lang="en-US" dirty="0" smtClean="0"/>
              <a:t>Click to edit Master text styles</a:t>
            </a:r>
          </a:p>
        </p:txBody>
      </p:sp>
      <p:sp>
        <p:nvSpPr>
          <p:cNvPr id="5" name="Date Placeholder 3"/>
          <p:cNvSpPr>
            <a:spLocks noGrp="1"/>
          </p:cNvSpPr>
          <p:nvPr>
            <p:ph type="dt" sz="half" idx="15"/>
          </p:nvPr>
        </p:nvSpPr>
        <p:spPr>
          <a:xfrm>
            <a:off x="457200" y="6416675"/>
            <a:ext cx="2133600" cy="288925"/>
          </a:xfrm>
          <a:prstGeom prst="rect">
            <a:avLst/>
          </a:prstGeom>
        </p:spPr>
        <p:txBody>
          <a:bodyPr/>
          <a:lstStyle>
            <a:lvl1pPr eaLnBrk="0" hangingPunct="0">
              <a:defRPr sz="1600">
                <a:solidFill>
                  <a:schemeClr val="bg1">
                    <a:lumMod val="50000"/>
                  </a:schemeClr>
                </a:solidFill>
                <a:cs typeface="+mn-cs"/>
              </a:defRPr>
            </a:lvl1pPr>
          </a:lstStyle>
          <a:p>
            <a:pPr>
              <a:defRPr/>
            </a:pPr>
            <a:fld id="{918AF8D6-B669-4810-A873-EB943EFCE1BC}" type="datetime1">
              <a:rPr lang="en-GB"/>
              <a:pPr>
                <a:defRPr/>
              </a:pPr>
              <a:t>12/10/2017</a:t>
            </a:fld>
            <a:endParaRPr lang="en-GB" dirty="0"/>
          </a:p>
        </p:txBody>
      </p:sp>
      <p:sp>
        <p:nvSpPr>
          <p:cNvPr id="6" name="Footer Placeholder 4"/>
          <p:cNvSpPr>
            <a:spLocks noGrp="1"/>
          </p:cNvSpPr>
          <p:nvPr>
            <p:ph type="ftr" sz="quarter" idx="16"/>
          </p:nvPr>
        </p:nvSpPr>
        <p:spPr>
          <a:xfrm>
            <a:off x="3124200" y="6400800"/>
            <a:ext cx="4495800" cy="304800"/>
          </a:xfrm>
          <a:prstGeom prst="rect">
            <a:avLst/>
          </a:prstGeom>
        </p:spPr>
        <p:txBody>
          <a:bodyPr/>
          <a:lstStyle>
            <a:lvl1pPr eaLnBrk="0" hangingPunct="0">
              <a:defRPr sz="1600">
                <a:cs typeface="+mn-cs"/>
              </a:defRPr>
            </a:lvl1pPr>
          </a:lstStyle>
          <a:p>
            <a:pPr>
              <a:defRPr/>
            </a:pPr>
            <a:r>
              <a:rPr lang="en-US"/>
              <a:t>UNOPS Footer - click to edit</a:t>
            </a:r>
            <a:endParaRPr lang="en-GB"/>
          </a:p>
        </p:txBody>
      </p:sp>
      <p:sp>
        <p:nvSpPr>
          <p:cNvPr id="7" name="Slide Number Placeholder 5"/>
          <p:cNvSpPr>
            <a:spLocks noGrp="1"/>
          </p:cNvSpPr>
          <p:nvPr>
            <p:ph type="sldNum" sz="quarter" idx="17"/>
          </p:nvPr>
        </p:nvSpPr>
        <p:spPr>
          <a:xfrm>
            <a:off x="8229600" y="6400800"/>
            <a:ext cx="533400" cy="304800"/>
          </a:xfrm>
          <a:prstGeom prst="rect">
            <a:avLst/>
          </a:prstGeom>
        </p:spPr>
        <p:txBody>
          <a:bodyPr/>
          <a:lstStyle>
            <a:lvl1pPr eaLnBrk="0" hangingPunct="0">
              <a:defRPr sz="1600">
                <a:cs typeface="+mn-cs"/>
              </a:defRPr>
            </a:lvl1pPr>
          </a:lstStyle>
          <a:p>
            <a:pPr>
              <a:defRPr/>
            </a:pPr>
            <a:fld id="{C986F964-DC25-42D8-B2BB-9F16B04CE315}" type="slidenum">
              <a:rPr lang="en-GB"/>
              <a:pPr>
                <a:defRPr/>
              </a:pPr>
              <a:t>‹Nº›</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1905000" y="2667000"/>
            <a:ext cx="6096000" cy="914400"/>
          </a:xfrm>
          <a:prstGeom prst="rect">
            <a:avLst/>
          </a:prstGeom>
        </p:spPr>
        <p:txBody>
          <a:bodyPr/>
          <a:lstStyle>
            <a:lvl1pPr>
              <a:buNone/>
              <a:defRPr sz="4000" b="1" baseline="0">
                <a:solidFill>
                  <a:srgbClr val="4891DC"/>
                </a:solidFill>
                <a:latin typeface="Arial" pitchFamily="34" charset="0"/>
                <a:cs typeface="Arial" pitchFamily="34" charset="0"/>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hyperlink" Target="http://www.unperiodico.unal.edu.co/uploads/pics/UNPeriodico_134_1_17.jpg" TargetMode="External"/><Relationship Id="rId2"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blue_logo_on_white_background_279C.jpg"/>
          <p:cNvPicPr>
            <a:picLocks noChangeAspect="1"/>
          </p:cNvPicPr>
          <p:nvPr/>
        </p:nvPicPr>
        <p:blipFill>
          <a:blip r:embed="rId7" cstate="print"/>
          <a:srcRect/>
          <a:stretch>
            <a:fillRect/>
          </a:stretch>
        </p:blipFill>
        <p:spPr bwMode="auto">
          <a:xfrm>
            <a:off x="222250" y="228600"/>
            <a:ext cx="2559050" cy="436563"/>
          </a:xfrm>
          <a:prstGeom prst="rect">
            <a:avLst/>
          </a:prstGeom>
          <a:noFill/>
          <a:ln w="9525">
            <a:noFill/>
            <a:miter lim="800000"/>
            <a:headEnd/>
            <a:tailEnd/>
          </a:ln>
        </p:spPr>
      </p:pic>
      <p:sp>
        <p:nvSpPr>
          <p:cNvPr id="1027" name="Line 5"/>
          <p:cNvSpPr>
            <a:spLocks noChangeShapeType="1"/>
          </p:cNvSpPr>
          <p:nvPr/>
        </p:nvSpPr>
        <p:spPr bwMode="auto">
          <a:xfrm>
            <a:off x="0" y="1574800"/>
            <a:ext cx="4610100" cy="0"/>
          </a:xfrm>
          <a:prstGeom prst="line">
            <a:avLst/>
          </a:prstGeom>
          <a:noFill/>
          <a:ln w="15875">
            <a:solidFill>
              <a:srgbClr val="4891DC"/>
            </a:solidFill>
            <a:round/>
            <a:headEnd/>
            <a:tailEnd/>
          </a:ln>
        </p:spPr>
        <p:txBody>
          <a:bodyPr/>
          <a:lstStyle/>
          <a:p>
            <a:endParaRPr lang="es-PA"/>
          </a:p>
        </p:txBody>
      </p:sp>
      <p:pic>
        <p:nvPicPr>
          <p:cNvPr id="1028" name="Picture 5" descr="UNOPS_logo_2009_RGB_emblem_grey8%.eps"/>
          <p:cNvPicPr>
            <a:picLocks noChangeAspect="1"/>
          </p:cNvPicPr>
          <p:nvPr/>
        </p:nvPicPr>
        <p:blipFill>
          <a:blip r:embed="rId8" cstate="print"/>
          <a:srcRect/>
          <a:stretch>
            <a:fillRect/>
          </a:stretch>
        </p:blipFill>
        <p:spPr bwMode="auto">
          <a:xfrm>
            <a:off x="2700338" y="1592263"/>
            <a:ext cx="6430962" cy="5257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4" r:id="rId4"/>
    <p:sldLayoutId id="2147483915" r:id="rId5"/>
  </p:sldLayoutIdLst>
  <p:hf hd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charset="0"/>
          <a:cs typeface="Arial" charset="0"/>
        </a:defRPr>
      </a:lvl2pPr>
      <a:lvl3pPr algn="ctr" rtl="0" eaLnBrk="0" fontAlgn="base" hangingPunct="0">
        <a:spcBef>
          <a:spcPct val="0"/>
        </a:spcBef>
        <a:spcAft>
          <a:spcPct val="0"/>
        </a:spcAft>
        <a:defRPr sz="3200">
          <a:solidFill>
            <a:schemeClr val="tx1"/>
          </a:solidFill>
          <a:latin typeface="Arial" charset="0"/>
          <a:cs typeface="Arial" charset="0"/>
        </a:defRPr>
      </a:lvl3pPr>
      <a:lvl4pPr algn="ctr" rtl="0" eaLnBrk="0" fontAlgn="base" hangingPunct="0">
        <a:spcBef>
          <a:spcPct val="0"/>
        </a:spcBef>
        <a:spcAft>
          <a:spcPct val="0"/>
        </a:spcAft>
        <a:defRPr sz="3200">
          <a:solidFill>
            <a:schemeClr val="tx1"/>
          </a:solidFill>
          <a:latin typeface="Arial" charset="0"/>
          <a:cs typeface="Arial" charset="0"/>
        </a:defRPr>
      </a:lvl4pPr>
      <a:lvl5pPr algn="ctr" rtl="0" eaLnBrk="0" fontAlgn="base" hangingPunct="0">
        <a:spcBef>
          <a:spcPct val="0"/>
        </a:spcBef>
        <a:spcAft>
          <a:spcPct val="0"/>
        </a:spcAft>
        <a:defRPr sz="3200">
          <a:solidFill>
            <a:schemeClr val="tx1"/>
          </a:solidFill>
          <a:latin typeface="Arial" charset="0"/>
          <a:cs typeface="Arial" charset="0"/>
        </a:defRPr>
      </a:lvl5pPr>
      <a:lvl6pPr marL="457200" algn="ctr" rtl="0" fontAlgn="base">
        <a:spcBef>
          <a:spcPct val="0"/>
        </a:spcBef>
        <a:spcAft>
          <a:spcPct val="0"/>
        </a:spcAft>
        <a:defRPr sz="3200">
          <a:solidFill>
            <a:schemeClr val="tx1"/>
          </a:solidFill>
          <a:latin typeface="Arial" charset="0"/>
          <a:cs typeface="Arial" charset="0"/>
        </a:defRPr>
      </a:lvl6pPr>
      <a:lvl7pPr marL="914400" algn="ctr" rtl="0" fontAlgn="base">
        <a:spcBef>
          <a:spcPct val="0"/>
        </a:spcBef>
        <a:spcAft>
          <a:spcPct val="0"/>
        </a:spcAft>
        <a:defRPr sz="3200">
          <a:solidFill>
            <a:schemeClr val="tx1"/>
          </a:solidFill>
          <a:latin typeface="Arial" charset="0"/>
          <a:cs typeface="Arial" charset="0"/>
        </a:defRPr>
      </a:lvl7pPr>
      <a:lvl8pPr marL="1371600" algn="ctr" rtl="0" fontAlgn="base">
        <a:spcBef>
          <a:spcPct val="0"/>
        </a:spcBef>
        <a:spcAft>
          <a:spcPct val="0"/>
        </a:spcAft>
        <a:defRPr sz="3200">
          <a:solidFill>
            <a:schemeClr val="tx1"/>
          </a:solidFill>
          <a:latin typeface="Arial" charset="0"/>
          <a:cs typeface="Arial" charset="0"/>
        </a:defRPr>
      </a:lvl8pPr>
      <a:lvl9pPr marL="1828800" algn="ctr"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blue_logo_on_white_background_279C.jpg"/>
          <p:cNvPicPr>
            <a:picLocks noChangeAspect="1"/>
          </p:cNvPicPr>
          <p:nvPr/>
        </p:nvPicPr>
        <p:blipFill>
          <a:blip r:embed="rId5" cstate="print"/>
          <a:srcRect/>
          <a:stretch>
            <a:fillRect/>
          </a:stretch>
        </p:blipFill>
        <p:spPr bwMode="auto">
          <a:xfrm>
            <a:off x="222250" y="228600"/>
            <a:ext cx="2559050" cy="436563"/>
          </a:xfrm>
          <a:prstGeom prst="rect">
            <a:avLst/>
          </a:prstGeom>
          <a:noFill/>
          <a:ln w="9525">
            <a:noFill/>
            <a:miter lim="800000"/>
            <a:headEnd/>
            <a:tailEnd/>
          </a:ln>
        </p:spPr>
      </p:pic>
      <p:pic>
        <p:nvPicPr>
          <p:cNvPr id="2051" name="Picture 5" descr="UNOPS_logo_2009_RGB_emblem_grey8%.eps"/>
          <p:cNvPicPr>
            <a:picLocks noChangeAspect="1"/>
          </p:cNvPicPr>
          <p:nvPr/>
        </p:nvPicPr>
        <p:blipFill>
          <a:blip r:embed="rId6" cstate="print"/>
          <a:srcRect/>
          <a:stretch>
            <a:fillRect/>
          </a:stretch>
        </p:blipFill>
        <p:spPr bwMode="auto">
          <a:xfrm>
            <a:off x="2700338" y="1592263"/>
            <a:ext cx="6430962" cy="5257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6" r:id="rId1"/>
    <p:sldLayoutId id="2147483917" r:id="rId2"/>
    <p:sldLayoutId id="2147483920" r:id="rId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400800"/>
            <a:ext cx="9144000" cy="457200"/>
          </a:xfrm>
          <a:prstGeom prst="rect">
            <a:avLst/>
          </a:prstGeom>
          <a:solidFill>
            <a:srgbClr val="4891DC"/>
          </a:solidFill>
          <a:ln>
            <a:solidFill>
              <a:srgbClr val="5292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defRPr/>
            </a:pPr>
            <a:endParaRPr lang="en-US">
              <a:solidFill>
                <a:srgbClr val="4891DC"/>
              </a:solidFill>
            </a:endParaRPr>
          </a:p>
        </p:txBody>
      </p:sp>
      <p:pic>
        <p:nvPicPr>
          <p:cNvPr id="3075" name="Picture 9" descr="blue_logo_transparent_background_Pantone279C_rgb.gif"/>
          <p:cNvPicPr>
            <a:picLocks noChangeAspect="1"/>
          </p:cNvPicPr>
          <p:nvPr/>
        </p:nvPicPr>
        <p:blipFill>
          <a:blip r:embed="rId3" cstate="print"/>
          <a:srcRect/>
          <a:stretch>
            <a:fillRect/>
          </a:stretch>
        </p:blipFill>
        <p:spPr bwMode="auto">
          <a:xfrm>
            <a:off x="2752725" y="838200"/>
            <a:ext cx="3598863" cy="617538"/>
          </a:xfrm>
          <a:prstGeom prst="rect">
            <a:avLst/>
          </a:prstGeom>
          <a:noFill/>
          <a:ln w="9525">
            <a:noFill/>
            <a:miter lim="800000"/>
            <a:headEnd/>
            <a:tailEnd/>
          </a:ln>
        </p:spPr>
      </p:pic>
      <p:grpSp>
        <p:nvGrpSpPr>
          <p:cNvPr id="14" name="Group 13"/>
          <p:cNvGrpSpPr/>
          <p:nvPr userDrawn="1"/>
        </p:nvGrpSpPr>
        <p:grpSpPr>
          <a:xfrm>
            <a:off x="-28" y="4114800"/>
            <a:ext cx="9163078" cy="1221323"/>
            <a:chOff x="-28" y="4114800"/>
            <a:chExt cx="9163078" cy="1221323"/>
          </a:xfrm>
        </p:grpSpPr>
        <p:pic>
          <p:nvPicPr>
            <p:cNvPr id="3079" name="Picture 5"/>
            <p:cNvPicPr>
              <a:picLocks noChangeAspect="1" noChangeArrowheads="1"/>
            </p:cNvPicPr>
            <p:nvPr/>
          </p:nvPicPr>
          <p:blipFill>
            <a:blip r:embed="rId4" cstate="print"/>
            <a:srcRect l="23665" r="5342"/>
            <a:stretch>
              <a:fillRect/>
            </a:stretch>
          </p:blipFill>
          <p:spPr bwMode="auto">
            <a:xfrm>
              <a:off x="1447800" y="4119786"/>
              <a:ext cx="2160641" cy="1216061"/>
            </a:xfrm>
            <a:prstGeom prst="rect">
              <a:avLst/>
            </a:prstGeom>
            <a:noFill/>
            <a:ln w="9525">
              <a:noFill/>
              <a:miter lim="800000"/>
              <a:headEnd/>
              <a:tailEnd/>
            </a:ln>
          </p:spPr>
        </p:pic>
        <p:pic>
          <p:nvPicPr>
            <p:cNvPr id="3080" name="Picture 3"/>
            <p:cNvPicPr>
              <a:picLocks noChangeAspect="1" noChangeArrowheads="1"/>
            </p:cNvPicPr>
            <p:nvPr/>
          </p:nvPicPr>
          <p:blipFill>
            <a:blip r:embed="rId5" cstate="print"/>
            <a:srcRect l="23724" t="5161" r="114" b="7268"/>
            <a:stretch>
              <a:fillRect/>
            </a:stretch>
          </p:blipFill>
          <p:spPr bwMode="auto">
            <a:xfrm>
              <a:off x="-28" y="4114832"/>
              <a:ext cx="1676428" cy="1219167"/>
            </a:xfrm>
            <a:prstGeom prst="rect">
              <a:avLst/>
            </a:prstGeom>
            <a:noFill/>
            <a:ln w="9525">
              <a:noFill/>
              <a:miter lim="800000"/>
              <a:headEnd/>
              <a:tailEnd/>
            </a:ln>
          </p:spPr>
        </p:pic>
        <p:pic>
          <p:nvPicPr>
            <p:cNvPr id="3082" name="Picture 2"/>
            <p:cNvPicPr>
              <a:picLocks noChangeAspect="1" noChangeArrowheads="1"/>
            </p:cNvPicPr>
            <p:nvPr/>
          </p:nvPicPr>
          <p:blipFill>
            <a:blip r:embed="rId6" cstate="print"/>
            <a:srcRect r="20117" b="1271"/>
            <a:stretch>
              <a:fillRect/>
            </a:stretch>
          </p:blipFill>
          <p:spPr bwMode="auto">
            <a:xfrm>
              <a:off x="5465674" y="4114800"/>
              <a:ext cx="1918892" cy="1221323"/>
            </a:xfrm>
            <a:prstGeom prst="rect">
              <a:avLst/>
            </a:prstGeom>
            <a:noFill/>
            <a:ln w="9525">
              <a:noFill/>
              <a:miter lim="800000"/>
              <a:headEnd/>
              <a:tailEnd/>
            </a:ln>
          </p:spPr>
        </p:pic>
        <p:pic>
          <p:nvPicPr>
            <p:cNvPr id="3083" name="Picture 2" descr="http://www.unperiodico.unal.edu.co/typo3temp/pics/96a2d961ee.jpg">
              <a:hlinkClick r:id="rId7" tooltip="a vía a Villavicencio es una de las más afectadas por la presencia de rocas lodosas, que terminan causando derrumbes. Archivo El Tiempo"/>
            </p:cNvPr>
            <p:cNvPicPr>
              <a:picLocks noChangeAspect="1" noChangeArrowheads="1"/>
            </p:cNvPicPr>
            <p:nvPr/>
          </p:nvPicPr>
          <p:blipFill>
            <a:blip r:embed="rId8" cstate="print"/>
            <a:srcRect l="20409" r="11565"/>
            <a:stretch>
              <a:fillRect/>
            </a:stretch>
          </p:blipFill>
          <p:spPr bwMode="auto">
            <a:xfrm>
              <a:off x="7290961" y="4114800"/>
              <a:ext cx="1872089" cy="1221323"/>
            </a:xfrm>
            <a:prstGeom prst="rect">
              <a:avLst/>
            </a:prstGeom>
            <a:noFill/>
            <a:ln w="9525">
              <a:noFill/>
              <a:miter lim="800000"/>
              <a:headEnd/>
              <a:tailEnd/>
            </a:ln>
          </p:spPr>
        </p:pic>
        <p:pic>
          <p:nvPicPr>
            <p:cNvPr id="3084" name="Picture 4"/>
            <p:cNvPicPr>
              <a:picLocks noChangeAspect="1" noChangeArrowheads="1"/>
            </p:cNvPicPr>
            <p:nvPr/>
          </p:nvPicPr>
          <p:blipFill>
            <a:blip r:embed="rId9" cstate="print"/>
            <a:srcRect l="18176"/>
            <a:stretch>
              <a:fillRect/>
            </a:stretch>
          </p:blipFill>
          <p:spPr bwMode="auto">
            <a:xfrm>
              <a:off x="3546782" y="4114800"/>
              <a:ext cx="1931111" cy="1221323"/>
            </a:xfrm>
            <a:prstGeom prst="rect">
              <a:avLst/>
            </a:prstGeom>
            <a:noFill/>
            <a:ln w="9525">
              <a:noFill/>
              <a:miter lim="800000"/>
              <a:headEnd/>
              <a:tailEnd/>
            </a:ln>
          </p:spPr>
        </p:pic>
      </p:grpSp>
      <p:sp>
        <p:nvSpPr>
          <p:cNvPr id="3078" name="13 CuadroTexto"/>
          <p:cNvSpPr txBox="1">
            <a:spLocks noChangeArrowheads="1"/>
          </p:cNvSpPr>
          <p:nvPr userDrawn="1"/>
        </p:nvSpPr>
        <p:spPr bwMode="auto">
          <a:xfrm>
            <a:off x="3716338" y="6429375"/>
            <a:ext cx="1762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smtClean="0">
                <a:solidFill>
                  <a:schemeClr val="bg1"/>
                </a:solidFill>
              </a:rPr>
              <a:t>www.unops.org</a:t>
            </a:r>
            <a:endParaRPr lang="es-SV" smtClean="0"/>
          </a:p>
        </p:txBody>
      </p:sp>
    </p:spTree>
  </p:cSld>
  <p:clrMap bg1="lt1" tx1="dk1" bg2="lt2" tx2="dk2" accent1="accent1" accent2="accent2" accent3="accent3" accent4="accent4" accent5="accent5" accent6="accent6" hlink="hlink" folHlink="folHlink"/>
  <p:sldLayoutIdLst>
    <p:sldLayoutId id="2147483909" r:id="rId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A6B7BCA-6A3E-42D9-9622-946DB4A9322C}" type="datetimeFigureOut">
              <a:rPr lang="es-SV" smtClean="0">
                <a:solidFill>
                  <a:prstClr val="black">
                    <a:tint val="75000"/>
                  </a:prstClr>
                </a:solidFill>
                <a:latin typeface="Calibri"/>
              </a:rPr>
              <a:pPr fontAlgn="auto">
                <a:spcBef>
                  <a:spcPts val="0"/>
                </a:spcBef>
                <a:spcAft>
                  <a:spcPts val="0"/>
                </a:spcAft>
              </a:pPr>
              <a:t>12/10/2017</a:t>
            </a:fld>
            <a:endParaRPr lang="es-SV">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SV">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048D635-F899-4528-A633-142079C93A86}" type="slidenum">
              <a:rPr lang="es-SV" smtClean="0">
                <a:solidFill>
                  <a:prstClr val="black">
                    <a:tint val="75000"/>
                  </a:prstClr>
                </a:solidFill>
                <a:latin typeface="Calibri"/>
              </a:rPr>
              <a:pPr fontAlgn="auto">
                <a:spcBef>
                  <a:spcPts val="0"/>
                </a:spcBef>
                <a:spcAft>
                  <a:spcPts val="0"/>
                </a:spcAft>
              </a:pPr>
              <a:t>‹Nº›</a:t>
            </a:fld>
            <a:endParaRPr lang="es-SV">
              <a:solidFill>
                <a:prstClr val="black">
                  <a:tint val="75000"/>
                </a:prstClr>
              </a:solidFill>
              <a:latin typeface="Calibri"/>
            </a:endParaRPr>
          </a:p>
        </p:txBody>
      </p:sp>
    </p:spTree>
    <p:extLst>
      <p:ext uri="{BB962C8B-B14F-4D97-AF65-F5344CB8AC3E}">
        <p14:creationId xmlns:p14="http://schemas.microsoft.com/office/powerpoint/2010/main" xmlns="" val="362218658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A6B7BCA-6A3E-42D9-9622-946DB4A9322C}" type="datetimeFigureOut">
              <a:rPr lang="es-SV" smtClean="0">
                <a:solidFill>
                  <a:prstClr val="black">
                    <a:tint val="75000"/>
                  </a:prstClr>
                </a:solidFill>
                <a:latin typeface="Calibri"/>
              </a:rPr>
              <a:pPr fontAlgn="auto">
                <a:spcBef>
                  <a:spcPts val="0"/>
                </a:spcBef>
                <a:spcAft>
                  <a:spcPts val="0"/>
                </a:spcAft>
              </a:pPr>
              <a:t>12/10/2017</a:t>
            </a:fld>
            <a:endParaRPr lang="es-SV">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SV">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048D635-F899-4528-A633-142079C93A86}" type="slidenum">
              <a:rPr lang="es-SV" smtClean="0">
                <a:solidFill>
                  <a:prstClr val="black">
                    <a:tint val="75000"/>
                  </a:prstClr>
                </a:solidFill>
                <a:latin typeface="Calibri"/>
              </a:rPr>
              <a:pPr fontAlgn="auto">
                <a:spcBef>
                  <a:spcPts val="0"/>
                </a:spcBef>
                <a:spcAft>
                  <a:spcPts val="0"/>
                </a:spcAft>
              </a:pPr>
              <a:t>‹Nº›</a:t>
            </a:fld>
            <a:endParaRPr lang="es-SV">
              <a:solidFill>
                <a:prstClr val="black">
                  <a:tint val="75000"/>
                </a:prstClr>
              </a:solidFill>
              <a:latin typeface="Calibri"/>
            </a:endParaRPr>
          </a:p>
        </p:txBody>
      </p:sp>
    </p:spTree>
    <p:extLst>
      <p:ext uri="{BB962C8B-B14F-4D97-AF65-F5344CB8AC3E}">
        <p14:creationId xmlns:p14="http://schemas.microsoft.com/office/powerpoint/2010/main" xmlns="" val="25240487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hyperlink" Target="mailto:carmenga@unops.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9590" y="2286000"/>
            <a:ext cx="8153400" cy="954107"/>
          </a:xfrm>
          <a:prstGeom prst="rect">
            <a:avLst/>
          </a:prstGeom>
        </p:spPr>
        <p:txBody>
          <a:bodyPr>
            <a:spAutoFit/>
          </a:bodyPr>
          <a:lstStyle/>
          <a:p>
            <a:pPr indent="12700" algn="ctr">
              <a:defRPr/>
            </a:pPr>
            <a:r>
              <a:rPr lang="es-PA" sz="2800" b="1" dirty="0" smtClean="0">
                <a:latin typeface="Arial" pitchFamily="34" charset="0"/>
                <a:cs typeface="Arial" pitchFamily="34" charset="0"/>
              </a:rPr>
              <a:t>El </a:t>
            </a:r>
            <a:r>
              <a:rPr lang="es-PA" sz="2800" b="1" dirty="0">
                <a:latin typeface="Arial" pitchFamily="34" charset="0"/>
                <a:cs typeface="Arial" pitchFamily="34" charset="0"/>
              </a:rPr>
              <a:t>blindaje de infraestructura pública </a:t>
            </a:r>
          </a:p>
          <a:p>
            <a:pPr indent="12700" algn="ctr">
              <a:defRPr/>
            </a:pPr>
            <a:r>
              <a:rPr lang="es-PA" sz="2800" b="1" dirty="0">
                <a:latin typeface="Arial" pitchFamily="34" charset="0"/>
                <a:cs typeface="Arial" pitchFamily="34" charset="0"/>
              </a:rPr>
              <a:t>en El Salvador</a:t>
            </a:r>
          </a:p>
        </p:txBody>
      </p:sp>
      <p:pic>
        <p:nvPicPr>
          <p:cNvPr id="20484" name="3 Imagen"/>
          <p:cNvPicPr>
            <a:picLocks noChangeAspect="1" noChangeArrowheads="1"/>
          </p:cNvPicPr>
          <p:nvPr/>
        </p:nvPicPr>
        <p:blipFill>
          <a:blip r:embed="rId2" cstate="print"/>
          <a:srcRect/>
          <a:stretch>
            <a:fillRect/>
          </a:stretch>
        </p:blipFill>
        <p:spPr bwMode="auto">
          <a:xfrm>
            <a:off x="914400" y="4953000"/>
            <a:ext cx="3691890" cy="1219200"/>
          </a:xfrm>
          <a:prstGeom prst="rect">
            <a:avLst/>
          </a:prstGeom>
          <a:noFill/>
          <a:ln w="9525">
            <a:noFill/>
            <a:miter lim="800000"/>
            <a:headEnd/>
            <a:tailEnd/>
          </a:ln>
        </p:spPr>
      </p:pic>
      <p:sp>
        <p:nvSpPr>
          <p:cNvPr id="6" name="5 Rectángulo"/>
          <p:cNvSpPr/>
          <p:nvPr/>
        </p:nvSpPr>
        <p:spPr>
          <a:xfrm>
            <a:off x="0" y="0"/>
            <a:ext cx="3962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A"/>
          </a:p>
        </p:txBody>
      </p:sp>
      <p:pic>
        <p:nvPicPr>
          <p:cNvPr id="20486" name="Picture 9" descr="blue_logo_transparent_background_Pantone279C_rgb.gif"/>
          <p:cNvPicPr>
            <a:picLocks noChangeAspect="1"/>
          </p:cNvPicPr>
          <p:nvPr/>
        </p:nvPicPr>
        <p:blipFill>
          <a:blip r:embed="rId3" cstate="print"/>
          <a:srcRect/>
          <a:stretch>
            <a:fillRect/>
          </a:stretch>
        </p:blipFill>
        <p:spPr bwMode="auto">
          <a:xfrm>
            <a:off x="5105400" y="5562600"/>
            <a:ext cx="3141663" cy="539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58738" y="941388"/>
            <a:ext cx="8961564" cy="5719564"/>
            <a:chOff x="58738" y="941388"/>
            <a:chExt cx="8961564" cy="5719564"/>
          </a:xfrm>
        </p:grpSpPr>
        <p:sp>
          <p:nvSpPr>
            <p:cNvPr id="29" name="28 Flecha derecha"/>
            <p:cNvSpPr/>
            <p:nvPr/>
          </p:nvSpPr>
          <p:spPr>
            <a:xfrm>
              <a:off x="4114800" y="3156858"/>
              <a:ext cx="1098752" cy="1219200"/>
            </a:xfrm>
            <a:prstGeom prst="rightArrow">
              <a:avLst/>
            </a:prstGeom>
            <a:solidFill>
              <a:schemeClr val="accent1">
                <a:lumMod val="40000"/>
                <a:lumOff val="6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pic>
          <p:nvPicPr>
            <p:cNvPr id="20484" name="4 Imagen"/>
            <p:cNvPicPr>
              <a:picLocks noChangeAspect="1"/>
            </p:cNvPicPr>
            <p:nvPr/>
          </p:nvPicPr>
          <p:blipFill>
            <a:blip r:embed="rId2" cstate="print"/>
            <a:srcRect/>
            <a:stretch>
              <a:fillRect/>
            </a:stretch>
          </p:blipFill>
          <p:spPr bwMode="auto">
            <a:xfrm>
              <a:off x="6656388" y="941388"/>
              <a:ext cx="2254250" cy="1674812"/>
            </a:xfrm>
            <a:prstGeom prst="rect">
              <a:avLst/>
            </a:prstGeom>
            <a:noFill/>
            <a:ln w="9525">
              <a:noFill/>
              <a:miter lim="800000"/>
              <a:headEnd/>
              <a:tailEnd/>
            </a:ln>
          </p:spPr>
        </p:pic>
        <p:pic>
          <p:nvPicPr>
            <p:cNvPr id="20485" name="5 Imagen"/>
            <p:cNvPicPr>
              <a:picLocks noChangeAspect="1"/>
            </p:cNvPicPr>
            <p:nvPr/>
          </p:nvPicPr>
          <p:blipFill>
            <a:blip r:embed="rId3" cstate="print"/>
            <a:srcRect/>
            <a:stretch>
              <a:fillRect/>
            </a:stretch>
          </p:blipFill>
          <p:spPr bwMode="auto">
            <a:xfrm>
              <a:off x="755650" y="4913313"/>
              <a:ext cx="2232025" cy="1674812"/>
            </a:xfrm>
            <a:prstGeom prst="rect">
              <a:avLst/>
            </a:prstGeom>
            <a:noFill/>
            <a:ln w="9525">
              <a:noFill/>
              <a:miter lim="800000"/>
              <a:headEnd/>
              <a:tailEnd/>
            </a:ln>
          </p:spPr>
        </p:pic>
        <p:pic>
          <p:nvPicPr>
            <p:cNvPr id="20486" name="6 Imagen"/>
            <p:cNvPicPr>
              <a:picLocks noChangeAspect="1"/>
            </p:cNvPicPr>
            <p:nvPr/>
          </p:nvPicPr>
          <p:blipFill>
            <a:blip r:embed="rId4" cstate="print"/>
            <a:srcRect/>
            <a:stretch>
              <a:fillRect/>
            </a:stretch>
          </p:blipFill>
          <p:spPr bwMode="auto">
            <a:xfrm>
              <a:off x="4284663" y="4913313"/>
              <a:ext cx="2232025" cy="1674812"/>
            </a:xfrm>
            <a:prstGeom prst="rect">
              <a:avLst/>
            </a:prstGeom>
            <a:noFill/>
            <a:ln w="9525">
              <a:noFill/>
              <a:miter lim="800000"/>
              <a:headEnd/>
              <a:tailEnd/>
            </a:ln>
          </p:spPr>
        </p:pic>
        <p:pic>
          <p:nvPicPr>
            <p:cNvPr id="20487" name="7 Imagen"/>
            <p:cNvPicPr>
              <a:picLocks noChangeAspect="1"/>
            </p:cNvPicPr>
            <p:nvPr/>
          </p:nvPicPr>
          <p:blipFill>
            <a:blip r:embed="rId5" cstate="print"/>
            <a:srcRect/>
            <a:stretch>
              <a:fillRect/>
            </a:stretch>
          </p:blipFill>
          <p:spPr bwMode="auto">
            <a:xfrm>
              <a:off x="755650" y="962025"/>
              <a:ext cx="2232025" cy="1674813"/>
            </a:xfrm>
            <a:prstGeom prst="rect">
              <a:avLst/>
            </a:prstGeom>
            <a:noFill/>
            <a:ln w="9525">
              <a:noFill/>
              <a:miter lim="800000"/>
              <a:headEnd/>
              <a:tailEnd/>
            </a:ln>
          </p:spPr>
        </p:pic>
        <p:pic>
          <p:nvPicPr>
            <p:cNvPr id="20488" name="8 Imagen"/>
            <p:cNvPicPr>
              <a:picLocks noChangeAspect="1"/>
            </p:cNvPicPr>
            <p:nvPr/>
          </p:nvPicPr>
          <p:blipFill>
            <a:blip r:embed="rId6" cstate="print"/>
            <a:srcRect/>
            <a:stretch>
              <a:fillRect/>
            </a:stretch>
          </p:blipFill>
          <p:spPr bwMode="auto">
            <a:xfrm>
              <a:off x="1403350" y="2708275"/>
              <a:ext cx="1584325" cy="2112963"/>
            </a:xfrm>
            <a:prstGeom prst="rect">
              <a:avLst/>
            </a:prstGeom>
            <a:noFill/>
            <a:ln w="9525">
              <a:noFill/>
              <a:miter lim="800000"/>
              <a:headEnd/>
              <a:tailEnd/>
            </a:ln>
          </p:spPr>
        </p:pic>
        <p:pic>
          <p:nvPicPr>
            <p:cNvPr id="20489" name="10 Imagen"/>
            <p:cNvPicPr>
              <a:picLocks noChangeAspect="1"/>
            </p:cNvPicPr>
            <p:nvPr/>
          </p:nvPicPr>
          <p:blipFill>
            <a:blip r:embed="rId7" cstate="print"/>
            <a:srcRect/>
            <a:stretch>
              <a:fillRect/>
            </a:stretch>
          </p:blipFill>
          <p:spPr bwMode="auto">
            <a:xfrm>
              <a:off x="6675438" y="4913313"/>
              <a:ext cx="2235200" cy="1704975"/>
            </a:xfrm>
            <a:prstGeom prst="rect">
              <a:avLst/>
            </a:prstGeom>
            <a:noFill/>
            <a:ln w="9525">
              <a:noFill/>
              <a:miter lim="800000"/>
              <a:headEnd/>
              <a:tailEnd/>
            </a:ln>
          </p:spPr>
        </p:pic>
        <p:sp>
          <p:nvSpPr>
            <p:cNvPr id="20490" name="14 CuadroTexto"/>
            <p:cNvSpPr txBox="1">
              <a:spLocks noChangeArrowheads="1"/>
            </p:cNvSpPr>
            <p:nvPr/>
          </p:nvSpPr>
          <p:spPr bwMode="auto">
            <a:xfrm>
              <a:off x="4284663" y="2771775"/>
              <a:ext cx="2232025" cy="523220"/>
            </a:xfrm>
            <a:prstGeom prst="rect">
              <a:avLst/>
            </a:prstGeom>
            <a:noFill/>
            <a:ln w="9525">
              <a:noFill/>
              <a:miter lim="800000"/>
              <a:headEnd/>
              <a:tailEnd/>
            </a:ln>
          </p:spPr>
          <p:txBody>
            <a:bodyPr>
              <a:spAutoFit/>
            </a:bodyPr>
            <a:lstStyle/>
            <a:p>
              <a:pPr algn="r"/>
              <a:r>
                <a:rPr lang="es-MX" sz="1400" b="1" dirty="0">
                  <a:latin typeface="+mn-lt"/>
                </a:rPr>
                <a:t>Gestión adaptativa </a:t>
              </a:r>
            </a:p>
            <a:p>
              <a:pPr algn="r"/>
              <a:r>
                <a:rPr lang="es-MX" sz="1400" b="1" dirty="0">
                  <a:latin typeface="+mn-lt"/>
                </a:rPr>
                <a:t>de las obras</a:t>
              </a:r>
              <a:endParaRPr lang="es-SV" sz="1400" b="1" dirty="0">
                <a:latin typeface="+mn-lt"/>
              </a:endParaRPr>
            </a:p>
          </p:txBody>
        </p:sp>
        <p:sp>
          <p:nvSpPr>
            <p:cNvPr id="21" name="20 Flecha derecha"/>
            <p:cNvSpPr/>
            <p:nvPr/>
          </p:nvSpPr>
          <p:spPr>
            <a:xfrm>
              <a:off x="107950" y="2743200"/>
              <a:ext cx="1655763" cy="1871663"/>
            </a:xfrm>
            <a:prstGeom prst="rightArrow">
              <a:avLst/>
            </a:prstGeom>
            <a:solidFill>
              <a:schemeClr val="accent1">
                <a:lumMod val="40000"/>
                <a:lumOff val="6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grpSp>
          <p:nvGrpSpPr>
            <p:cNvPr id="20492" name="22 Grupo"/>
            <p:cNvGrpSpPr>
              <a:grpSpLocks/>
            </p:cNvGrpSpPr>
            <p:nvPr/>
          </p:nvGrpSpPr>
          <p:grpSpPr bwMode="auto">
            <a:xfrm>
              <a:off x="4548663" y="3436938"/>
              <a:ext cx="2156937" cy="1187688"/>
              <a:chOff x="5201566" y="2624233"/>
              <a:chExt cx="2156937" cy="1067258"/>
            </a:xfrm>
          </p:grpSpPr>
          <p:sp>
            <p:nvSpPr>
              <p:cNvPr id="20508" name="16 CuadroTexto"/>
              <p:cNvSpPr txBox="1">
                <a:spLocks noChangeArrowheads="1"/>
              </p:cNvSpPr>
              <p:nvPr/>
            </p:nvSpPr>
            <p:spPr bwMode="auto">
              <a:xfrm>
                <a:off x="6412128" y="2820197"/>
                <a:ext cx="870175" cy="276569"/>
              </a:xfrm>
              <a:prstGeom prst="rect">
                <a:avLst/>
              </a:prstGeom>
              <a:noFill/>
              <a:ln w="9525">
                <a:noFill/>
                <a:miter lim="800000"/>
                <a:headEnd/>
                <a:tailEnd/>
              </a:ln>
            </p:spPr>
            <p:txBody>
              <a:bodyPr wrap="none">
                <a:spAutoFit/>
              </a:bodyPr>
              <a:lstStyle/>
              <a:p>
                <a:r>
                  <a:rPr lang="es-MX" sz="1400" dirty="0">
                    <a:latin typeface="+mn-lt"/>
                  </a:rPr>
                  <a:t>Licitación</a:t>
                </a:r>
                <a:endParaRPr lang="es-SV" sz="1400" dirty="0">
                  <a:latin typeface="+mn-lt"/>
                </a:endParaRPr>
              </a:p>
            </p:txBody>
          </p:sp>
          <p:grpSp>
            <p:nvGrpSpPr>
              <p:cNvPr id="20509" name="21 Grupo"/>
              <p:cNvGrpSpPr>
                <a:grpSpLocks/>
              </p:cNvGrpSpPr>
              <p:nvPr/>
            </p:nvGrpSpPr>
            <p:grpSpPr bwMode="auto">
              <a:xfrm>
                <a:off x="5201566" y="2624233"/>
                <a:ext cx="2156937" cy="1067258"/>
                <a:chOff x="5201566" y="2644623"/>
                <a:chExt cx="2156937" cy="1067258"/>
              </a:xfrm>
            </p:grpSpPr>
            <p:sp>
              <p:nvSpPr>
                <p:cNvPr id="20510" name="15 CuadroTexto"/>
                <p:cNvSpPr txBox="1">
                  <a:spLocks noChangeArrowheads="1"/>
                </p:cNvSpPr>
                <p:nvPr/>
              </p:nvSpPr>
              <p:spPr bwMode="auto">
                <a:xfrm>
                  <a:off x="6595897" y="2644623"/>
                  <a:ext cx="686406" cy="276569"/>
                </a:xfrm>
                <a:prstGeom prst="rect">
                  <a:avLst/>
                </a:prstGeom>
                <a:noFill/>
                <a:ln w="9525">
                  <a:noFill/>
                  <a:miter lim="800000"/>
                  <a:headEnd/>
                  <a:tailEnd/>
                </a:ln>
              </p:spPr>
              <p:txBody>
                <a:bodyPr wrap="none">
                  <a:spAutoFit/>
                </a:bodyPr>
                <a:lstStyle/>
                <a:p>
                  <a:r>
                    <a:rPr lang="es-MX" sz="1400" dirty="0">
                      <a:latin typeface="+mn-lt"/>
                    </a:rPr>
                    <a:t>Diseño</a:t>
                  </a:r>
                  <a:endParaRPr lang="es-SV" sz="1400" dirty="0">
                    <a:latin typeface="+mn-lt"/>
                  </a:endParaRPr>
                </a:p>
              </p:txBody>
            </p:sp>
            <p:sp>
              <p:nvSpPr>
                <p:cNvPr id="20511" name="17 CuadroTexto"/>
                <p:cNvSpPr txBox="1">
                  <a:spLocks noChangeArrowheads="1"/>
                </p:cNvSpPr>
                <p:nvPr/>
              </p:nvSpPr>
              <p:spPr bwMode="auto">
                <a:xfrm>
                  <a:off x="6076757" y="3031569"/>
                  <a:ext cx="1197636" cy="276569"/>
                </a:xfrm>
                <a:prstGeom prst="rect">
                  <a:avLst/>
                </a:prstGeom>
                <a:noFill/>
                <a:ln w="9525">
                  <a:noFill/>
                  <a:miter lim="800000"/>
                  <a:headEnd/>
                  <a:tailEnd/>
                </a:ln>
              </p:spPr>
              <p:txBody>
                <a:bodyPr wrap="none">
                  <a:spAutoFit/>
                </a:bodyPr>
                <a:lstStyle/>
                <a:p>
                  <a:pPr algn="r"/>
                  <a:r>
                    <a:rPr lang="es-MX" sz="1400" dirty="0">
                      <a:latin typeface="+mn-lt"/>
                    </a:rPr>
                    <a:t>Programación</a:t>
                  </a:r>
                  <a:endParaRPr lang="es-SV" sz="1400" dirty="0">
                    <a:latin typeface="+mn-lt"/>
                  </a:endParaRPr>
                </a:p>
              </p:txBody>
            </p:sp>
            <p:sp>
              <p:nvSpPr>
                <p:cNvPr id="20512" name="18 CuadroTexto"/>
                <p:cNvSpPr txBox="1">
                  <a:spLocks noChangeArrowheads="1"/>
                </p:cNvSpPr>
                <p:nvPr/>
              </p:nvSpPr>
              <p:spPr bwMode="auto">
                <a:xfrm>
                  <a:off x="5983447" y="3227461"/>
                  <a:ext cx="1375056" cy="276569"/>
                </a:xfrm>
                <a:prstGeom prst="rect">
                  <a:avLst/>
                </a:prstGeom>
                <a:noFill/>
                <a:ln w="9525">
                  <a:noFill/>
                  <a:miter lim="800000"/>
                  <a:headEnd/>
                  <a:tailEnd/>
                </a:ln>
              </p:spPr>
              <p:txBody>
                <a:bodyPr wrap="none">
                  <a:spAutoFit/>
                </a:bodyPr>
                <a:lstStyle/>
                <a:p>
                  <a:r>
                    <a:rPr lang="es-MX" sz="1400" dirty="0">
                      <a:latin typeface="+mn-lt"/>
                    </a:rPr>
                    <a:t>Implementación</a:t>
                  </a:r>
                  <a:endParaRPr lang="es-SV" sz="1400" dirty="0">
                    <a:latin typeface="+mn-lt"/>
                  </a:endParaRPr>
                </a:p>
              </p:txBody>
            </p:sp>
            <p:sp>
              <p:nvSpPr>
                <p:cNvPr id="20513" name="19 CuadroTexto"/>
                <p:cNvSpPr txBox="1">
                  <a:spLocks noChangeArrowheads="1"/>
                </p:cNvSpPr>
                <p:nvPr/>
              </p:nvSpPr>
              <p:spPr bwMode="auto">
                <a:xfrm>
                  <a:off x="5201566" y="3435312"/>
                  <a:ext cx="2156937" cy="276569"/>
                </a:xfrm>
                <a:prstGeom prst="rect">
                  <a:avLst/>
                </a:prstGeom>
                <a:noFill/>
                <a:ln w="9525">
                  <a:noFill/>
                  <a:miter lim="800000"/>
                  <a:headEnd/>
                  <a:tailEnd/>
                </a:ln>
              </p:spPr>
              <p:txBody>
                <a:bodyPr wrap="none">
                  <a:spAutoFit/>
                </a:bodyPr>
                <a:lstStyle/>
                <a:p>
                  <a:r>
                    <a:rPr lang="es-MX" sz="1400" dirty="0">
                      <a:latin typeface="+mn-lt"/>
                    </a:rPr>
                    <a:t>Provisión y Mantenimiento</a:t>
                  </a:r>
                  <a:endParaRPr lang="es-SV" sz="1400" dirty="0">
                    <a:latin typeface="+mn-lt"/>
                  </a:endParaRPr>
                </a:p>
              </p:txBody>
            </p:sp>
          </p:grpSp>
        </p:grpSp>
        <p:sp>
          <p:nvSpPr>
            <p:cNvPr id="20493" name="12 CuadroTexto"/>
            <p:cNvSpPr txBox="1">
              <a:spLocks noChangeArrowheads="1"/>
            </p:cNvSpPr>
            <p:nvPr/>
          </p:nvSpPr>
          <p:spPr bwMode="auto">
            <a:xfrm>
              <a:off x="58738" y="3278188"/>
              <a:ext cx="1604962" cy="812979"/>
            </a:xfrm>
            <a:prstGeom prst="rect">
              <a:avLst/>
            </a:prstGeom>
            <a:noFill/>
            <a:ln w="9525">
              <a:noFill/>
              <a:miter lim="800000"/>
              <a:headEnd/>
              <a:tailEnd/>
            </a:ln>
          </p:spPr>
          <p:txBody>
            <a:bodyPr>
              <a:spAutoFit/>
            </a:bodyPr>
            <a:lstStyle/>
            <a:p>
              <a:pPr>
                <a:lnSpc>
                  <a:spcPts val="1400"/>
                </a:lnSpc>
              </a:pPr>
              <a:r>
                <a:rPr lang="es-MX" sz="1400" b="1" dirty="0">
                  <a:latin typeface="+mn-lt"/>
                </a:rPr>
                <a:t>Análisis de</a:t>
              </a:r>
            </a:p>
            <a:p>
              <a:pPr>
                <a:lnSpc>
                  <a:spcPts val="1400"/>
                </a:lnSpc>
              </a:pPr>
              <a:r>
                <a:rPr lang="es-MX" sz="1400" b="1" dirty="0">
                  <a:latin typeface="+mn-lt"/>
                </a:rPr>
                <a:t>amenazas asociadas al </a:t>
              </a:r>
              <a:r>
                <a:rPr lang="es-MX" sz="1400" b="1" dirty="0" smtClean="0">
                  <a:latin typeface="+mn-lt"/>
                </a:rPr>
                <a:t>cambio climático</a:t>
              </a:r>
              <a:endParaRPr lang="es-SV" sz="1400" b="1" dirty="0">
                <a:latin typeface="+mn-lt"/>
              </a:endParaRPr>
            </a:p>
          </p:txBody>
        </p:sp>
        <p:pic>
          <p:nvPicPr>
            <p:cNvPr id="20494" name="23 Imagen"/>
            <p:cNvPicPr>
              <a:picLocks noChangeAspect="1"/>
            </p:cNvPicPr>
            <p:nvPr/>
          </p:nvPicPr>
          <p:blipFill>
            <a:blip r:embed="rId8" cstate="print"/>
            <a:srcRect/>
            <a:stretch>
              <a:fillRect/>
            </a:stretch>
          </p:blipFill>
          <p:spPr bwMode="auto">
            <a:xfrm>
              <a:off x="6656388" y="2944813"/>
              <a:ext cx="2254250" cy="1636712"/>
            </a:xfrm>
            <a:prstGeom prst="rect">
              <a:avLst/>
            </a:prstGeom>
            <a:noFill/>
            <a:ln w="9525">
              <a:noFill/>
              <a:miter lim="800000"/>
              <a:headEnd/>
              <a:tailEnd/>
            </a:ln>
          </p:spPr>
        </p:pic>
        <p:pic>
          <p:nvPicPr>
            <p:cNvPr id="20495" name="24 Imagen"/>
            <p:cNvPicPr>
              <a:picLocks noChangeAspect="1"/>
            </p:cNvPicPr>
            <p:nvPr/>
          </p:nvPicPr>
          <p:blipFill>
            <a:blip r:embed="rId9" cstate="print"/>
            <a:srcRect/>
            <a:stretch>
              <a:fillRect/>
            </a:stretch>
          </p:blipFill>
          <p:spPr bwMode="auto">
            <a:xfrm>
              <a:off x="4337050" y="941388"/>
              <a:ext cx="2232025" cy="1674812"/>
            </a:xfrm>
            <a:prstGeom prst="rect">
              <a:avLst/>
            </a:prstGeom>
            <a:noFill/>
            <a:ln w="9525">
              <a:noFill/>
              <a:miter lim="800000"/>
              <a:headEnd/>
              <a:tailEnd/>
            </a:ln>
          </p:spPr>
        </p:pic>
        <p:sp>
          <p:nvSpPr>
            <p:cNvPr id="26" name="25 Flecha arriba y abajo"/>
            <p:cNvSpPr/>
            <p:nvPr/>
          </p:nvSpPr>
          <p:spPr>
            <a:xfrm>
              <a:off x="2895600" y="2133600"/>
              <a:ext cx="1676400" cy="3311525"/>
            </a:xfrm>
            <a:prstGeom prst="upDownArrow">
              <a:avLst>
                <a:gd name="adj1" fmla="val 57792"/>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0498" name="26 CuadroTexto"/>
            <p:cNvSpPr txBox="1">
              <a:spLocks noChangeArrowheads="1"/>
            </p:cNvSpPr>
            <p:nvPr/>
          </p:nvSpPr>
          <p:spPr bwMode="auto">
            <a:xfrm>
              <a:off x="3110510" y="1143000"/>
              <a:ext cx="1077283" cy="738664"/>
            </a:xfrm>
            <a:prstGeom prst="rect">
              <a:avLst/>
            </a:prstGeom>
            <a:solidFill>
              <a:schemeClr val="bg1"/>
            </a:solidFill>
            <a:ln w="9525">
              <a:noFill/>
              <a:miter lim="800000"/>
              <a:headEnd/>
              <a:tailEnd/>
            </a:ln>
          </p:spPr>
          <p:txBody>
            <a:bodyPr wrap="none">
              <a:spAutoFit/>
            </a:bodyPr>
            <a:lstStyle/>
            <a:p>
              <a:pPr algn="ctr"/>
              <a:r>
                <a:rPr lang="es-MX" sz="1400" b="1" dirty="0">
                  <a:latin typeface="+mn-lt"/>
                </a:rPr>
                <a:t>Recurrencia</a:t>
              </a:r>
            </a:p>
            <a:p>
              <a:pPr algn="ctr"/>
              <a:r>
                <a:rPr lang="es-MX" sz="1400" b="1" dirty="0">
                  <a:latin typeface="+mn-lt"/>
                </a:rPr>
                <a:t>Intensidad</a:t>
              </a:r>
            </a:p>
            <a:p>
              <a:pPr algn="ctr"/>
              <a:r>
                <a:rPr lang="es-MX" sz="1400" b="1" dirty="0">
                  <a:latin typeface="+mn-lt"/>
                </a:rPr>
                <a:t>Variabilidad</a:t>
              </a:r>
              <a:endParaRPr lang="es-SV" sz="1400" b="1" dirty="0">
                <a:latin typeface="+mn-lt"/>
              </a:endParaRPr>
            </a:p>
          </p:txBody>
        </p:sp>
        <p:sp>
          <p:nvSpPr>
            <p:cNvPr id="20499" name="27 CuadroTexto"/>
            <p:cNvSpPr txBox="1">
              <a:spLocks noChangeArrowheads="1"/>
            </p:cNvSpPr>
            <p:nvPr/>
          </p:nvSpPr>
          <p:spPr bwMode="auto">
            <a:xfrm>
              <a:off x="2953259" y="5532438"/>
              <a:ext cx="1418210" cy="954107"/>
            </a:xfrm>
            <a:prstGeom prst="rect">
              <a:avLst/>
            </a:prstGeom>
            <a:noFill/>
            <a:ln w="9525">
              <a:noFill/>
              <a:miter lim="800000"/>
              <a:headEnd/>
              <a:tailEnd/>
            </a:ln>
          </p:spPr>
          <p:txBody>
            <a:bodyPr wrap="none">
              <a:spAutoFit/>
            </a:bodyPr>
            <a:lstStyle/>
            <a:p>
              <a:pPr algn="ctr"/>
              <a:r>
                <a:rPr lang="es-MX" sz="1400" b="1" dirty="0">
                  <a:latin typeface="+mn-lt"/>
                </a:rPr>
                <a:t>Nuevas </a:t>
              </a:r>
            </a:p>
            <a:p>
              <a:pPr algn="ctr"/>
              <a:r>
                <a:rPr lang="es-MX" sz="1400" b="1" dirty="0" smtClean="0">
                  <a:latin typeface="+mn-lt"/>
                </a:rPr>
                <a:t>Amenazas</a:t>
              </a:r>
              <a:endParaRPr lang="es-MX" sz="1400" b="1" dirty="0">
                <a:latin typeface="+mn-lt"/>
              </a:endParaRPr>
            </a:p>
            <a:p>
              <a:pPr algn="ctr"/>
              <a:r>
                <a:rPr lang="es-MX" sz="1400" b="1" dirty="0" smtClean="0">
                  <a:latin typeface="+mn-lt"/>
                </a:rPr>
                <a:t>y</a:t>
              </a:r>
              <a:endParaRPr lang="es-MX" sz="1400" b="1" dirty="0">
                <a:latin typeface="+mn-lt"/>
              </a:endParaRPr>
            </a:p>
            <a:p>
              <a:pPr algn="ctr"/>
              <a:r>
                <a:rPr lang="es-MX" sz="1400" b="1" dirty="0">
                  <a:latin typeface="+mn-lt"/>
                </a:rPr>
                <a:t>vulnerabilidades</a:t>
              </a:r>
              <a:endParaRPr lang="es-SV" sz="1400" b="1" dirty="0">
                <a:latin typeface="+mn-lt"/>
              </a:endParaRPr>
            </a:p>
          </p:txBody>
        </p:sp>
        <p:sp>
          <p:nvSpPr>
            <p:cNvPr id="20500" name="29 CuadroTexto"/>
            <p:cNvSpPr txBox="1">
              <a:spLocks noChangeArrowheads="1"/>
            </p:cNvSpPr>
            <p:nvPr/>
          </p:nvSpPr>
          <p:spPr bwMode="auto">
            <a:xfrm>
              <a:off x="755650" y="2362200"/>
              <a:ext cx="1866858" cy="307777"/>
            </a:xfrm>
            <a:prstGeom prst="rect">
              <a:avLst/>
            </a:prstGeom>
            <a:solidFill>
              <a:schemeClr val="bg1">
                <a:alpha val="18823"/>
              </a:schemeClr>
            </a:solidFill>
            <a:ln w="9525">
              <a:noFill/>
              <a:miter lim="800000"/>
              <a:headEnd/>
              <a:tailEnd/>
            </a:ln>
          </p:spPr>
          <p:txBody>
            <a:bodyPr wrap="none">
              <a:spAutoFit/>
            </a:bodyPr>
            <a:lstStyle/>
            <a:p>
              <a:r>
                <a:rPr lang="es-MX" sz="1400" b="1" dirty="0">
                  <a:latin typeface="+mn-lt"/>
                </a:rPr>
                <a:t>Afloramientos de agua</a:t>
              </a:r>
              <a:endParaRPr lang="es-SV" sz="1400" b="1" dirty="0">
                <a:latin typeface="+mn-lt"/>
              </a:endParaRPr>
            </a:p>
          </p:txBody>
        </p:sp>
        <p:sp>
          <p:nvSpPr>
            <p:cNvPr id="20501" name="30 CuadroTexto"/>
            <p:cNvSpPr txBox="1">
              <a:spLocks noChangeArrowheads="1"/>
            </p:cNvSpPr>
            <p:nvPr/>
          </p:nvSpPr>
          <p:spPr bwMode="auto">
            <a:xfrm>
              <a:off x="1371600" y="4572000"/>
              <a:ext cx="1312282" cy="307777"/>
            </a:xfrm>
            <a:prstGeom prst="rect">
              <a:avLst/>
            </a:prstGeom>
            <a:solidFill>
              <a:schemeClr val="bg1">
                <a:alpha val="25098"/>
              </a:schemeClr>
            </a:solidFill>
            <a:ln w="9525">
              <a:noFill/>
              <a:miter lim="800000"/>
              <a:headEnd/>
              <a:tailEnd/>
            </a:ln>
          </p:spPr>
          <p:txBody>
            <a:bodyPr wrap="none">
              <a:spAutoFit/>
            </a:bodyPr>
            <a:lstStyle/>
            <a:p>
              <a:r>
                <a:rPr lang="es-MX" sz="1400" b="1" dirty="0">
                  <a:latin typeface="+mn-lt"/>
                </a:rPr>
                <a:t>Deslizamientos</a:t>
              </a:r>
              <a:endParaRPr lang="es-SV" sz="1400" b="1" dirty="0">
                <a:latin typeface="+mn-lt"/>
              </a:endParaRPr>
            </a:p>
          </p:txBody>
        </p:sp>
        <p:sp>
          <p:nvSpPr>
            <p:cNvPr id="20502" name="31 CuadroTexto"/>
            <p:cNvSpPr txBox="1">
              <a:spLocks noChangeArrowheads="1"/>
            </p:cNvSpPr>
            <p:nvPr/>
          </p:nvSpPr>
          <p:spPr bwMode="auto">
            <a:xfrm>
              <a:off x="755650" y="4876800"/>
              <a:ext cx="854721" cy="307777"/>
            </a:xfrm>
            <a:prstGeom prst="rect">
              <a:avLst/>
            </a:prstGeom>
            <a:solidFill>
              <a:schemeClr val="bg1">
                <a:alpha val="27843"/>
              </a:schemeClr>
            </a:solidFill>
            <a:ln w="9525">
              <a:noFill/>
              <a:miter lim="800000"/>
              <a:headEnd/>
              <a:tailEnd/>
            </a:ln>
          </p:spPr>
          <p:txBody>
            <a:bodyPr wrap="none">
              <a:spAutoFit/>
            </a:bodyPr>
            <a:lstStyle/>
            <a:p>
              <a:r>
                <a:rPr lang="es-MX" sz="1400" b="1" dirty="0">
                  <a:latin typeface="+mn-lt"/>
                </a:rPr>
                <a:t>Caudales</a:t>
              </a:r>
              <a:endParaRPr lang="es-SV" sz="1400" b="1" dirty="0">
                <a:latin typeface="+mn-lt"/>
              </a:endParaRPr>
            </a:p>
          </p:txBody>
        </p:sp>
        <p:sp>
          <p:nvSpPr>
            <p:cNvPr id="20503" name="32 CuadroTexto"/>
            <p:cNvSpPr txBox="1">
              <a:spLocks noChangeArrowheads="1"/>
            </p:cNvSpPr>
            <p:nvPr/>
          </p:nvSpPr>
          <p:spPr bwMode="auto">
            <a:xfrm>
              <a:off x="6975475" y="4340225"/>
              <a:ext cx="2007537" cy="307777"/>
            </a:xfrm>
            <a:prstGeom prst="rect">
              <a:avLst/>
            </a:prstGeom>
            <a:solidFill>
              <a:schemeClr val="bg1">
                <a:alpha val="18823"/>
              </a:schemeClr>
            </a:solidFill>
            <a:ln w="9525">
              <a:noFill/>
              <a:miter lim="800000"/>
              <a:headEnd/>
              <a:tailEnd/>
            </a:ln>
          </p:spPr>
          <p:txBody>
            <a:bodyPr wrap="none">
              <a:spAutoFit/>
            </a:bodyPr>
            <a:lstStyle/>
            <a:p>
              <a:r>
                <a:rPr lang="es-MX" sz="1400" b="1" dirty="0">
                  <a:latin typeface="+mn-lt"/>
                </a:rPr>
                <a:t>Estabilización de taludes</a:t>
              </a:r>
              <a:endParaRPr lang="es-SV" sz="1400" b="1" dirty="0">
                <a:latin typeface="+mn-lt"/>
              </a:endParaRPr>
            </a:p>
          </p:txBody>
        </p:sp>
        <p:sp>
          <p:nvSpPr>
            <p:cNvPr id="20504" name="33 CuadroTexto"/>
            <p:cNvSpPr txBox="1">
              <a:spLocks noChangeArrowheads="1"/>
            </p:cNvSpPr>
            <p:nvPr/>
          </p:nvSpPr>
          <p:spPr bwMode="auto">
            <a:xfrm>
              <a:off x="7772400" y="949325"/>
              <a:ext cx="1142877" cy="307777"/>
            </a:xfrm>
            <a:prstGeom prst="rect">
              <a:avLst/>
            </a:prstGeom>
            <a:solidFill>
              <a:schemeClr val="bg1">
                <a:alpha val="18823"/>
              </a:schemeClr>
            </a:solidFill>
            <a:ln w="9525">
              <a:noFill/>
              <a:miter lim="800000"/>
              <a:headEnd/>
              <a:tailEnd/>
            </a:ln>
          </p:spPr>
          <p:txBody>
            <a:bodyPr wrap="none">
              <a:spAutoFit/>
            </a:bodyPr>
            <a:lstStyle/>
            <a:p>
              <a:r>
                <a:rPr lang="es-MX" sz="1400" b="1" dirty="0">
                  <a:latin typeface="+mn-lt"/>
                </a:rPr>
                <a:t>Sub drenajes</a:t>
              </a:r>
              <a:endParaRPr lang="es-SV" sz="1400" b="1" dirty="0">
                <a:latin typeface="+mn-lt"/>
              </a:endParaRPr>
            </a:p>
          </p:txBody>
        </p:sp>
        <p:sp>
          <p:nvSpPr>
            <p:cNvPr id="20505" name="34 CuadroTexto"/>
            <p:cNvSpPr txBox="1">
              <a:spLocks noChangeArrowheads="1"/>
            </p:cNvSpPr>
            <p:nvPr/>
          </p:nvSpPr>
          <p:spPr bwMode="auto">
            <a:xfrm>
              <a:off x="4329113" y="962025"/>
              <a:ext cx="2009461" cy="307777"/>
            </a:xfrm>
            <a:prstGeom prst="rect">
              <a:avLst/>
            </a:prstGeom>
            <a:solidFill>
              <a:schemeClr val="bg1">
                <a:alpha val="18823"/>
              </a:schemeClr>
            </a:solidFill>
            <a:ln w="9525">
              <a:noFill/>
              <a:miter lim="800000"/>
              <a:headEnd/>
              <a:tailEnd/>
            </a:ln>
          </p:spPr>
          <p:txBody>
            <a:bodyPr wrap="none">
              <a:spAutoFit/>
            </a:bodyPr>
            <a:lstStyle/>
            <a:p>
              <a:r>
                <a:rPr lang="es-MX" sz="1400" b="1" dirty="0">
                  <a:latin typeface="+mn-lt"/>
                </a:rPr>
                <a:t>Estructura de Pavimento</a:t>
              </a:r>
              <a:endParaRPr lang="es-SV" sz="1400" b="1" dirty="0">
                <a:latin typeface="+mn-lt"/>
              </a:endParaRPr>
            </a:p>
          </p:txBody>
        </p:sp>
        <p:sp>
          <p:nvSpPr>
            <p:cNvPr id="20506" name="35 CuadroTexto"/>
            <p:cNvSpPr txBox="1">
              <a:spLocks noChangeArrowheads="1"/>
            </p:cNvSpPr>
            <p:nvPr/>
          </p:nvSpPr>
          <p:spPr bwMode="auto">
            <a:xfrm>
              <a:off x="6604000" y="6353175"/>
              <a:ext cx="2416302" cy="307777"/>
            </a:xfrm>
            <a:prstGeom prst="rect">
              <a:avLst/>
            </a:prstGeom>
            <a:solidFill>
              <a:schemeClr val="bg1">
                <a:alpha val="18823"/>
              </a:schemeClr>
            </a:solidFill>
            <a:ln w="9525">
              <a:noFill/>
              <a:miter lim="800000"/>
              <a:headEnd/>
              <a:tailEnd/>
            </a:ln>
          </p:spPr>
          <p:txBody>
            <a:bodyPr wrap="none">
              <a:spAutoFit/>
            </a:bodyPr>
            <a:lstStyle/>
            <a:p>
              <a:r>
                <a:rPr lang="es-MX" sz="1400" b="1" dirty="0">
                  <a:latin typeface="+mn-lt"/>
                </a:rPr>
                <a:t>Sistema de drenaje superficial</a:t>
              </a:r>
              <a:endParaRPr lang="es-SV" sz="1400" b="1" dirty="0">
                <a:latin typeface="+mn-lt"/>
              </a:endParaRPr>
            </a:p>
          </p:txBody>
        </p:sp>
        <p:sp>
          <p:nvSpPr>
            <p:cNvPr id="2" name="1 Rectángulo"/>
            <p:cNvSpPr/>
            <p:nvPr/>
          </p:nvSpPr>
          <p:spPr>
            <a:xfrm>
              <a:off x="4114800" y="3473851"/>
              <a:ext cx="381000" cy="5781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0507" name="37 CuadroTexto"/>
            <p:cNvSpPr txBox="1">
              <a:spLocks noChangeArrowheads="1"/>
            </p:cNvSpPr>
            <p:nvPr/>
          </p:nvSpPr>
          <p:spPr bwMode="auto">
            <a:xfrm>
              <a:off x="4227513" y="4913313"/>
              <a:ext cx="1972078" cy="307777"/>
            </a:xfrm>
            <a:prstGeom prst="rect">
              <a:avLst/>
            </a:prstGeom>
            <a:solidFill>
              <a:schemeClr val="bg1">
                <a:alpha val="18823"/>
              </a:schemeClr>
            </a:solidFill>
            <a:ln w="9525">
              <a:noFill/>
              <a:miter lim="800000"/>
              <a:headEnd/>
              <a:tailEnd/>
            </a:ln>
          </p:spPr>
          <p:txBody>
            <a:bodyPr wrap="none">
              <a:spAutoFit/>
            </a:bodyPr>
            <a:lstStyle/>
            <a:p>
              <a:r>
                <a:rPr lang="es-MX" sz="1400" b="1" dirty="0">
                  <a:latin typeface="+mn-lt"/>
                </a:rPr>
                <a:t>Obras de drenaje mayor</a:t>
              </a:r>
              <a:endParaRPr lang="es-SV" sz="1400" b="1" dirty="0">
                <a:latin typeface="+mn-lt"/>
              </a:endParaRPr>
            </a:p>
          </p:txBody>
        </p:sp>
        <p:sp>
          <p:nvSpPr>
            <p:cNvPr id="20497" name="13 CuadroTexto"/>
            <p:cNvSpPr txBox="1">
              <a:spLocks noChangeArrowheads="1"/>
            </p:cNvSpPr>
            <p:nvPr/>
          </p:nvSpPr>
          <p:spPr bwMode="auto">
            <a:xfrm>
              <a:off x="3235293" y="3389293"/>
              <a:ext cx="1905000" cy="954107"/>
            </a:xfrm>
            <a:prstGeom prst="rect">
              <a:avLst/>
            </a:prstGeom>
            <a:noFill/>
            <a:ln w="9525">
              <a:noFill/>
              <a:miter lim="800000"/>
              <a:headEnd/>
              <a:tailEnd/>
            </a:ln>
          </p:spPr>
          <p:txBody>
            <a:bodyPr wrap="square">
              <a:spAutoFit/>
            </a:bodyPr>
            <a:lstStyle/>
            <a:p>
              <a:r>
                <a:rPr lang="es-MX" sz="1400" b="1" dirty="0" smtClean="0">
                  <a:latin typeface="+mn-lt"/>
                </a:rPr>
                <a:t>Elaboración </a:t>
              </a:r>
            </a:p>
            <a:p>
              <a:r>
                <a:rPr lang="es-MX" sz="1400" b="1" dirty="0" smtClean="0">
                  <a:latin typeface="+mn-lt"/>
                </a:rPr>
                <a:t>de escenarios</a:t>
              </a:r>
            </a:p>
            <a:p>
              <a:r>
                <a:rPr lang="es-MX" sz="1400" b="1" dirty="0" smtClean="0">
                  <a:latin typeface="+mn-lt"/>
                </a:rPr>
                <a:t>futuros de </a:t>
              </a:r>
            </a:p>
            <a:p>
              <a:r>
                <a:rPr lang="es-MX" sz="1400" b="1" dirty="0" smtClean="0">
                  <a:latin typeface="+mn-lt"/>
                </a:rPr>
                <a:t>riesgo</a:t>
              </a:r>
              <a:endParaRPr lang="es-SV" sz="1400" b="1" dirty="0">
                <a:latin typeface="+mn-lt"/>
              </a:endParaRPr>
            </a:p>
          </p:txBody>
        </p:sp>
      </p:grpSp>
      <p:sp>
        <p:nvSpPr>
          <p:cNvPr id="40" name="1 Título"/>
          <p:cNvSpPr txBox="1">
            <a:spLocks/>
          </p:cNvSpPr>
          <p:nvPr/>
        </p:nvSpPr>
        <p:spPr bwMode="auto">
          <a:xfrm>
            <a:off x="2971800" y="381000"/>
            <a:ext cx="6129337" cy="4953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Proceso de blindaje de la infraestructura </a:t>
            </a:r>
            <a:r>
              <a:rPr lang="es-MX" sz="2000" b="1" dirty="0" smtClean="0">
                <a:latin typeface="Arial" pitchFamily="34" charset="0"/>
                <a:ea typeface="+mj-ea"/>
                <a:cs typeface="Arial" pitchFamily="34" charset="0"/>
              </a:rPr>
              <a:t>p</a:t>
            </a:r>
            <a:r>
              <a:rPr kumimoji="0" lang="es-MX" sz="2000" b="1" i="0" u="none" strike="noStrike" kern="1200" cap="none" spc="0" normalizeH="0" baseline="0" noProof="0" dirty="0" err="1" smtClean="0">
                <a:ln>
                  <a:noFill/>
                </a:ln>
                <a:solidFill>
                  <a:schemeClr val="tx1"/>
                </a:solidFill>
                <a:effectLst/>
                <a:uLnTx/>
                <a:uFillTx/>
                <a:latin typeface="Arial" pitchFamily="34" charset="0"/>
                <a:ea typeface="+mj-ea"/>
                <a:cs typeface="Arial" pitchFamily="34" charset="0"/>
              </a:rPr>
              <a:t>ública</a:t>
            </a:r>
            <a:endParaRPr kumimoji="0" lang="es-ES"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idx="4294967295"/>
          </p:nvPr>
        </p:nvSpPr>
        <p:spPr bwMode="auto">
          <a:xfrm>
            <a:off x="3352800" y="304800"/>
            <a:ext cx="5791200" cy="4873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s-MX" sz="2000" b="1" dirty="0" smtClean="0">
                <a:latin typeface="Arial" pitchFamily="34" charset="0"/>
                <a:cs typeface="Arial" pitchFamily="34" charset="0"/>
              </a:rPr>
              <a:t>¿ Cómo se implementa el blindaje ?</a:t>
            </a:r>
            <a:endParaRPr lang="es-SV" sz="2000" b="1" dirty="0" smtClean="0">
              <a:latin typeface="Arial" pitchFamily="34" charset="0"/>
              <a:cs typeface="Arial" pitchFamily="34" charset="0"/>
            </a:endParaRPr>
          </a:p>
        </p:txBody>
      </p:sp>
      <p:grpSp>
        <p:nvGrpSpPr>
          <p:cNvPr id="21507" name="9 Grupo"/>
          <p:cNvGrpSpPr>
            <a:grpSpLocks/>
          </p:cNvGrpSpPr>
          <p:nvPr/>
        </p:nvGrpSpPr>
        <p:grpSpPr bwMode="auto">
          <a:xfrm>
            <a:off x="381000" y="1524000"/>
            <a:ext cx="8382000" cy="5334000"/>
            <a:chOff x="457200" y="1752600"/>
            <a:chExt cx="8305800" cy="5181600"/>
          </a:xfrm>
        </p:grpSpPr>
        <p:sp>
          <p:nvSpPr>
            <p:cNvPr id="7" name="6 Rectángulo"/>
            <p:cNvSpPr/>
            <p:nvPr/>
          </p:nvSpPr>
          <p:spPr>
            <a:xfrm>
              <a:off x="457200" y="1752600"/>
              <a:ext cx="83058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grpSp>
          <p:nvGrpSpPr>
            <p:cNvPr id="21511" name="3 Grupo"/>
            <p:cNvGrpSpPr>
              <a:grpSpLocks/>
            </p:cNvGrpSpPr>
            <p:nvPr/>
          </p:nvGrpSpPr>
          <p:grpSpPr bwMode="auto">
            <a:xfrm>
              <a:off x="838200" y="1752600"/>
              <a:ext cx="7467600" cy="4127500"/>
              <a:chOff x="838200" y="1905000"/>
              <a:chExt cx="7467600" cy="4127500"/>
            </a:xfrm>
          </p:grpSpPr>
          <p:pic>
            <p:nvPicPr>
              <p:cNvPr id="21513" name="2 Imagen"/>
              <p:cNvPicPr>
                <a:picLocks noChangeAspect="1"/>
              </p:cNvPicPr>
              <p:nvPr/>
            </p:nvPicPr>
            <p:blipFill>
              <a:blip r:embed="rId2" cstate="print"/>
              <a:srcRect/>
              <a:stretch>
                <a:fillRect/>
              </a:stretch>
            </p:blipFill>
            <p:spPr bwMode="auto">
              <a:xfrm>
                <a:off x="4572379" y="1905000"/>
                <a:ext cx="3711196" cy="2000249"/>
              </a:xfrm>
              <a:prstGeom prst="rect">
                <a:avLst/>
              </a:prstGeom>
              <a:noFill/>
              <a:ln w="9525">
                <a:noFill/>
                <a:miter lim="800000"/>
                <a:headEnd/>
                <a:tailEnd/>
              </a:ln>
            </p:spPr>
          </p:pic>
          <p:pic>
            <p:nvPicPr>
              <p:cNvPr id="21514" name="5 Imagen"/>
              <p:cNvPicPr>
                <a:picLocks noChangeAspect="1"/>
              </p:cNvPicPr>
              <p:nvPr/>
            </p:nvPicPr>
            <p:blipFill>
              <a:blip r:embed="rId3" cstate="print"/>
              <a:srcRect/>
              <a:stretch>
                <a:fillRect/>
              </a:stretch>
            </p:blipFill>
            <p:spPr bwMode="auto">
              <a:xfrm>
                <a:off x="838200" y="1905000"/>
                <a:ext cx="3746880" cy="2000249"/>
              </a:xfrm>
              <a:prstGeom prst="rect">
                <a:avLst/>
              </a:prstGeom>
              <a:noFill/>
              <a:ln w="9525">
                <a:noFill/>
                <a:miter lim="800000"/>
                <a:headEnd/>
                <a:tailEnd/>
              </a:ln>
            </p:spPr>
          </p:pic>
          <p:pic>
            <p:nvPicPr>
              <p:cNvPr id="21515" name="8 Imagen"/>
              <p:cNvPicPr>
                <a:picLocks noChangeAspect="1"/>
              </p:cNvPicPr>
              <p:nvPr/>
            </p:nvPicPr>
            <p:blipFill>
              <a:blip r:embed="rId4" cstate="print"/>
              <a:srcRect/>
              <a:stretch>
                <a:fillRect/>
              </a:stretch>
            </p:blipFill>
            <p:spPr bwMode="auto">
              <a:xfrm>
                <a:off x="838200" y="4038600"/>
                <a:ext cx="3733800" cy="1993900"/>
              </a:xfrm>
              <a:prstGeom prst="rect">
                <a:avLst/>
              </a:prstGeom>
              <a:noFill/>
              <a:ln w="9525">
                <a:noFill/>
                <a:miter lim="800000"/>
                <a:headEnd/>
                <a:tailEnd/>
              </a:ln>
            </p:spPr>
          </p:pic>
          <p:pic>
            <p:nvPicPr>
              <p:cNvPr id="21516" name="1 Imagen"/>
              <p:cNvPicPr>
                <a:picLocks noChangeAspect="1"/>
              </p:cNvPicPr>
              <p:nvPr/>
            </p:nvPicPr>
            <p:blipFill>
              <a:blip r:embed="rId5" cstate="print"/>
              <a:srcRect/>
              <a:stretch>
                <a:fillRect/>
              </a:stretch>
            </p:blipFill>
            <p:spPr bwMode="auto">
              <a:xfrm>
                <a:off x="4567634" y="4038601"/>
                <a:ext cx="3738166" cy="1993899"/>
              </a:xfrm>
              <a:prstGeom prst="rect">
                <a:avLst/>
              </a:prstGeom>
              <a:noFill/>
              <a:ln w="9525">
                <a:noFill/>
                <a:miter lim="800000"/>
                <a:headEnd/>
                <a:tailEnd/>
              </a:ln>
            </p:spPr>
          </p:pic>
        </p:grpSp>
        <p:pic>
          <p:nvPicPr>
            <p:cNvPr id="21512" name="4 Imagen"/>
            <p:cNvPicPr>
              <a:picLocks noChangeAspect="1"/>
            </p:cNvPicPr>
            <p:nvPr/>
          </p:nvPicPr>
          <p:blipFill>
            <a:blip r:embed="rId6" cstate="print"/>
            <a:srcRect/>
            <a:stretch>
              <a:fillRect/>
            </a:stretch>
          </p:blipFill>
          <p:spPr bwMode="auto">
            <a:xfrm>
              <a:off x="2590800" y="5963983"/>
              <a:ext cx="3898076" cy="894017"/>
            </a:xfrm>
            <a:prstGeom prst="rect">
              <a:avLst/>
            </a:prstGeom>
            <a:noFill/>
            <a:ln w="9525">
              <a:noFill/>
              <a:miter lim="800000"/>
              <a:headEnd/>
              <a:tailEnd/>
            </a:ln>
          </p:spPr>
        </p:pic>
      </p:grpSp>
      <p:sp>
        <p:nvSpPr>
          <p:cNvPr id="15" name="14 Rectángulo"/>
          <p:cNvSpPr/>
          <p:nvPr/>
        </p:nvSpPr>
        <p:spPr>
          <a:xfrm>
            <a:off x="0" y="9144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600" dirty="0">
                <a:solidFill>
                  <a:schemeClr val="tx1"/>
                </a:solidFill>
                <a:latin typeface="Arial" pitchFamily="34" charset="0"/>
                <a:cs typeface="Arial" pitchFamily="34" charset="0"/>
              </a:rPr>
              <a:t>En atención al requerimiento del PNUD y el MOPTVDU, UNOPS ha implementado </a:t>
            </a:r>
            <a:r>
              <a:rPr lang="es-MX" sz="1600" dirty="0" smtClean="0">
                <a:solidFill>
                  <a:schemeClr val="tx1"/>
                </a:solidFill>
                <a:latin typeface="Arial" pitchFamily="34" charset="0"/>
                <a:cs typeface="Arial" pitchFamily="34" charset="0"/>
              </a:rPr>
              <a:t>una metodología </a:t>
            </a:r>
            <a:r>
              <a:rPr lang="es-MX" sz="1600" dirty="0">
                <a:solidFill>
                  <a:schemeClr val="tx1"/>
                </a:solidFill>
                <a:latin typeface="Arial" pitchFamily="34" charset="0"/>
                <a:cs typeface="Arial" pitchFamily="34" charset="0"/>
              </a:rPr>
              <a:t>de Supervisión que incorpora el concepto a lo largo del Ciclo del Proyecto.</a:t>
            </a:r>
            <a:endParaRPr lang="es-SV"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685800" y="845403"/>
            <a:ext cx="7924800" cy="830997"/>
          </a:xfrm>
          <a:prstGeom prst="rect">
            <a:avLst/>
          </a:prstGeom>
          <a:noFill/>
          <a:ln w="12700" cap="sq">
            <a:noFill/>
            <a:miter lim="800000"/>
            <a:headEnd type="none" w="sm" len="sm"/>
            <a:tailEnd type="none" w="sm" len="sm"/>
          </a:ln>
          <a:effectLst/>
        </p:spPr>
        <p:txBody>
          <a:bodyPr wrap="square">
            <a:spAutoFit/>
          </a:bodyPr>
          <a:lstStyle/>
          <a:p>
            <a:pPr fontAlgn="auto">
              <a:spcAft>
                <a:spcPts val="0"/>
              </a:spcAft>
              <a:defRPr/>
            </a:pPr>
            <a:r>
              <a:rPr lang="es-AR" sz="2400" b="1" dirty="0">
                <a:latin typeface="Arial" pitchFamily="34" charset="0"/>
                <a:cs typeface="Arial" pitchFamily="34" charset="0"/>
              </a:rPr>
              <a:t>Lecciones aprendidas del </a:t>
            </a:r>
            <a:r>
              <a:rPr lang="es-AR" sz="2400" b="1" dirty="0" smtClean="0">
                <a:latin typeface="Arial" pitchFamily="34" charset="0"/>
                <a:cs typeface="Arial" pitchFamily="34" charset="0"/>
              </a:rPr>
              <a:t>proceso </a:t>
            </a:r>
            <a:r>
              <a:rPr lang="es-AR" sz="2400" b="1" dirty="0">
                <a:latin typeface="Arial" pitchFamily="34" charset="0"/>
                <a:cs typeface="Arial" pitchFamily="34" charset="0"/>
              </a:rPr>
              <a:t>de </a:t>
            </a:r>
            <a:r>
              <a:rPr lang="es-AR" sz="2400" b="1" dirty="0" smtClean="0">
                <a:latin typeface="Arial" pitchFamily="34" charset="0"/>
                <a:cs typeface="Arial" pitchFamily="34" charset="0"/>
              </a:rPr>
              <a:t>blindaje </a:t>
            </a:r>
            <a:r>
              <a:rPr lang="es-AR" sz="2400" b="1" dirty="0">
                <a:latin typeface="Arial" pitchFamily="34" charset="0"/>
                <a:cs typeface="Arial" pitchFamily="34" charset="0"/>
              </a:rPr>
              <a:t>de </a:t>
            </a:r>
            <a:r>
              <a:rPr lang="es-AR" sz="2400" b="1" dirty="0" smtClean="0">
                <a:latin typeface="Arial" pitchFamily="34" charset="0"/>
                <a:cs typeface="Arial" pitchFamily="34" charset="0"/>
              </a:rPr>
              <a:t>caminos rurales  </a:t>
            </a:r>
            <a:r>
              <a:rPr lang="es-ES" sz="2400" b="1" dirty="0">
                <a:latin typeface="Arial" pitchFamily="34" charset="0"/>
                <a:cs typeface="Arial" pitchFamily="34" charset="0"/>
              </a:rPr>
              <a:t>en El Salvador</a:t>
            </a:r>
            <a:endParaRPr lang="es-AR" sz="2400" b="1" dirty="0">
              <a:latin typeface="Arial" pitchFamily="34" charset="0"/>
              <a:cs typeface="Arial" pitchFamily="34" charset="0"/>
            </a:endParaRPr>
          </a:p>
        </p:txBody>
      </p:sp>
      <p:sp>
        <p:nvSpPr>
          <p:cNvPr id="22531" name="3 CuadroTexto"/>
          <p:cNvSpPr txBox="1">
            <a:spLocks noChangeArrowheads="1"/>
          </p:cNvSpPr>
          <p:nvPr/>
        </p:nvSpPr>
        <p:spPr bwMode="auto">
          <a:xfrm>
            <a:off x="533400" y="1828800"/>
            <a:ext cx="3886200" cy="4678204"/>
          </a:xfrm>
          <a:prstGeom prst="rect">
            <a:avLst/>
          </a:prstGeom>
          <a:noFill/>
          <a:ln w="9525">
            <a:noFill/>
            <a:miter lim="800000"/>
            <a:headEnd/>
            <a:tailEnd/>
          </a:ln>
        </p:spPr>
        <p:txBody>
          <a:bodyPr wrap="square">
            <a:spAutoFit/>
          </a:bodyPr>
          <a:lstStyle/>
          <a:p>
            <a:pPr marL="177800" indent="-177800">
              <a:spcBef>
                <a:spcPts val="600"/>
              </a:spcBef>
              <a:buFont typeface="Arial" pitchFamily="34" charset="0"/>
              <a:buChar char="•"/>
            </a:pPr>
            <a:r>
              <a:rPr lang="es-PA" dirty="0">
                <a:latin typeface="Arial" pitchFamily="34" charset="0"/>
                <a:cs typeface="Arial" pitchFamily="34" charset="0"/>
              </a:rPr>
              <a:t>La infraestructura es un bien público que la ciudadanía valora en términos de su pertinencia y calidad.</a:t>
            </a:r>
          </a:p>
          <a:p>
            <a:pPr marL="177800" indent="-177800">
              <a:spcBef>
                <a:spcPts val="600"/>
              </a:spcBef>
              <a:buFont typeface="Arial" pitchFamily="34" charset="0"/>
              <a:buChar char="•"/>
            </a:pPr>
            <a:r>
              <a:rPr lang="es-PA" dirty="0">
                <a:latin typeface="Arial" pitchFamily="34" charset="0"/>
                <a:cs typeface="Arial" pitchFamily="34" charset="0"/>
              </a:rPr>
              <a:t>Bajo el modalidad de “Servicios de Asesoramiento en Gestión” </a:t>
            </a:r>
            <a:r>
              <a:rPr lang="es-PA" dirty="0" smtClean="0">
                <a:latin typeface="Arial" pitchFamily="34" charset="0"/>
                <a:cs typeface="Arial" pitchFamily="34" charset="0"/>
              </a:rPr>
              <a:t>que </a:t>
            </a:r>
            <a:r>
              <a:rPr lang="es-PA" dirty="0">
                <a:latin typeface="Arial" pitchFamily="34" charset="0"/>
                <a:cs typeface="Arial" pitchFamily="34" charset="0"/>
              </a:rPr>
              <a:t>UNOPS brinda al PNUD y al MOPTVDU, se demuestra que es posible blindar, sin comprometer la política y objetivos de </a:t>
            </a:r>
            <a:r>
              <a:rPr lang="es-PA" dirty="0" smtClean="0">
                <a:latin typeface="Arial" pitchFamily="34" charset="0"/>
                <a:cs typeface="Arial" pitchFamily="34" charset="0"/>
              </a:rPr>
              <a:t>calidad originales, ni los </a:t>
            </a:r>
            <a:r>
              <a:rPr lang="es-PA" dirty="0">
                <a:latin typeface="Arial" pitchFamily="34" charset="0"/>
                <a:cs typeface="Arial" pitchFamily="34" charset="0"/>
              </a:rPr>
              <a:t>tiempos de entrega y optimizando los costos.</a:t>
            </a:r>
          </a:p>
          <a:p>
            <a:pPr marL="177800" indent="-177800">
              <a:spcBef>
                <a:spcPts val="600"/>
              </a:spcBef>
              <a:buFont typeface="Arial" pitchFamily="34" charset="0"/>
              <a:buChar char="•"/>
            </a:pPr>
            <a:r>
              <a:rPr lang="es-PA" dirty="0">
                <a:latin typeface="Arial" pitchFamily="34" charset="0"/>
                <a:cs typeface="Arial" pitchFamily="34" charset="0"/>
              </a:rPr>
              <a:t>En el proceso de blindaje participa el Estado como propietario del Proyecto, el Contratista y la Supervisión</a:t>
            </a:r>
            <a:r>
              <a:rPr lang="es-PA" dirty="0" smtClean="0">
                <a:latin typeface="Arial" pitchFamily="34" charset="0"/>
                <a:cs typeface="Arial" pitchFamily="34" charset="0"/>
              </a:rPr>
              <a:t>.</a:t>
            </a:r>
            <a:endParaRPr lang="es-PA" dirty="0">
              <a:latin typeface="Arial" pitchFamily="34" charset="0"/>
              <a:cs typeface="Arial" pitchFamily="34" charset="0"/>
            </a:endParaRPr>
          </a:p>
        </p:txBody>
      </p:sp>
      <p:sp>
        <p:nvSpPr>
          <p:cNvPr id="6" name="TextBox 5"/>
          <p:cNvSpPr txBox="1"/>
          <p:nvPr/>
        </p:nvSpPr>
        <p:spPr>
          <a:xfrm>
            <a:off x="4800600" y="1752600"/>
            <a:ext cx="3657600" cy="4955203"/>
          </a:xfrm>
          <a:prstGeom prst="rect">
            <a:avLst/>
          </a:prstGeom>
          <a:noFill/>
        </p:spPr>
        <p:txBody>
          <a:bodyPr wrap="square" rtlCol="0">
            <a:spAutoFit/>
          </a:bodyPr>
          <a:lstStyle/>
          <a:p>
            <a:pPr marL="177800" indent="-177800">
              <a:spcBef>
                <a:spcPts val="600"/>
              </a:spcBef>
              <a:buFont typeface="Arial" pitchFamily="34" charset="0"/>
              <a:buChar char="•"/>
            </a:pPr>
            <a:r>
              <a:rPr lang="es-PA" dirty="0" smtClean="0">
                <a:latin typeface="Arial" pitchFamily="34" charset="0"/>
                <a:cs typeface="Arial" pitchFamily="34" charset="0"/>
              </a:rPr>
              <a:t>El punto de partida del blindaje lo constituye el diseño, sin embargo se extiende a las bases de licitación y al propio proceso constructivo</a:t>
            </a:r>
          </a:p>
          <a:p>
            <a:pPr marL="177800" indent="-177800">
              <a:spcBef>
                <a:spcPts val="600"/>
              </a:spcBef>
              <a:buFont typeface="Arial" pitchFamily="34" charset="0"/>
              <a:buChar char="•"/>
            </a:pPr>
            <a:r>
              <a:rPr lang="es-PA" dirty="0" smtClean="0">
                <a:latin typeface="Arial" pitchFamily="34" charset="0"/>
                <a:cs typeface="Arial" pitchFamily="34" charset="0"/>
              </a:rPr>
              <a:t>Bajo una metodología de Supervisión focalizada en los resultados y en un proceso de mejora continua se facilita el proceso de blindaje de la infraestructura.</a:t>
            </a:r>
          </a:p>
          <a:p>
            <a:pPr marL="177800" indent="-177800">
              <a:spcBef>
                <a:spcPts val="600"/>
              </a:spcBef>
              <a:buFont typeface="Arial" pitchFamily="34" charset="0"/>
              <a:buChar char="•"/>
            </a:pPr>
            <a:r>
              <a:rPr lang="es-PA" dirty="0" smtClean="0">
                <a:latin typeface="Arial" pitchFamily="34" charset="0"/>
                <a:cs typeface="Arial" pitchFamily="34" charset="0"/>
              </a:rPr>
              <a:t>La incorporación de medidas de adaptación en el proceso constructivo puede generar economías futuras y apuntala el desarrollo sostenible de las comunidades y usuarios.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304800" y="990600"/>
          <a:ext cx="8458200"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7"/>
          <p:cNvSpPr>
            <a:spLocks noChangeArrowheads="1"/>
          </p:cNvSpPr>
          <p:nvPr/>
        </p:nvSpPr>
        <p:spPr bwMode="auto">
          <a:xfrm>
            <a:off x="3048000" y="381000"/>
            <a:ext cx="5867400" cy="338554"/>
          </a:xfrm>
          <a:prstGeom prst="rect">
            <a:avLst/>
          </a:prstGeom>
          <a:noFill/>
          <a:ln w="9525">
            <a:noFill/>
            <a:miter lim="800000"/>
            <a:headEnd/>
            <a:tailEnd/>
          </a:ln>
        </p:spPr>
        <p:txBody>
          <a:bodyPr wrap="square">
            <a:spAutoFit/>
          </a:bodyPr>
          <a:lstStyle/>
          <a:p>
            <a:pPr marL="514350" indent="-514350" algn="ctr">
              <a:lnSpc>
                <a:spcPct val="80000"/>
              </a:lnSpc>
              <a:spcBef>
                <a:spcPts val="25"/>
              </a:spcBef>
              <a:spcAft>
                <a:spcPts val="2400"/>
              </a:spcAft>
            </a:pPr>
            <a:r>
              <a:rPr lang="es-SV" sz="2000" b="1" dirty="0" smtClean="0">
                <a:latin typeface="Arial" pitchFamily="34" charset="0"/>
                <a:cs typeface="Arial" pitchFamily="34" charset="0"/>
              </a:rPr>
              <a:t>Metodología de blindaje de infraestructura</a:t>
            </a:r>
            <a:endParaRPr lang="es-SV"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24000" y="2286000"/>
            <a:ext cx="6858000" cy="2846933"/>
          </a:xfrm>
          <a:prstGeom prst="rect">
            <a:avLst/>
          </a:prstGeom>
          <a:noFill/>
          <a:ln w="9525">
            <a:noFill/>
            <a:miter lim="800000"/>
            <a:headEnd/>
            <a:tailEnd/>
          </a:ln>
        </p:spPr>
        <p:txBody>
          <a:bodyPr wrap="square">
            <a:spAutoFit/>
          </a:bodyPr>
          <a:lstStyle/>
          <a:p>
            <a:pPr>
              <a:lnSpc>
                <a:spcPct val="80000"/>
              </a:lnSpc>
              <a:spcBef>
                <a:spcPts val="25"/>
              </a:spcBef>
              <a:spcAft>
                <a:spcPts val="2400"/>
              </a:spcAft>
            </a:pPr>
            <a:r>
              <a:rPr lang="es-SV" sz="6000" b="1" dirty="0" smtClean="0">
                <a:latin typeface="Arial" pitchFamily="34" charset="0"/>
                <a:cs typeface="Arial" pitchFamily="34" charset="0"/>
              </a:rPr>
              <a:t>Gracias.</a:t>
            </a:r>
          </a:p>
          <a:p>
            <a:pPr>
              <a:spcBef>
                <a:spcPts val="25"/>
              </a:spcBef>
              <a:spcAft>
                <a:spcPts val="600"/>
              </a:spcAft>
            </a:pPr>
            <a:endParaRPr lang="es-SV" sz="2400" b="1" dirty="0" smtClean="0">
              <a:latin typeface="Arial" pitchFamily="34" charset="0"/>
              <a:cs typeface="Arial" pitchFamily="34" charset="0"/>
            </a:endParaRPr>
          </a:p>
          <a:p>
            <a:pPr>
              <a:spcBef>
                <a:spcPts val="25"/>
              </a:spcBef>
              <a:spcAft>
                <a:spcPts val="600"/>
              </a:spcAft>
            </a:pPr>
            <a:r>
              <a:rPr lang="es-SV" sz="2400" b="1" dirty="0" smtClean="0">
                <a:latin typeface="Arial" pitchFamily="34" charset="0"/>
                <a:cs typeface="Arial" pitchFamily="34" charset="0"/>
              </a:rPr>
              <a:t>Carmen Gámez </a:t>
            </a:r>
          </a:p>
          <a:p>
            <a:pPr>
              <a:spcBef>
                <a:spcPts val="25"/>
              </a:spcBef>
              <a:spcAft>
                <a:spcPts val="600"/>
              </a:spcAft>
            </a:pPr>
            <a:r>
              <a:rPr lang="es-MX" sz="2400" dirty="0" smtClean="0">
                <a:latin typeface="Arial" pitchFamily="34" charset="0"/>
                <a:cs typeface="Arial" pitchFamily="34" charset="0"/>
              </a:rPr>
              <a:t>UNOPS </a:t>
            </a:r>
          </a:p>
          <a:p>
            <a:pPr>
              <a:spcBef>
                <a:spcPts val="25"/>
              </a:spcBef>
              <a:spcAft>
                <a:spcPts val="600"/>
              </a:spcAft>
            </a:pPr>
            <a:r>
              <a:rPr lang="es-SV" sz="2400" dirty="0" smtClean="0">
                <a:latin typeface="Arial" pitchFamily="34" charset="0"/>
                <a:cs typeface="Arial" pitchFamily="34" charset="0"/>
                <a:hlinkClick r:id="rId2"/>
              </a:rPr>
              <a:t>carmenga@unops.org</a:t>
            </a:r>
            <a:r>
              <a:rPr lang="es-SV" sz="2400" dirty="0" smtClean="0">
                <a:latin typeface="Arial" pitchFamily="34" charset="0"/>
                <a:cs typeface="Arial" pitchFamily="34" charset="0"/>
              </a:rPr>
              <a:t> </a:t>
            </a:r>
            <a:endParaRPr lang="es-SV"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4294967295"/>
          </p:nvPr>
        </p:nvSpPr>
        <p:spPr bwMode="auto">
          <a:xfrm>
            <a:off x="762000" y="2209800"/>
            <a:ext cx="3778250" cy="441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s-PA" sz="1800" dirty="0" smtClean="0">
                <a:latin typeface="Arial" pitchFamily="34" charset="0"/>
                <a:cs typeface="Arial" pitchFamily="34" charset="0"/>
              </a:rPr>
              <a:t>Uno de los principales factores detonadores de fenómenos de remoción en masa es la lluvia.</a:t>
            </a:r>
          </a:p>
          <a:p>
            <a:pPr marL="0" indent="0" eaLnBrk="1" hangingPunct="1">
              <a:buFont typeface="Arial" charset="0"/>
              <a:buNone/>
            </a:pPr>
            <a:endParaRPr lang="es-PA" sz="1800" dirty="0" smtClean="0">
              <a:latin typeface="Arial" pitchFamily="34" charset="0"/>
              <a:cs typeface="Arial" pitchFamily="34" charset="0"/>
            </a:endParaRPr>
          </a:p>
          <a:p>
            <a:pPr marL="0" indent="0" eaLnBrk="1" hangingPunct="1">
              <a:buFont typeface="Arial" charset="0"/>
              <a:buNone/>
            </a:pPr>
            <a:r>
              <a:rPr lang="es-PA" sz="1800" dirty="0" smtClean="0">
                <a:latin typeface="Arial" pitchFamily="34" charset="0"/>
                <a:cs typeface="Arial" pitchFamily="34" charset="0"/>
              </a:rPr>
              <a:t>Cuando existe mayor cantidad de agua en un sector dado, caracterizado por los mismos materiales geológicos, la estructura del pavimento y las obras de arte se deterioran. Por tanto, al incrementarse la lluvia lo que genera es riesgo de pérdida de la infraestructura.</a:t>
            </a:r>
          </a:p>
        </p:txBody>
      </p:sp>
      <p:pic>
        <p:nvPicPr>
          <p:cNvPr id="13315" name="Picture 2" descr="CD_12_VIH_017"/>
          <p:cNvPicPr>
            <a:picLocks noChangeAspect="1" noChangeArrowheads="1"/>
          </p:cNvPicPr>
          <p:nvPr/>
        </p:nvPicPr>
        <p:blipFill>
          <a:blip r:embed="rId2" cstate="print"/>
          <a:srcRect l="8750" r="12500"/>
          <a:stretch>
            <a:fillRect/>
          </a:stretch>
        </p:blipFill>
        <p:spPr bwMode="auto">
          <a:xfrm>
            <a:off x="5486400" y="-685800"/>
            <a:ext cx="4800600" cy="8128000"/>
          </a:xfrm>
          <a:prstGeom prst="rect">
            <a:avLst/>
          </a:prstGeom>
          <a:noFill/>
          <a:ln>
            <a:noFill/>
          </a:ln>
        </p:spPr>
      </p:pic>
      <p:sp>
        <p:nvSpPr>
          <p:cNvPr id="5" name="Rectangle 4"/>
          <p:cNvSpPr/>
          <p:nvPr/>
        </p:nvSpPr>
        <p:spPr>
          <a:xfrm>
            <a:off x="762000" y="1150203"/>
            <a:ext cx="4419600" cy="830997"/>
          </a:xfrm>
          <a:prstGeom prst="rect">
            <a:avLst/>
          </a:prstGeom>
        </p:spPr>
        <p:txBody>
          <a:bodyPr wrap="square">
            <a:spAutoFit/>
          </a:bodyPr>
          <a:lstStyle/>
          <a:p>
            <a:pPr lvl="0"/>
            <a:r>
              <a:rPr lang="es-PA" sz="2400" b="1" dirty="0" smtClean="0">
                <a:latin typeface="Arial" pitchFamily="34" charset="0"/>
                <a:cs typeface="Arial" pitchFamily="34" charset="0"/>
              </a:rPr>
              <a:t>Blindaje de infraestructura pública</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CuadroTexto"/>
          <p:cNvSpPr txBox="1">
            <a:spLocks noChangeArrowheads="1"/>
          </p:cNvSpPr>
          <p:nvPr/>
        </p:nvSpPr>
        <p:spPr bwMode="auto">
          <a:xfrm>
            <a:off x="762000" y="2209800"/>
            <a:ext cx="4419600" cy="3908762"/>
          </a:xfrm>
          <a:prstGeom prst="rect">
            <a:avLst/>
          </a:prstGeom>
          <a:noFill/>
          <a:ln w="9525">
            <a:noFill/>
            <a:miter lim="800000"/>
            <a:headEnd/>
            <a:tailEnd/>
          </a:ln>
        </p:spPr>
        <p:txBody>
          <a:bodyPr wrap="square">
            <a:spAutoFit/>
          </a:bodyPr>
          <a:lstStyle/>
          <a:p>
            <a:r>
              <a:rPr lang="es-PA" dirty="0">
                <a:latin typeface="Arial" pitchFamily="34" charset="0"/>
                <a:cs typeface="Arial" pitchFamily="34" charset="0"/>
              </a:rPr>
              <a:t>“De los cerca de 10,000 kilómetros en carreteras en  Honduras, más del 13 por ciento fue construido con financiamiento del Banco Mundial.  Sin embargo, cuando el Huracán Mitch  azotó el país en 1998, unos 6,000 kilómetros de estas carreteras fueron destruidos. Por  ende, ha sido común que se utilicen recursos nuevos para reconstruir proyectos que anteriormente habían sido completados.”</a:t>
            </a:r>
          </a:p>
          <a:p>
            <a:endParaRPr lang="es-PA" sz="2000" dirty="0">
              <a:latin typeface="+mn-lt"/>
            </a:endParaRPr>
          </a:p>
          <a:p>
            <a:r>
              <a:rPr lang="en-US" sz="1600" i="1" dirty="0" err="1">
                <a:latin typeface="+mn-lt"/>
              </a:rPr>
              <a:t>Informe</a:t>
            </a:r>
            <a:r>
              <a:rPr lang="en-US" sz="1600" i="1" dirty="0">
                <a:latin typeface="+mn-lt"/>
              </a:rPr>
              <a:t>, “Hazards of Nature, Risks to </a:t>
            </a:r>
            <a:r>
              <a:rPr lang="es-PA" sz="1600" i="1" dirty="0" err="1">
                <a:latin typeface="+mn-lt"/>
              </a:rPr>
              <a:t>Development</a:t>
            </a:r>
            <a:r>
              <a:rPr lang="es-PA" sz="1600" i="1" dirty="0">
                <a:latin typeface="+mn-lt"/>
              </a:rPr>
              <a:t>”, emitido por el Grupo Independiente de Evaluación del Banco Mundial en el año 2006.</a:t>
            </a:r>
          </a:p>
        </p:txBody>
      </p:sp>
      <p:pic>
        <p:nvPicPr>
          <p:cNvPr id="14339" name="Picture 3" descr="CD_12_VIH_019"/>
          <p:cNvPicPr>
            <a:picLocks noChangeAspect="1" noChangeArrowheads="1"/>
          </p:cNvPicPr>
          <p:nvPr/>
        </p:nvPicPr>
        <p:blipFill>
          <a:blip r:embed="rId2" cstate="print"/>
          <a:srcRect l="21250" r="6250" b="14688"/>
          <a:stretch>
            <a:fillRect/>
          </a:stretch>
        </p:blipFill>
        <p:spPr bwMode="auto">
          <a:xfrm>
            <a:off x="5562600" y="-76200"/>
            <a:ext cx="4419600" cy="6934200"/>
          </a:xfrm>
          <a:prstGeom prst="rect">
            <a:avLst/>
          </a:prstGeom>
          <a:noFill/>
          <a:ln>
            <a:noFill/>
          </a:ln>
        </p:spPr>
      </p:pic>
      <p:sp>
        <p:nvSpPr>
          <p:cNvPr id="6" name="Rectangle 5"/>
          <p:cNvSpPr/>
          <p:nvPr/>
        </p:nvSpPr>
        <p:spPr>
          <a:xfrm>
            <a:off x="762000" y="1150203"/>
            <a:ext cx="4419600" cy="830997"/>
          </a:xfrm>
          <a:prstGeom prst="rect">
            <a:avLst/>
          </a:prstGeom>
        </p:spPr>
        <p:txBody>
          <a:bodyPr wrap="square">
            <a:spAutoFit/>
          </a:bodyPr>
          <a:lstStyle/>
          <a:p>
            <a:pPr lvl="0"/>
            <a:r>
              <a:rPr lang="es-PA" sz="2400" b="1" dirty="0" smtClean="0">
                <a:latin typeface="Arial" pitchFamily="34" charset="0"/>
                <a:cs typeface="Arial" pitchFamily="34" charset="0"/>
              </a:rPr>
              <a:t>Blindaje de infraestructura pública en El Salvador</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tretch>
            <a:fillRect/>
          </a:stretch>
        </p:blipFill>
        <p:spPr>
          <a:xfrm>
            <a:off x="755576" y="1268760"/>
            <a:ext cx="7560840" cy="4176464"/>
          </a:xfrm>
          <a:prstGeom prst="rect">
            <a:avLst/>
          </a:prstGeom>
        </p:spPr>
      </p:pic>
    </p:spTree>
    <p:extLst>
      <p:ext uri="{BB962C8B-B14F-4D97-AF65-F5344CB8AC3E}">
        <p14:creationId xmlns:p14="http://schemas.microsoft.com/office/powerpoint/2010/main" xmlns="" val="2338307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1588" y="750838"/>
            <a:ext cx="9145588" cy="6030962"/>
            <a:chOff x="-1588" y="750838"/>
            <a:chExt cx="9145588" cy="6030962"/>
          </a:xfrm>
        </p:grpSpPr>
        <p:sp>
          <p:nvSpPr>
            <p:cNvPr id="226" name="225 Rectángulo"/>
            <p:cNvSpPr/>
            <p:nvPr/>
          </p:nvSpPr>
          <p:spPr bwMode="auto">
            <a:xfrm>
              <a:off x="-1588" y="842961"/>
              <a:ext cx="9145588" cy="593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28" name="227 Rectángulo"/>
            <p:cNvSpPr/>
            <p:nvPr/>
          </p:nvSpPr>
          <p:spPr bwMode="auto">
            <a:xfrm>
              <a:off x="115888" y="1467304"/>
              <a:ext cx="5903912" cy="38618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A" dirty="0">
                <a:noFill/>
              </a:endParaRPr>
            </a:p>
          </p:txBody>
        </p:sp>
        <p:cxnSp>
          <p:nvCxnSpPr>
            <p:cNvPr id="229" name="228 Conector angular"/>
            <p:cNvCxnSpPr/>
            <p:nvPr/>
          </p:nvCxnSpPr>
          <p:spPr bwMode="auto">
            <a:xfrm rot="16200000" flipV="1">
              <a:off x="634827" y="4447774"/>
              <a:ext cx="562322" cy="574675"/>
            </a:xfrm>
            <a:prstGeom prst="bentConnector3">
              <a:avLst>
                <a:gd name="adj1" fmla="val 1346"/>
              </a:avLst>
            </a:prstGeom>
            <a:ln w="28575"/>
          </p:spPr>
          <p:style>
            <a:lnRef idx="1">
              <a:schemeClr val="accent1"/>
            </a:lnRef>
            <a:fillRef idx="0">
              <a:schemeClr val="accent1"/>
            </a:fillRef>
            <a:effectRef idx="0">
              <a:schemeClr val="accent1"/>
            </a:effectRef>
            <a:fontRef idx="minor">
              <a:schemeClr val="tx1"/>
            </a:fontRef>
          </p:style>
        </p:cxnSp>
        <p:sp>
          <p:nvSpPr>
            <p:cNvPr id="230" name="229 CuadroTexto"/>
            <p:cNvSpPr txBox="1"/>
            <p:nvPr/>
          </p:nvSpPr>
          <p:spPr bwMode="auto">
            <a:xfrm>
              <a:off x="2428875" y="6391758"/>
              <a:ext cx="6191249" cy="321130"/>
            </a:xfrm>
            <a:prstGeom prst="rect">
              <a:avLst/>
            </a:prstGeom>
            <a:solidFill>
              <a:schemeClr val="tx2">
                <a:lumMod val="40000"/>
                <a:lumOff val="60000"/>
              </a:schemeClr>
            </a:solidFill>
            <a:ln>
              <a:solidFill>
                <a:schemeClr val="tx2">
                  <a:lumMod val="60000"/>
                  <a:lumOff val="40000"/>
                </a:schemeClr>
              </a:solidFill>
            </a:ln>
          </p:spPr>
          <p:txBody>
            <a:bodyPr>
              <a:spAutoFit/>
            </a:bodyPr>
            <a:lstStyle/>
            <a:p>
              <a:pPr algn="ctr" fontAlgn="auto">
                <a:spcBef>
                  <a:spcPts val="0"/>
                </a:spcBef>
                <a:spcAft>
                  <a:spcPts val="0"/>
                </a:spcAft>
                <a:defRPr/>
              </a:pPr>
              <a:r>
                <a:rPr lang="es-PA" b="1" dirty="0">
                  <a:latin typeface="+mn-lt"/>
                </a:rPr>
                <a:t>RIESGO REAL DE DAÑO O PERDIDA DE INFRAESTRUCTURA</a:t>
              </a:r>
            </a:p>
          </p:txBody>
        </p:sp>
        <p:cxnSp>
          <p:nvCxnSpPr>
            <p:cNvPr id="231" name="230 Conector recto de flecha"/>
            <p:cNvCxnSpPr/>
            <p:nvPr/>
          </p:nvCxnSpPr>
          <p:spPr bwMode="auto">
            <a:xfrm rot="5400000">
              <a:off x="3054398" y="6235912"/>
              <a:ext cx="18881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2" name="231 Conector recto de flecha"/>
            <p:cNvCxnSpPr/>
            <p:nvPr/>
          </p:nvCxnSpPr>
          <p:spPr bwMode="auto">
            <a:xfrm rot="5400000">
              <a:off x="5683297" y="6252451"/>
              <a:ext cx="18881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3" name="232 Conector recto de flecha"/>
            <p:cNvCxnSpPr/>
            <p:nvPr/>
          </p:nvCxnSpPr>
          <p:spPr bwMode="auto">
            <a:xfrm rot="5400000">
              <a:off x="7854997" y="6252451"/>
              <a:ext cx="18881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5374" name="233 Grupo"/>
            <p:cNvGrpSpPr>
              <a:grpSpLocks/>
            </p:cNvGrpSpPr>
            <p:nvPr/>
          </p:nvGrpSpPr>
          <p:grpSpPr bwMode="auto">
            <a:xfrm>
              <a:off x="169467" y="1452561"/>
              <a:ext cx="8944370" cy="4619444"/>
              <a:chOff x="226196" y="618632"/>
              <a:chExt cx="8943810" cy="5320991"/>
            </a:xfrm>
          </p:grpSpPr>
          <p:sp>
            <p:nvSpPr>
              <p:cNvPr id="249" name="248 Forma libre"/>
              <p:cNvSpPr/>
              <p:nvPr/>
            </p:nvSpPr>
            <p:spPr>
              <a:xfrm>
                <a:off x="7866752" y="1456378"/>
                <a:ext cx="369865" cy="3878388"/>
              </a:xfrm>
              <a:custGeom>
                <a:avLst/>
                <a:gdLst/>
                <a:ahLst/>
                <a:cxnLst/>
                <a:rect l="0" t="0" r="0" b="0"/>
                <a:pathLst>
                  <a:path>
                    <a:moveTo>
                      <a:pt x="369038" y="0"/>
                    </a:moveTo>
                    <a:lnTo>
                      <a:pt x="369038" y="3835564"/>
                    </a:lnTo>
                    <a:lnTo>
                      <a:pt x="0" y="3835564"/>
                    </a:lnTo>
                    <a:lnTo>
                      <a:pt x="0" y="38791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0" name="249 Forma libre"/>
              <p:cNvSpPr/>
              <p:nvPr/>
            </p:nvSpPr>
            <p:spPr>
              <a:xfrm>
                <a:off x="5052291" y="635614"/>
                <a:ext cx="3184326" cy="204794"/>
              </a:xfrm>
              <a:custGeom>
                <a:avLst/>
                <a:gdLst/>
                <a:ahLst/>
                <a:cxnLst/>
                <a:rect l="0" t="0" r="0" b="0"/>
                <a:pathLst>
                  <a:path>
                    <a:moveTo>
                      <a:pt x="0" y="204148"/>
                    </a:moveTo>
                    <a:lnTo>
                      <a:pt x="3183720" y="0"/>
                    </a:lnTo>
                  </a:path>
                </a:pathLst>
              </a:custGeom>
              <a:noFill/>
              <a:ln>
                <a:no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1" name="250 Forma libre"/>
              <p:cNvSpPr/>
              <p:nvPr/>
            </p:nvSpPr>
            <p:spPr>
              <a:xfrm>
                <a:off x="7014318" y="4269519"/>
                <a:ext cx="92069" cy="165105"/>
              </a:xfrm>
              <a:custGeom>
                <a:avLst/>
                <a:gdLst/>
                <a:ahLst/>
                <a:cxnLst/>
                <a:rect l="0" t="0" r="0" b="0"/>
                <a:pathLst>
                  <a:path>
                    <a:moveTo>
                      <a:pt x="45720" y="0"/>
                    </a:moveTo>
                    <a:lnTo>
                      <a:pt x="45720" y="121425"/>
                    </a:lnTo>
                    <a:lnTo>
                      <a:pt x="80882" y="121425"/>
                    </a:lnTo>
                    <a:lnTo>
                      <a:pt x="80882" y="16497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2" name="251 Forma libre"/>
              <p:cNvSpPr/>
              <p:nvPr/>
            </p:nvSpPr>
            <p:spPr>
              <a:xfrm>
                <a:off x="6990507" y="3497969"/>
                <a:ext cx="92069" cy="166693"/>
              </a:xfrm>
              <a:custGeom>
                <a:avLst/>
                <a:gdLst/>
                <a:ahLst/>
                <a:cxnLst/>
                <a:rect l="0" t="0" r="0" b="0"/>
                <a:pathLst>
                  <a:path>
                    <a:moveTo>
                      <a:pt x="45720" y="0"/>
                    </a:moveTo>
                    <a:lnTo>
                      <a:pt x="45720" y="122650"/>
                    </a:lnTo>
                    <a:lnTo>
                      <a:pt x="69782" y="122650"/>
                    </a:lnTo>
                    <a:lnTo>
                      <a:pt x="69782" y="1662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3" name="252 Forma libre"/>
              <p:cNvSpPr/>
              <p:nvPr/>
            </p:nvSpPr>
            <p:spPr>
              <a:xfrm>
                <a:off x="7036542" y="2805797"/>
                <a:ext cx="107943" cy="152405"/>
              </a:xfrm>
              <a:custGeom>
                <a:avLst/>
                <a:gdLst/>
                <a:ahLst/>
                <a:cxnLst/>
                <a:rect l="0" t="0" r="0" b="0"/>
                <a:pathLst>
                  <a:path>
                    <a:moveTo>
                      <a:pt x="109111" y="0"/>
                    </a:moveTo>
                    <a:lnTo>
                      <a:pt x="109111" y="107525"/>
                    </a:lnTo>
                    <a:lnTo>
                      <a:pt x="0" y="107525"/>
                    </a:lnTo>
                    <a:lnTo>
                      <a:pt x="0" y="15107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4" name="253 Forma libre"/>
              <p:cNvSpPr/>
              <p:nvPr/>
            </p:nvSpPr>
            <p:spPr>
              <a:xfrm>
                <a:off x="7055591" y="1996145"/>
                <a:ext cx="90481" cy="182569"/>
              </a:xfrm>
              <a:custGeom>
                <a:avLst/>
                <a:gdLst/>
                <a:ahLst/>
                <a:cxnLst/>
                <a:rect l="0" t="0" r="0" b="0"/>
                <a:pathLst>
                  <a:path>
                    <a:moveTo>
                      <a:pt x="45720" y="0"/>
                    </a:moveTo>
                    <a:lnTo>
                      <a:pt x="45720" y="138640"/>
                    </a:lnTo>
                    <a:lnTo>
                      <a:pt x="90322" y="138640"/>
                    </a:lnTo>
                    <a:lnTo>
                      <a:pt x="90322" y="18219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5" name="254 Forma libre"/>
              <p:cNvSpPr/>
              <p:nvPr/>
            </p:nvSpPr>
            <p:spPr>
              <a:xfrm>
                <a:off x="4822118" y="1307148"/>
                <a:ext cx="2277921" cy="379425"/>
              </a:xfrm>
              <a:custGeom>
                <a:avLst/>
                <a:gdLst/>
                <a:ahLst/>
                <a:cxnLst/>
                <a:rect l="0" t="0" r="0" b="0"/>
                <a:pathLst>
                  <a:path>
                    <a:moveTo>
                      <a:pt x="0" y="0"/>
                    </a:moveTo>
                    <a:lnTo>
                      <a:pt x="0" y="335897"/>
                    </a:lnTo>
                    <a:lnTo>
                      <a:pt x="2279003" y="335897"/>
                    </a:lnTo>
                    <a:lnTo>
                      <a:pt x="2279003" y="37945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6" name="255 Forma libre"/>
              <p:cNvSpPr/>
              <p:nvPr/>
            </p:nvSpPr>
            <p:spPr>
              <a:xfrm>
                <a:off x="5085626" y="3742452"/>
                <a:ext cx="500032" cy="1600252"/>
              </a:xfrm>
              <a:custGeom>
                <a:avLst/>
                <a:gdLst/>
                <a:ahLst/>
                <a:cxnLst/>
                <a:rect l="0" t="0" r="0" b="0"/>
                <a:pathLst>
                  <a:path>
                    <a:moveTo>
                      <a:pt x="0" y="0"/>
                    </a:moveTo>
                    <a:lnTo>
                      <a:pt x="0" y="1556470"/>
                    </a:lnTo>
                    <a:lnTo>
                      <a:pt x="501017" y="1556470"/>
                    </a:lnTo>
                    <a:lnTo>
                      <a:pt x="501017" y="160002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7" name="256 Forma libre"/>
              <p:cNvSpPr/>
              <p:nvPr/>
            </p:nvSpPr>
            <p:spPr>
              <a:xfrm>
                <a:off x="5023718" y="3456693"/>
                <a:ext cx="90481" cy="855691"/>
              </a:xfrm>
              <a:custGeom>
                <a:avLst/>
                <a:gdLst/>
                <a:ahLst/>
                <a:cxnLst/>
                <a:rect l="0" t="0" r="0" b="0"/>
                <a:pathLst>
                  <a:path>
                    <a:moveTo>
                      <a:pt x="45720" y="855798"/>
                    </a:moveTo>
                    <a:lnTo>
                      <a:pt x="62146"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8" name="257 Forma libre"/>
              <p:cNvSpPr/>
              <p:nvPr/>
            </p:nvSpPr>
            <p:spPr>
              <a:xfrm>
                <a:off x="5068165" y="3247136"/>
                <a:ext cx="188900" cy="750912"/>
              </a:xfrm>
              <a:custGeom>
                <a:avLst/>
                <a:gdLst/>
                <a:ahLst/>
                <a:cxnLst/>
                <a:rect l="0" t="0" r="0" b="0"/>
                <a:pathLst>
                  <a:path>
                    <a:moveTo>
                      <a:pt x="189126" y="0"/>
                    </a:moveTo>
                    <a:lnTo>
                      <a:pt x="189126" y="707745"/>
                    </a:lnTo>
                    <a:lnTo>
                      <a:pt x="0" y="707745"/>
                    </a:lnTo>
                    <a:lnTo>
                      <a:pt x="0" y="75129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9" name="258 Forma libre"/>
              <p:cNvSpPr/>
              <p:nvPr/>
            </p:nvSpPr>
            <p:spPr>
              <a:xfrm>
                <a:off x="5257065" y="2691493"/>
                <a:ext cx="207950" cy="219082"/>
              </a:xfrm>
              <a:custGeom>
                <a:avLst/>
                <a:gdLst/>
                <a:ahLst/>
                <a:cxnLst/>
                <a:rect l="0" t="0" r="0" b="0"/>
                <a:pathLst>
                  <a:path>
                    <a:moveTo>
                      <a:pt x="206545" y="0"/>
                    </a:moveTo>
                    <a:lnTo>
                      <a:pt x="206545" y="176116"/>
                    </a:lnTo>
                    <a:lnTo>
                      <a:pt x="0" y="176116"/>
                    </a:lnTo>
                    <a:lnTo>
                      <a:pt x="0" y="2196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0" name="259 Forma libre"/>
              <p:cNvSpPr/>
              <p:nvPr/>
            </p:nvSpPr>
            <p:spPr>
              <a:xfrm>
                <a:off x="4814181" y="1840565"/>
                <a:ext cx="650834" cy="542943"/>
              </a:xfrm>
              <a:custGeom>
                <a:avLst/>
                <a:gdLst/>
                <a:ahLst/>
                <a:cxnLst/>
                <a:rect l="0" t="0" r="0" b="0"/>
                <a:pathLst>
                  <a:path>
                    <a:moveTo>
                      <a:pt x="0" y="0"/>
                    </a:moveTo>
                    <a:lnTo>
                      <a:pt x="0" y="499457"/>
                    </a:lnTo>
                    <a:lnTo>
                      <a:pt x="649528" y="499457"/>
                    </a:lnTo>
                    <a:lnTo>
                      <a:pt x="649528" y="54301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1" name="260 Forma libre"/>
              <p:cNvSpPr/>
              <p:nvPr/>
            </p:nvSpPr>
            <p:spPr>
              <a:xfrm>
                <a:off x="4769734" y="1307148"/>
                <a:ext cx="90481" cy="184156"/>
              </a:xfrm>
              <a:custGeom>
                <a:avLst/>
                <a:gdLst/>
                <a:ahLst/>
                <a:cxnLst/>
                <a:rect l="0" t="0" r="0" b="0"/>
                <a:pathLst>
                  <a:path>
                    <a:moveTo>
                      <a:pt x="52681" y="0"/>
                    </a:moveTo>
                    <a:lnTo>
                      <a:pt x="52681" y="141294"/>
                    </a:lnTo>
                    <a:lnTo>
                      <a:pt x="45720" y="141294"/>
                    </a:lnTo>
                    <a:lnTo>
                      <a:pt x="45720" y="1848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3" name="262 Forma libre"/>
              <p:cNvSpPr/>
              <p:nvPr/>
            </p:nvSpPr>
            <p:spPr>
              <a:xfrm>
                <a:off x="2167984" y="4868026"/>
                <a:ext cx="933392" cy="455627"/>
              </a:xfrm>
              <a:custGeom>
                <a:avLst/>
                <a:gdLst/>
                <a:ahLst/>
                <a:cxnLst/>
                <a:rect l="0" t="0" r="0" b="0"/>
                <a:pathLst>
                  <a:path>
                    <a:moveTo>
                      <a:pt x="0" y="0"/>
                    </a:moveTo>
                    <a:lnTo>
                      <a:pt x="0" y="413210"/>
                    </a:lnTo>
                    <a:lnTo>
                      <a:pt x="933793" y="413210"/>
                    </a:lnTo>
                    <a:lnTo>
                      <a:pt x="933793" y="45676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4" name="263 Forma libre"/>
              <p:cNvSpPr/>
              <p:nvPr/>
            </p:nvSpPr>
            <p:spPr>
              <a:xfrm>
                <a:off x="2167984" y="4371122"/>
                <a:ext cx="455585" cy="158755"/>
              </a:xfrm>
              <a:custGeom>
                <a:avLst/>
                <a:gdLst/>
                <a:ahLst/>
                <a:cxnLst/>
                <a:rect l="0" t="0" r="0" b="0"/>
                <a:pathLst>
                  <a:path>
                    <a:moveTo>
                      <a:pt x="456339" y="0"/>
                    </a:moveTo>
                    <a:lnTo>
                      <a:pt x="456339" y="115046"/>
                    </a:lnTo>
                    <a:lnTo>
                      <a:pt x="0" y="115046"/>
                    </a:lnTo>
                    <a:lnTo>
                      <a:pt x="0" y="1586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5" name="264 Forma libre"/>
              <p:cNvSpPr/>
              <p:nvPr/>
            </p:nvSpPr>
            <p:spPr>
              <a:xfrm>
                <a:off x="2536261" y="3872631"/>
                <a:ext cx="92069" cy="134942"/>
              </a:xfrm>
              <a:custGeom>
                <a:avLst/>
                <a:gdLst/>
                <a:ahLst/>
                <a:cxnLst/>
                <a:rect l="0" t="0" r="0" b="0"/>
                <a:pathLst>
                  <a:path>
                    <a:moveTo>
                      <a:pt x="45720" y="0"/>
                    </a:moveTo>
                    <a:lnTo>
                      <a:pt x="45720" y="91517"/>
                    </a:lnTo>
                    <a:lnTo>
                      <a:pt x="87144" y="91517"/>
                    </a:lnTo>
                    <a:lnTo>
                      <a:pt x="87144" y="13507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6" name="265 Forma libre"/>
              <p:cNvSpPr/>
              <p:nvPr/>
            </p:nvSpPr>
            <p:spPr>
              <a:xfrm>
                <a:off x="2502926" y="3020117"/>
                <a:ext cx="92069" cy="546118"/>
              </a:xfrm>
              <a:custGeom>
                <a:avLst/>
                <a:gdLst/>
                <a:ahLst/>
                <a:cxnLst/>
                <a:rect l="0" t="0" r="0" b="0"/>
                <a:pathLst>
                  <a:path>
                    <a:moveTo>
                      <a:pt x="45720" y="0"/>
                    </a:moveTo>
                    <a:lnTo>
                      <a:pt x="45720" y="502738"/>
                    </a:lnTo>
                    <a:lnTo>
                      <a:pt x="79608" y="502738"/>
                    </a:lnTo>
                    <a:lnTo>
                      <a:pt x="79608" y="54629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7" name="266 Forma libre"/>
              <p:cNvSpPr/>
              <p:nvPr/>
            </p:nvSpPr>
            <p:spPr>
              <a:xfrm>
                <a:off x="2256878" y="2751820"/>
                <a:ext cx="292082" cy="687410"/>
              </a:xfrm>
              <a:custGeom>
                <a:avLst/>
                <a:gdLst/>
                <a:ahLst/>
                <a:cxnLst/>
                <a:rect l="0" t="0" r="0" b="0"/>
                <a:pathLst>
                  <a:path>
                    <a:moveTo>
                      <a:pt x="0" y="687607"/>
                    </a:moveTo>
                    <a:lnTo>
                      <a:pt x="291458"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8" name="267 Forma libre"/>
              <p:cNvSpPr/>
              <p:nvPr/>
            </p:nvSpPr>
            <p:spPr>
              <a:xfrm>
                <a:off x="2256878" y="2618466"/>
                <a:ext cx="253984" cy="517542"/>
              </a:xfrm>
              <a:custGeom>
                <a:avLst/>
                <a:gdLst/>
                <a:ahLst/>
                <a:cxnLst/>
                <a:rect l="0" t="0" r="0" b="0"/>
                <a:pathLst>
                  <a:path>
                    <a:moveTo>
                      <a:pt x="252920" y="0"/>
                    </a:moveTo>
                    <a:lnTo>
                      <a:pt x="252920" y="474516"/>
                    </a:lnTo>
                    <a:lnTo>
                      <a:pt x="0" y="474516"/>
                    </a:lnTo>
                    <a:lnTo>
                      <a:pt x="0" y="51807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9" name="268 Forma libre"/>
              <p:cNvSpPr/>
              <p:nvPr/>
            </p:nvSpPr>
            <p:spPr>
              <a:xfrm>
                <a:off x="2510862" y="1832628"/>
                <a:ext cx="327005" cy="538179"/>
              </a:xfrm>
              <a:custGeom>
                <a:avLst/>
                <a:gdLst/>
                <a:ahLst/>
                <a:cxnLst/>
                <a:rect l="0" t="0" r="0" b="0"/>
                <a:pathLst>
                  <a:path>
                    <a:moveTo>
                      <a:pt x="326903" y="0"/>
                    </a:moveTo>
                    <a:lnTo>
                      <a:pt x="326903" y="495701"/>
                    </a:lnTo>
                    <a:lnTo>
                      <a:pt x="0" y="495701"/>
                    </a:lnTo>
                    <a:lnTo>
                      <a:pt x="0" y="53925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0" name="269 Forma libre"/>
              <p:cNvSpPr/>
              <p:nvPr/>
            </p:nvSpPr>
            <p:spPr>
              <a:xfrm>
                <a:off x="1801294" y="1242059"/>
                <a:ext cx="1036572" cy="254008"/>
              </a:xfrm>
              <a:custGeom>
                <a:avLst/>
                <a:gdLst/>
                <a:ahLst/>
                <a:cxnLst/>
                <a:rect l="0" t="0" r="0" b="0"/>
                <a:pathLst>
                  <a:path>
                    <a:moveTo>
                      <a:pt x="0" y="0"/>
                    </a:moveTo>
                    <a:lnTo>
                      <a:pt x="0" y="211323"/>
                    </a:lnTo>
                    <a:lnTo>
                      <a:pt x="1035825" y="211323"/>
                    </a:lnTo>
                    <a:lnTo>
                      <a:pt x="1035825" y="25487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1" name="270 Forma libre"/>
              <p:cNvSpPr/>
              <p:nvPr/>
            </p:nvSpPr>
            <p:spPr>
              <a:xfrm>
                <a:off x="713924" y="3672600"/>
                <a:ext cx="122230" cy="190506"/>
              </a:xfrm>
              <a:custGeom>
                <a:avLst/>
                <a:gdLst/>
                <a:ahLst/>
                <a:cxnLst/>
                <a:rect l="0" t="0" r="0" b="0"/>
                <a:pathLst>
                  <a:path>
                    <a:moveTo>
                      <a:pt x="0" y="0"/>
                    </a:moveTo>
                    <a:lnTo>
                      <a:pt x="0" y="147760"/>
                    </a:lnTo>
                    <a:lnTo>
                      <a:pt x="123578" y="147760"/>
                    </a:lnTo>
                    <a:lnTo>
                      <a:pt x="123578" y="191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2" name="271 Forma libre"/>
              <p:cNvSpPr/>
              <p:nvPr/>
            </p:nvSpPr>
            <p:spPr>
              <a:xfrm>
                <a:off x="713924" y="3162996"/>
                <a:ext cx="104768" cy="215907"/>
              </a:xfrm>
              <a:custGeom>
                <a:avLst/>
                <a:gdLst/>
                <a:ahLst/>
                <a:cxnLst/>
                <a:rect l="0" t="0" r="0" b="0"/>
                <a:pathLst>
                  <a:path>
                    <a:moveTo>
                      <a:pt x="104669" y="0"/>
                    </a:moveTo>
                    <a:lnTo>
                      <a:pt x="104669" y="172423"/>
                    </a:lnTo>
                    <a:lnTo>
                      <a:pt x="0" y="172423"/>
                    </a:lnTo>
                    <a:lnTo>
                      <a:pt x="0" y="21597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3" name="272 Forma libre"/>
              <p:cNvSpPr/>
              <p:nvPr/>
            </p:nvSpPr>
            <p:spPr>
              <a:xfrm>
                <a:off x="818693" y="2678793"/>
                <a:ext cx="114293" cy="169868"/>
              </a:xfrm>
              <a:custGeom>
                <a:avLst/>
                <a:gdLst/>
                <a:ahLst/>
                <a:cxnLst/>
                <a:rect l="0" t="0" r="0" b="0"/>
                <a:pathLst>
                  <a:path>
                    <a:moveTo>
                      <a:pt x="114781" y="0"/>
                    </a:moveTo>
                    <a:lnTo>
                      <a:pt x="114781" y="127044"/>
                    </a:lnTo>
                    <a:lnTo>
                      <a:pt x="0" y="127044"/>
                    </a:lnTo>
                    <a:lnTo>
                      <a:pt x="0" y="1705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4" name="273 Forma libre"/>
              <p:cNvSpPr/>
              <p:nvPr/>
            </p:nvSpPr>
            <p:spPr>
              <a:xfrm>
                <a:off x="932986" y="1835803"/>
                <a:ext cx="103182" cy="522304"/>
              </a:xfrm>
              <a:custGeom>
                <a:avLst/>
                <a:gdLst/>
                <a:ahLst/>
                <a:cxnLst/>
                <a:rect l="0" t="0" r="0" b="0"/>
                <a:pathLst>
                  <a:path>
                    <a:moveTo>
                      <a:pt x="103573" y="0"/>
                    </a:moveTo>
                    <a:lnTo>
                      <a:pt x="103573" y="477997"/>
                    </a:lnTo>
                    <a:lnTo>
                      <a:pt x="0" y="477997"/>
                    </a:lnTo>
                    <a:lnTo>
                      <a:pt x="0" y="52155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5" name="274 Forma libre"/>
              <p:cNvSpPr/>
              <p:nvPr/>
            </p:nvSpPr>
            <p:spPr>
              <a:xfrm>
                <a:off x="1036167" y="1242059"/>
                <a:ext cx="765127" cy="254008"/>
              </a:xfrm>
              <a:custGeom>
                <a:avLst/>
                <a:gdLst/>
                <a:ahLst/>
                <a:cxnLst/>
                <a:rect l="0" t="0" r="0" b="0"/>
                <a:pathLst>
                  <a:path>
                    <a:moveTo>
                      <a:pt x="765328" y="0"/>
                    </a:moveTo>
                    <a:lnTo>
                      <a:pt x="765328" y="211323"/>
                    </a:lnTo>
                    <a:lnTo>
                      <a:pt x="0" y="211323"/>
                    </a:lnTo>
                    <a:lnTo>
                      <a:pt x="0" y="25487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9" name="278 Rectángulo redondeado"/>
              <p:cNvSpPr/>
              <p:nvPr/>
            </p:nvSpPr>
            <p:spPr>
              <a:xfrm>
                <a:off x="1107696" y="1003111"/>
                <a:ext cx="1387124" cy="238488"/>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80" name="279 Forma libre"/>
              <p:cNvSpPr/>
              <p:nvPr/>
            </p:nvSpPr>
            <p:spPr>
              <a:xfrm>
                <a:off x="1159985" y="1053140"/>
                <a:ext cx="1387388" cy="238133"/>
              </a:xfrm>
              <a:custGeom>
                <a:avLst/>
                <a:gdLst>
                  <a:gd name="connsiteX0" fmla="*/ 0 w 1387124"/>
                  <a:gd name="connsiteY0" fmla="*/ 23849 h 238488"/>
                  <a:gd name="connsiteX1" fmla="*/ 23849 w 1387124"/>
                  <a:gd name="connsiteY1" fmla="*/ 0 h 238488"/>
                  <a:gd name="connsiteX2" fmla="*/ 1363275 w 1387124"/>
                  <a:gd name="connsiteY2" fmla="*/ 0 h 238488"/>
                  <a:gd name="connsiteX3" fmla="*/ 1387124 w 1387124"/>
                  <a:gd name="connsiteY3" fmla="*/ 23849 h 238488"/>
                  <a:gd name="connsiteX4" fmla="*/ 1387124 w 1387124"/>
                  <a:gd name="connsiteY4" fmla="*/ 214639 h 238488"/>
                  <a:gd name="connsiteX5" fmla="*/ 1363275 w 1387124"/>
                  <a:gd name="connsiteY5" fmla="*/ 238488 h 238488"/>
                  <a:gd name="connsiteX6" fmla="*/ 23849 w 1387124"/>
                  <a:gd name="connsiteY6" fmla="*/ 238488 h 238488"/>
                  <a:gd name="connsiteX7" fmla="*/ 0 w 1387124"/>
                  <a:gd name="connsiteY7" fmla="*/ 214639 h 238488"/>
                  <a:gd name="connsiteX8" fmla="*/ 0 w 1387124"/>
                  <a:gd name="connsiteY8" fmla="*/ 23849 h 23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24" h="238488">
                    <a:moveTo>
                      <a:pt x="0" y="23849"/>
                    </a:moveTo>
                    <a:cubicBezTo>
                      <a:pt x="0" y="10678"/>
                      <a:pt x="10678" y="0"/>
                      <a:pt x="23849" y="0"/>
                    </a:cubicBezTo>
                    <a:lnTo>
                      <a:pt x="1363275" y="0"/>
                    </a:lnTo>
                    <a:cubicBezTo>
                      <a:pt x="1376446" y="0"/>
                      <a:pt x="1387124" y="10678"/>
                      <a:pt x="1387124" y="23849"/>
                    </a:cubicBezTo>
                    <a:lnTo>
                      <a:pt x="1387124" y="214639"/>
                    </a:lnTo>
                    <a:cubicBezTo>
                      <a:pt x="1387124" y="227810"/>
                      <a:pt x="1376446" y="238488"/>
                      <a:pt x="1363275" y="238488"/>
                    </a:cubicBezTo>
                    <a:lnTo>
                      <a:pt x="23849" y="238488"/>
                    </a:lnTo>
                    <a:cubicBezTo>
                      <a:pt x="10678" y="238488"/>
                      <a:pt x="0" y="227810"/>
                      <a:pt x="0" y="214639"/>
                    </a:cubicBezTo>
                    <a:lnTo>
                      <a:pt x="0" y="23849"/>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3185" tIns="83185" rIns="83185" bIns="83185" spcCol="1270" anchor="ctr"/>
              <a:lstStyle/>
              <a:p>
                <a:pPr algn="ctr" defTabSz="889000">
                  <a:lnSpc>
                    <a:spcPct val="90000"/>
                  </a:lnSpc>
                  <a:spcAft>
                    <a:spcPct val="35000"/>
                  </a:spcAft>
                  <a:defRPr/>
                </a:pPr>
                <a:r>
                  <a:rPr lang="es-PA" dirty="0"/>
                  <a:t>Amenazas</a:t>
                </a:r>
              </a:p>
            </p:txBody>
          </p:sp>
          <p:sp>
            <p:nvSpPr>
              <p:cNvPr id="281" name="280 Rectángulo redondeado"/>
              <p:cNvSpPr/>
              <p:nvPr/>
            </p:nvSpPr>
            <p:spPr>
              <a:xfrm>
                <a:off x="267007" y="1496477"/>
                <a:ext cx="1537844" cy="339587"/>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82" name="281 Forma libre"/>
              <p:cNvSpPr/>
              <p:nvPr/>
            </p:nvSpPr>
            <p:spPr>
              <a:xfrm>
                <a:off x="320249" y="1546869"/>
                <a:ext cx="1536604" cy="339736"/>
              </a:xfrm>
              <a:custGeom>
                <a:avLst/>
                <a:gdLst>
                  <a:gd name="connsiteX0" fmla="*/ 0 w 1537844"/>
                  <a:gd name="connsiteY0" fmla="*/ 33959 h 339587"/>
                  <a:gd name="connsiteX1" fmla="*/ 33959 w 1537844"/>
                  <a:gd name="connsiteY1" fmla="*/ 0 h 339587"/>
                  <a:gd name="connsiteX2" fmla="*/ 1503885 w 1537844"/>
                  <a:gd name="connsiteY2" fmla="*/ 0 h 339587"/>
                  <a:gd name="connsiteX3" fmla="*/ 1537844 w 1537844"/>
                  <a:gd name="connsiteY3" fmla="*/ 33959 h 339587"/>
                  <a:gd name="connsiteX4" fmla="*/ 1537844 w 1537844"/>
                  <a:gd name="connsiteY4" fmla="*/ 305628 h 339587"/>
                  <a:gd name="connsiteX5" fmla="*/ 1503885 w 1537844"/>
                  <a:gd name="connsiteY5" fmla="*/ 339587 h 339587"/>
                  <a:gd name="connsiteX6" fmla="*/ 33959 w 1537844"/>
                  <a:gd name="connsiteY6" fmla="*/ 339587 h 339587"/>
                  <a:gd name="connsiteX7" fmla="*/ 0 w 1537844"/>
                  <a:gd name="connsiteY7" fmla="*/ 305628 h 339587"/>
                  <a:gd name="connsiteX8" fmla="*/ 0 w 1537844"/>
                  <a:gd name="connsiteY8" fmla="*/ 33959 h 33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7844" h="339587">
                    <a:moveTo>
                      <a:pt x="0" y="33959"/>
                    </a:moveTo>
                    <a:cubicBezTo>
                      <a:pt x="0" y="15204"/>
                      <a:pt x="15204" y="0"/>
                      <a:pt x="33959" y="0"/>
                    </a:cubicBezTo>
                    <a:lnTo>
                      <a:pt x="1503885" y="0"/>
                    </a:lnTo>
                    <a:cubicBezTo>
                      <a:pt x="1522640" y="0"/>
                      <a:pt x="1537844" y="15204"/>
                      <a:pt x="1537844" y="33959"/>
                    </a:cubicBezTo>
                    <a:lnTo>
                      <a:pt x="1537844" y="305628"/>
                    </a:lnTo>
                    <a:cubicBezTo>
                      <a:pt x="1537844" y="324383"/>
                      <a:pt x="1522640" y="339587"/>
                      <a:pt x="1503885" y="339587"/>
                    </a:cubicBezTo>
                    <a:lnTo>
                      <a:pt x="33959" y="339587"/>
                    </a:lnTo>
                    <a:cubicBezTo>
                      <a:pt x="15204" y="339587"/>
                      <a:pt x="0" y="324383"/>
                      <a:pt x="0" y="305628"/>
                    </a:cubicBezTo>
                    <a:lnTo>
                      <a:pt x="0" y="33959"/>
                    </a:lnTo>
                    <a:close/>
                  </a:path>
                </a:pathLst>
              </a:custGeom>
              <a:solidFill>
                <a:schemeClr val="accent1">
                  <a:lumMod val="60000"/>
                  <a:lumOff val="40000"/>
                  <a:alpha val="90000"/>
                </a:schemeClr>
              </a:solid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70906" tIns="70906" rIns="70906" bIns="70906" spcCol="1270" anchor="ctr"/>
              <a:lstStyle/>
              <a:p>
                <a:pPr algn="ctr" defTabSz="711200">
                  <a:lnSpc>
                    <a:spcPct val="90000"/>
                  </a:lnSpc>
                  <a:spcAft>
                    <a:spcPct val="35000"/>
                  </a:spcAft>
                  <a:defRPr/>
                </a:pPr>
                <a:r>
                  <a:rPr lang="es-PA" sz="1400" b="1" i="1" dirty="0"/>
                  <a:t>INUNDACIONES</a:t>
                </a:r>
              </a:p>
            </p:txBody>
          </p:sp>
          <p:sp>
            <p:nvSpPr>
              <p:cNvPr id="283" name="282 Rectángulo redondeado"/>
              <p:cNvSpPr/>
              <p:nvPr/>
            </p:nvSpPr>
            <p:spPr>
              <a:xfrm>
                <a:off x="226196" y="2357617"/>
                <a:ext cx="1412320" cy="320272"/>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84" name="283 Forma libre"/>
              <p:cNvSpPr/>
              <p:nvPr/>
            </p:nvSpPr>
            <p:spPr>
              <a:xfrm>
                <a:off x="278977" y="2407322"/>
                <a:ext cx="1412787" cy="320685"/>
              </a:xfrm>
              <a:custGeom>
                <a:avLst/>
                <a:gdLst>
                  <a:gd name="connsiteX0" fmla="*/ 0 w 1412320"/>
                  <a:gd name="connsiteY0" fmla="*/ 32027 h 320272"/>
                  <a:gd name="connsiteX1" fmla="*/ 32027 w 1412320"/>
                  <a:gd name="connsiteY1" fmla="*/ 0 h 320272"/>
                  <a:gd name="connsiteX2" fmla="*/ 1380293 w 1412320"/>
                  <a:gd name="connsiteY2" fmla="*/ 0 h 320272"/>
                  <a:gd name="connsiteX3" fmla="*/ 1412320 w 1412320"/>
                  <a:gd name="connsiteY3" fmla="*/ 32027 h 320272"/>
                  <a:gd name="connsiteX4" fmla="*/ 1412320 w 1412320"/>
                  <a:gd name="connsiteY4" fmla="*/ 288245 h 320272"/>
                  <a:gd name="connsiteX5" fmla="*/ 1380293 w 1412320"/>
                  <a:gd name="connsiteY5" fmla="*/ 320272 h 320272"/>
                  <a:gd name="connsiteX6" fmla="*/ 32027 w 1412320"/>
                  <a:gd name="connsiteY6" fmla="*/ 320272 h 320272"/>
                  <a:gd name="connsiteX7" fmla="*/ 0 w 1412320"/>
                  <a:gd name="connsiteY7" fmla="*/ 288245 h 320272"/>
                  <a:gd name="connsiteX8" fmla="*/ 0 w 1412320"/>
                  <a:gd name="connsiteY8" fmla="*/ 32027 h 3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2320" h="320272">
                    <a:moveTo>
                      <a:pt x="0" y="32027"/>
                    </a:moveTo>
                    <a:cubicBezTo>
                      <a:pt x="0" y="14339"/>
                      <a:pt x="14339" y="0"/>
                      <a:pt x="32027" y="0"/>
                    </a:cubicBezTo>
                    <a:lnTo>
                      <a:pt x="1380293" y="0"/>
                    </a:lnTo>
                    <a:cubicBezTo>
                      <a:pt x="1397981" y="0"/>
                      <a:pt x="1412320" y="14339"/>
                      <a:pt x="1412320" y="32027"/>
                    </a:cubicBezTo>
                    <a:lnTo>
                      <a:pt x="1412320" y="288245"/>
                    </a:lnTo>
                    <a:cubicBezTo>
                      <a:pt x="1412320" y="305933"/>
                      <a:pt x="1397981" y="320272"/>
                      <a:pt x="1380293" y="320272"/>
                    </a:cubicBezTo>
                    <a:lnTo>
                      <a:pt x="32027" y="320272"/>
                    </a:lnTo>
                    <a:cubicBezTo>
                      <a:pt x="14339" y="320272"/>
                      <a:pt x="0" y="305933"/>
                      <a:pt x="0" y="288245"/>
                    </a:cubicBezTo>
                    <a:lnTo>
                      <a:pt x="0" y="3202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2720" tIns="62720" rIns="62720" bIns="62720" spcCol="1270" anchor="ctr"/>
              <a:lstStyle/>
              <a:p>
                <a:pPr algn="ctr" defTabSz="622300">
                  <a:lnSpc>
                    <a:spcPct val="90000"/>
                  </a:lnSpc>
                  <a:spcAft>
                    <a:spcPct val="35000"/>
                  </a:spcAft>
                  <a:defRPr/>
                </a:pPr>
                <a:r>
                  <a:rPr lang="es-PA" sz="1400" dirty="0"/>
                  <a:t>PRECIPITACION</a:t>
                </a:r>
              </a:p>
            </p:txBody>
          </p:sp>
          <p:sp>
            <p:nvSpPr>
              <p:cNvPr id="285" name="284 Rectángulo redondeado"/>
              <p:cNvSpPr/>
              <p:nvPr/>
            </p:nvSpPr>
            <p:spPr>
              <a:xfrm>
                <a:off x="267975" y="2848487"/>
                <a:ext cx="1099196" cy="314429"/>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86" name="285 Forma libre"/>
              <p:cNvSpPr/>
              <p:nvPr/>
            </p:nvSpPr>
            <p:spPr>
              <a:xfrm>
                <a:off x="320249" y="2897875"/>
                <a:ext cx="1100069" cy="314335"/>
              </a:xfrm>
              <a:custGeom>
                <a:avLst/>
                <a:gdLst>
                  <a:gd name="connsiteX0" fmla="*/ 0 w 1099196"/>
                  <a:gd name="connsiteY0" fmla="*/ 31443 h 314429"/>
                  <a:gd name="connsiteX1" fmla="*/ 31443 w 1099196"/>
                  <a:gd name="connsiteY1" fmla="*/ 0 h 314429"/>
                  <a:gd name="connsiteX2" fmla="*/ 1067753 w 1099196"/>
                  <a:gd name="connsiteY2" fmla="*/ 0 h 314429"/>
                  <a:gd name="connsiteX3" fmla="*/ 1099196 w 1099196"/>
                  <a:gd name="connsiteY3" fmla="*/ 31443 h 314429"/>
                  <a:gd name="connsiteX4" fmla="*/ 1099196 w 1099196"/>
                  <a:gd name="connsiteY4" fmla="*/ 282986 h 314429"/>
                  <a:gd name="connsiteX5" fmla="*/ 1067753 w 1099196"/>
                  <a:gd name="connsiteY5" fmla="*/ 314429 h 314429"/>
                  <a:gd name="connsiteX6" fmla="*/ 31443 w 1099196"/>
                  <a:gd name="connsiteY6" fmla="*/ 314429 h 314429"/>
                  <a:gd name="connsiteX7" fmla="*/ 0 w 1099196"/>
                  <a:gd name="connsiteY7" fmla="*/ 282986 h 314429"/>
                  <a:gd name="connsiteX8" fmla="*/ 0 w 1099196"/>
                  <a:gd name="connsiteY8" fmla="*/ 31443 h 31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196" h="314429">
                    <a:moveTo>
                      <a:pt x="0" y="31443"/>
                    </a:moveTo>
                    <a:cubicBezTo>
                      <a:pt x="0" y="14078"/>
                      <a:pt x="14078" y="0"/>
                      <a:pt x="31443" y="0"/>
                    </a:cubicBezTo>
                    <a:lnTo>
                      <a:pt x="1067753" y="0"/>
                    </a:lnTo>
                    <a:cubicBezTo>
                      <a:pt x="1085118" y="0"/>
                      <a:pt x="1099196" y="14078"/>
                      <a:pt x="1099196" y="31443"/>
                    </a:cubicBezTo>
                    <a:lnTo>
                      <a:pt x="1099196" y="282986"/>
                    </a:lnTo>
                    <a:cubicBezTo>
                      <a:pt x="1099196" y="300351"/>
                      <a:pt x="1085118" y="314429"/>
                      <a:pt x="1067753" y="314429"/>
                    </a:cubicBezTo>
                    <a:lnTo>
                      <a:pt x="31443" y="314429"/>
                    </a:lnTo>
                    <a:cubicBezTo>
                      <a:pt x="14078" y="314429"/>
                      <a:pt x="0" y="300351"/>
                      <a:pt x="0" y="282986"/>
                    </a:cubicBezTo>
                    <a:lnTo>
                      <a:pt x="0" y="3144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2549" tIns="62549" rIns="62549" bIns="62549" spcCol="1270" anchor="ctr"/>
              <a:lstStyle/>
              <a:p>
                <a:pPr algn="ctr" defTabSz="622300">
                  <a:lnSpc>
                    <a:spcPct val="90000"/>
                  </a:lnSpc>
                  <a:spcAft>
                    <a:spcPct val="35000"/>
                  </a:spcAft>
                  <a:defRPr/>
                </a:pPr>
                <a:r>
                  <a:rPr lang="es-PA" sz="1400" dirty="0"/>
                  <a:t>PENDIENTES</a:t>
                </a:r>
              </a:p>
            </p:txBody>
          </p:sp>
          <p:sp>
            <p:nvSpPr>
              <p:cNvPr id="287" name="286 Rectángulo redondeado"/>
              <p:cNvSpPr/>
              <p:nvPr/>
            </p:nvSpPr>
            <p:spPr>
              <a:xfrm>
                <a:off x="271290" y="3378894"/>
                <a:ext cx="883229" cy="293212"/>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88" name="287 Forma libre"/>
              <p:cNvSpPr/>
              <p:nvPr/>
            </p:nvSpPr>
            <p:spPr>
              <a:xfrm>
                <a:off x="323424" y="3428117"/>
                <a:ext cx="884183" cy="293698"/>
              </a:xfrm>
              <a:custGeom>
                <a:avLst/>
                <a:gdLst>
                  <a:gd name="connsiteX0" fmla="*/ 0 w 883229"/>
                  <a:gd name="connsiteY0" fmla="*/ 29321 h 293212"/>
                  <a:gd name="connsiteX1" fmla="*/ 29321 w 883229"/>
                  <a:gd name="connsiteY1" fmla="*/ 0 h 293212"/>
                  <a:gd name="connsiteX2" fmla="*/ 853908 w 883229"/>
                  <a:gd name="connsiteY2" fmla="*/ 0 h 293212"/>
                  <a:gd name="connsiteX3" fmla="*/ 883229 w 883229"/>
                  <a:gd name="connsiteY3" fmla="*/ 29321 h 293212"/>
                  <a:gd name="connsiteX4" fmla="*/ 883229 w 883229"/>
                  <a:gd name="connsiteY4" fmla="*/ 263891 h 293212"/>
                  <a:gd name="connsiteX5" fmla="*/ 853908 w 883229"/>
                  <a:gd name="connsiteY5" fmla="*/ 293212 h 293212"/>
                  <a:gd name="connsiteX6" fmla="*/ 29321 w 883229"/>
                  <a:gd name="connsiteY6" fmla="*/ 293212 h 293212"/>
                  <a:gd name="connsiteX7" fmla="*/ 0 w 883229"/>
                  <a:gd name="connsiteY7" fmla="*/ 263891 h 293212"/>
                  <a:gd name="connsiteX8" fmla="*/ 0 w 883229"/>
                  <a:gd name="connsiteY8" fmla="*/ 29321 h 29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229" h="293212">
                    <a:moveTo>
                      <a:pt x="0" y="29321"/>
                    </a:moveTo>
                    <a:cubicBezTo>
                      <a:pt x="0" y="13127"/>
                      <a:pt x="13127" y="0"/>
                      <a:pt x="29321" y="0"/>
                    </a:cubicBezTo>
                    <a:lnTo>
                      <a:pt x="853908" y="0"/>
                    </a:lnTo>
                    <a:cubicBezTo>
                      <a:pt x="870102" y="0"/>
                      <a:pt x="883229" y="13127"/>
                      <a:pt x="883229" y="29321"/>
                    </a:cubicBezTo>
                    <a:lnTo>
                      <a:pt x="883229" y="263891"/>
                    </a:lnTo>
                    <a:cubicBezTo>
                      <a:pt x="883229" y="280085"/>
                      <a:pt x="870102" y="293212"/>
                      <a:pt x="853908" y="293212"/>
                    </a:cubicBezTo>
                    <a:lnTo>
                      <a:pt x="29321" y="293212"/>
                    </a:lnTo>
                    <a:cubicBezTo>
                      <a:pt x="13127" y="293212"/>
                      <a:pt x="0" y="280085"/>
                      <a:pt x="0" y="263891"/>
                    </a:cubicBezTo>
                    <a:lnTo>
                      <a:pt x="0" y="2932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1928" tIns="61928" rIns="61928" bIns="61928" spcCol="1270" anchor="ctr"/>
              <a:lstStyle/>
              <a:p>
                <a:pPr algn="ctr" defTabSz="622300">
                  <a:lnSpc>
                    <a:spcPct val="90000"/>
                  </a:lnSpc>
                  <a:spcAft>
                    <a:spcPct val="35000"/>
                  </a:spcAft>
                  <a:defRPr/>
                </a:pPr>
                <a:r>
                  <a:rPr lang="es-PA" sz="1400" dirty="0"/>
                  <a:t>SUELOS</a:t>
                </a:r>
              </a:p>
            </p:txBody>
          </p:sp>
          <p:sp>
            <p:nvSpPr>
              <p:cNvPr id="289" name="288 Rectángulo redondeado"/>
              <p:cNvSpPr/>
              <p:nvPr/>
            </p:nvSpPr>
            <p:spPr>
              <a:xfrm>
                <a:off x="271288" y="3863421"/>
                <a:ext cx="1130391" cy="439062"/>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0" name="289 Forma libre"/>
              <p:cNvSpPr/>
              <p:nvPr/>
            </p:nvSpPr>
            <p:spPr>
              <a:xfrm>
                <a:off x="323424" y="3913907"/>
                <a:ext cx="1130229" cy="438164"/>
              </a:xfrm>
              <a:custGeom>
                <a:avLst/>
                <a:gdLst>
                  <a:gd name="connsiteX0" fmla="*/ 0 w 1130391"/>
                  <a:gd name="connsiteY0" fmla="*/ 43906 h 439062"/>
                  <a:gd name="connsiteX1" fmla="*/ 43906 w 1130391"/>
                  <a:gd name="connsiteY1" fmla="*/ 0 h 439062"/>
                  <a:gd name="connsiteX2" fmla="*/ 1086485 w 1130391"/>
                  <a:gd name="connsiteY2" fmla="*/ 0 h 439062"/>
                  <a:gd name="connsiteX3" fmla="*/ 1130391 w 1130391"/>
                  <a:gd name="connsiteY3" fmla="*/ 43906 h 439062"/>
                  <a:gd name="connsiteX4" fmla="*/ 1130391 w 1130391"/>
                  <a:gd name="connsiteY4" fmla="*/ 395156 h 439062"/>
                  <a:gd name="connsiteX5" fmla="*/ 1086485 w 1130391"/>
                  <a:gd name="connsiteY5" fmla="*/ 439062 h 439062"/>
                  <a:gd name="connsiteX6" fmla="*/ 43906 w 1130391"/>
                  <a:gd name="connsiteY6" fmla="*/ 439062 h 439062"/>
                  <a:gd name="connsiteX7" fmla="*/ 0 w 1130391"/>
                  <a:gd name="connsiteY7" fmla="*/ 395156 h 439062"/>
                  <a:gd name="connsiteX8" fmla="*/ 0 w 1130391"/>
                  <a:gd name="connsiteY8" fmla="*/ 43906 h 43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391" h="439062">
                    <a:moveTo>
                      <a:pt x="0" y="43906"/>
                    </a:moveTo>
                    <a:cubicBezTo>
                      <a:pt x="0" y="19657"/>
                      <a:pt x="19657" y="0"/>
                      <a:pt x="43906" y="0"/>
                    </a:cubicBezTo>
                    <a:lnTo>
                      <a:pt x="1086485" y="0"/>
                    </a:lnTo>
                    <a:cubicBezTo>
                      <a:pt x="1110734" y="0"/>
                      <a:pt x="1130391" y="19657"/>
                      <a:pt x="1130391" y="43906"/>
                    </a:cubicBezTo>
                    <a:lnTo>
                      <a:pt x="1130391" y="395156"/>
                    </a:lnTo>
                    <a:cubicBezTo>
                      <a:pt x="1130391" y="419405"/>
                      <a:pt x="1110734" y="439062"/>
                      <a:pt x="1086485" y="439062"/>
                    </a:cubicBezTo>
                    <a:lnTo>
                      <a:pt x="43906" y="439062"/>
                    </a:lnTo>
                    <a:cubicBezTo>
                      <a:pt x="19657" y="439062"/>
                      <a:pt x="0" y="419405"/>
                      <a:pt x="0" y="395156"/>
                    </a:cubicBezTo>
                    <a:lnTo>
                      <a:pt x="0" y="4390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00" tIns="66200" rIns="66200" bIns="66200" spcCol="1270" anchor="ctr"/>
              <a:lstStyle/>
              <a:p>
                <a:pPr algn="ctr" defTabSz="622300">
                  <a:lnSpc>
                    <a:spcPct val="90000"/>
                  </a:lnSpc>
                  <a:spcAft>
                    <a:spcPct val="35000"/>
                  </a:spcAft>
                  <a:defRPr/>
                </a:pPr>
                <a:r>
                  <a:rPr lang="es-PA" sz="1400" dirty="0"/>
                  <a:t>USO DE SUELOS</a:t>
                </a:r>
              </a:p>
            </p:txBody>
          </p:sp>
          <p:sp>
            <p:nvSpPr>
              <p:cNvPr id="291" name="290 Rectángulo redondeado"/>
              <p:cNvSpPr/>
              <p:nvPr/>
            </p:nvSpPr>
            <p:spPr>
              <a:xfrm>
                <a:off x="2013646" y="1496477"/>
                <a:ext cx="1646876" cy="335533"/>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2" name="291 Forma libre"/>
              <p:cNvSpPr/>
              <p:nvPr/>
            </p:nvSpPr>
            <p:spPr>
              <a:xfrm>
                <a:off x="2066390" y="1546869"/>
                <a:ext cx="1646135" cy="334973"/>
              </a:xfrm>
              <a:custGeom>
                <a:avLst/>
                <a:gdLst>
                  <a:gd name="connsiteX0" fmla="*/ 0 w 1646876"/>
                  <a:gd name="connsiteY0" fmla="*/ 33553 h 335533"/>
                  <a:gd name="connsiteX1" fmla="*/ 33553 w 1646876"/>
                  <a:gd name="connsiteY1" fmla="*/ 0 h 335533"/>
                  <a:gd name="connsiteX2" fmla="*/ 1613323 w 1646876"/>
                  <a:gd name="connsiteY2" fmla="*/ 0 h 335533"/>
                  <a:gd name="connsiteX3" fmla="*/ 1646876 w 1646876"/>
                  <a:gd name="connsiteY3" fmla="*/ 33553 h 335533"/>
                  <a:gd name="connsiteX4" fmla="*/ 1646876 w 1646876"/>
                  <a:gd name="connsiteY4" fmla="*/ 301980 h 335533"/>
                  <a:gd name="connsiteX5" fmla="*/ 1613323 w 1646876"/>
                  <a:gd name="connsiteY5" fmla="*/ 335533 h 335533"/>
                  <a:gd name="connsiteX6" fmla="*/ 33553 w 1646876"/>
                  <a:gd name="connsiteY6" fmla="*/ 335533 h 335533"/>
                  <a:gd name="connsiteX7" fmla="*/ 0 w 1646876"/>
                  <a:gd name="connsiteY7" fmla="*/ 301980 h 335533"/>
                  <a:gd name="connsiteX8" fmla="*/ 0 w 1646876"/>
                  <a:gd name="connsiteY8" fmla="*/ 33553 h 33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6876" h="335533">
                    <a:moveTo>
                      <a:pt x="0" y="33553"/>
                    </a:moveTo>
                    <a:cubicBezTo>
                      <a:pt x="0" y="15022"/>
                      <a:pt x="15022" y="0"/>
                      <a:pt x="33553" y="0"/>
                    </a:cubicBezTo>
                    <a:lnTo>
                      <a:pt x="1613323" y="0"/>
                    </a:lnTo>
                    <a:cubicBezTo>
                      <a:pt x="1631854" y="0"/>
                      <a:pt x="1646876" y="15022"/>
                      <a:pt x="1646876" y="33553"/>
                    </a:cubicBezTo>
                    <a:lnTo>
                      <a:pt x="1646876" y="301980"/>
                    </a:lnTo>
                    <a:cubicBezTo>
                      <a:pt x="1646876" y="320511"/>
                      <a:pt x="1631854" y="335533"/>
                      <a:pt x="1613323" y="335533"/>
                    </a:cubicBezTo>
                    <a:lnTo>
                      <a:pt x="33553" y="335533"/>
                    </a:lnTo>
                    <a:cubicBezTo>
                      <a:pt x="15022" y="335533"/>
                      <a:pt x="0" y="320511"/>
                      <a:pt x="0" y="301980"/>
                    </a:cubicBezTo>
                    <a:lnTo>
                      <a:pt x="0" y="33553"/>
                    </a:lnTo>
                    <a:close/>
                  </a:path>
                </a:pathLst>
              </a:custGeom>
              <a:solidFill>
                <a:schemeClr val="accent1">
                  <a:lumMod val="60000"/>
                  <a:lumOff val="40000"/>
                  <a:alpha val="90000"/>
                </a:schemeClr>
              </a:solid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70787" tIns="70787" rIns="70787" bIns="70787" spcCol="1270" anchor="ctr"/>
              <a:lstStyle/>
              <a:p>
                <a:pPr algn="ctr" defTabSz="711200">
                  <a:lnSpc>
                    <a:spcPct val="90000"/>
                  </a:lnSpc>
                  <a:spcAft>
                    <a:spcPct val="35000"/>
                  </a:spcAft>
                  <a:defRPr/>
                </a:pPr>
                <a:r>
                  <a:rPr lang="es-PA" sz="1400" b="1" i="1" dirty="0"/>
                  <a:t>DESLIZAMIENTOS</a:t>
                </a:r>
              </a:p>
            </p:txBody>
          </p:sp>
          <p:sp>
            <p:nvSpPr>
              <p:cNvPr id="293" name="292 Rectángulo redondeado"/>
              <p:cNvSpPr/>
              <p:nvPr/>
            </p:nvSpPr>
            <p:spPr>
              <a:xfrm>
                <a:off x="1771303" y="2371266"/>
                <a:ext cx="1477755" cy="246501"/>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4" name="293 Forma libre"/>
              <p:cNvSpPr/>
              <p:nvPr/>
            </p:nvSpPr>
            <p:spPr>
              <a:xfrm>
                <a:off x="1823518" y="2421609"/>
                <a:ext cx="1477870" cy="246071"/>
              </a:xfrm>
              <a:custGeom>
                <a:avLst/>
                <a:gdLst>
                  <a:gd name="connsiteX0" fmla="*/ 0 w 1477755"/>
                  <a:gd name="connsiteY0" fmla="*/ 24650 h 246501"/>
                  <a:gd name="connsiteX1" fmla="*/ 24650 w 1477755"/>
                  <a:gd name="connsiteY1" fmla="*/ 0 h 246501"/>
                  <a:gd name="connsiteX2" fmla="*/ 1453105 w 1477755"/>
                  <a:gd name="connsiteY2" fmla="*/ 0 h 246501"/>
                  <a:gd name="connsiteX3" fmla="*/ 1477755 w 1477755"/>
                  <a:gd name="connsiteY3" fmla="*/ 24650 h 246501"/>
                  <a:gd name="connsiteX4" fmla="*/ 1477755 w 1477755"/>
                  <a:gd name="connsiteY4" fmla="*/ 221851 h 246501"/>
                  <a:gd name="connsiteX5" fmla="*/ 1453105 w 1477755"/>
                  <a:gd name="connsiteY5" fmla="*/ 246501 h 246501"/>
                  <a:gd name="connsiteX6" fmla="*/ 24650 w 1477755"/>
                  <a:gd name="connsiteY6" fmla="*/ 246501 h 246501"/>
                  <a:gd name="connsiteX7" fmla="*/ 0 w 1477755"/>
                  <a:gd name="connsiteY7" fmla="*/ 221851 h 246501"/>
                  <a:gd name="connsiteX8" fmla="*/ 0 w 1477755"/>
                  <a:gd name="connsiteY8" fmla="*/ 24650 h 24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7755" h="246501">
                    <a:moveTo>
                      <a:pt x="0" y="24650"/>
                    </a:moveTo>
                    <a:cubicBezTo>
                      <a:pt x="0" y="11036"/>
                      <a:pt x="11036" y="0"/>
                      <a:pt x="24650" y="0"/>
                    </a:cubicBezTo>
                    <a:lnTo>
                      <a:pt x="1453105" y="0"/>
                    </a:lnTo>
                    <a:cubicBezTo>
                      <a:pt x="1466719" y="0"/>
                      <a:pt x="1477755" y="11036"/>
                      <a:pt x="1477755" y="24650"/>
                    </a:cubicBezTo>
                    <a:lnTo>
                      <a:pt x="1477755" y="221851"/>
                    </a:lnTo>
                    <a:cubicBezTo>
                      <a:pt x="1477755" y="235465"/>
                      <a:pt x="1466719" y="246501"/>
                      <a:pt x="1453105" y="246501"/>
                    </a:cubicBezTo>
                    <a:lnTo>
                      <a:pt x="24650" y="246501"/>
                    </a:lnTo>
                    <a:cubicBezTo>
                      <a:pt x="11036" y="246501"/>
                      <a:pt x="0" y="235465"/>
                      <a:pt x="0" y="221851"/>
                    </a:cubicBezTo>
                    <a:lnTo>
                      <a:pt x="0" y="2465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0560" tIns="60560" rIns="60560" bIns="60560" spcCol="1270" anchor="ctr"/>
              <a:lstStyle/>
              <a:p>
                <a:pPr algn="ctr" defTabSz="622300">
                  <a:lnSpc>
                    <a:spcPct val="90000"/>
                  </a:lnSpc>
                  <a:spcAft>
                    <a:spcPct val="35000"/>
                  </a:spcAft>
                  <a:defRPr/>
                </a:pPr>
                <a:r>
                  <a:rPr lang="es-PA" sz="1400" dirty="0"/>
                  <a:t>GEOMETRICOS</a:t>
                </a:r>
              </a:p>
            </p:txBody>
          </p:sp>
          <p:sp>
            <p:nvSpPr>
              <p:cNvPr id="295" name="294 Rectángulo redondeado"/>
              <p:cNvSpPr/>
              <p:nvPr/>
            </p:nvSpPr>
            <p:spPr>
              <a:xfrm>
                <a:off x="1688874" y="3135839"/>
                <a:ext cx="1136770" cy="302735"/>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6" name="295 Forma libre"/>
              <p:cNvSpPr/>
              <p:nvPr/>
            </p:nvSpPr>
            <p:spPr>
              <a:xfrm>
                <a:off x="1740973" y="3185222"/>
                <a:ext cx="1136579" cy="303222"/>
              </a:xfrm>
              <a:custGeom>
                <a:avLst/>
                <a:gdLst>
                  <a:gd name="connsiteX0" fmla="*/ 0 w 1136770"/>
                  <a:gd name="connsiteY0" fmla="*/ 30274 h 302735"/>
                  <a:gd name="connsiteX1" fmla="*/ 30274 w 1136770"/>
                  <a:gd name="connsiteY1" fmla="*/ 0 h 302735"/>
                  <a:gd name="connsiteX2" fmla="*/ 1106497 w 1136770"/>
                  <a:gd name="connsiteY2" fmla="*/ 0 h 302735"/>
                  <a:gd name="connsiteX3" fmla="*/ 1136771 w 1136770"/>
                  <a:gd name="connsiteY3" fmla="*/ 30274 h 302735"/>
                  <a:gd name="connsiteX4" fmla="*/ 1136770 w 1136770"/>
                  <a:gd name="connsiteY4" fmla="*/ 272462 h 302735"/>
                  <a:gd name="connsiteX5" fmla="*/ 1106496 w 1136770"/>
                  <a:gd name="connsiteY5" fmla="*/ 302736 h 302735"/>
                  <a:gd name="connsiteX6" fmla="*/ 30274 w 1136770"/>
                  <a:gd name="connsiteY6" fmla="*/ 302735 h 302735"/>
                  <a:gd name="connsiteX7" fmla="*/ 0 w 1136770"/>
                  <a:gd name="connsiteY7" fmla="*/ 272461 h 302735"/>
                  <a:gd name="connsiteX8" fmla="*/ 0 w 1136770"/>
                  <a:gd name="connsiteY8" fmla="*/ 30274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770" h="302735">
                    <a:moveTo>
                      <a:pt x="0" y="30274"/>
                    </a:moveTo>
                    <a:cubicBezTo>
                      <a:pt x="0" y="13554"/>
                      <a:pt x="13554" y="0"/>
                      <a:pt x="30274" y="0"/>
                    </a:cubicBezTo>
                    <a:lnTo>
                      <a:pt x="1106497" y="0"/>
                    </a:lnTo>
                    <a:cubicBezTo>
                      <a:pt x="1123217" y="0"/>
                      <a:pt x="1136771" y="13554"/>
                      <a:pt x="1136771" y="30274"/>
                    </a:cubicBezTo>
                    <a:cubicBezTo>
                      <a:pt x="1136771" y="111003"/>
                      <a:pt x="1136770" y="191733"/>
                      <a:pt x="1136770" y="272462"/>
                    </a:cubicBezTo>
                    <a:cubicBezTo>
                      <a:pt x="1136770" y="289182"/>
                      <a:pt x="1123216" y="302736"/>
                      <a:pt x="1106496" y="302736"/>
                    </a:cubicBezTo>
                    <a:lnTo>
                      <a:pt x="30274" y="302735"/>
                    </a:lnTo>
                    <a:cubicBezTo>
                      <a:pt x="13554" y="302735"/>
                      <a:pt x="0" y="289181"/>
                      <a:pt x="0" y="272461"/>
                    </a:cubicBezTo>
                    <a:lnTo>
                      <a:pt x="0" y="30274"/>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2207" tIns="62207" rIns="62207" bIns="62207" spcCol="1270" anchor="ctr"/>
              <a:lstStyle/>
              <a:p>
                <a:pPr algn="ctr" defTabSz="622300">
                  <a:lnSpc>
                    <a:spcPct val="90000"/>
                  </a:lnSpc>
                  <a:spcAft>
                    <a:spcPct val="35000"/>
                  </a:spcAft>
                  <a:defRPr/>
                </a:pPr>
                <a:r>
                  <a:rPr lang="es-PA" sz="1400" dirty="0"/>
                  <a:t>GEOLOGICOS</a:t>
                </a:r>
              </a:p>
            </p:txBody>
          </p:sp>
          <p:sp>
            <p:nvSpPr>
              <p:cNvPr id="297" name="296 Rectángulo redondeado"/>
              <p:cNvSpPr/>
              <p:nvPr/>
            </p:nvSpPr>
            <p:spPr>
              <a:xfrm>
                <a:off x="1750854" y="2750967"/>
                <a:ext cx="1595729" cy="268367"/>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8" name="297 Forma libre"/>
              <p:cNvSpPr/>
              <p:nvPr/>
            </p:nvSpPr>
            <p:spPr>
              <a:xfrm>
                <a:off x="1802881" y="2801034"/>
                <a:ext cx="1595338" cy="268296"/>
              </a:xfrm>
              <a:custGeom>
                <a:avLst/>
                <a:gdLst>
                  <a:gd name="connsiteX0" fmla="*/ 0 w 1595729"/>
                  <a:gd name="connsiteY0" fmla="*/ 26837 h 268367"/>
                  <a:gd name="connsiteX1" fmla="*/ 26837 w 1595729"/>
                  <a:gd name="connsiteY1" fmla="*/ 0 h 268367"/>
                  <a:gd name="connsiteX2" fmla="*/ 1568892 w 1595729"/>
                  <a:gd name="connsiteY2" fmla="*/ 0 h 268367"/>
                  <a:gd name="connsiteX3" fmla="*/ 1595729 w 1595729"/>
                  <a:gd name="connsiteY3" fmla="*/ 26837 h 268367"/>
                  <a:gd name="connsiteX4" fmla="*/ 1595729 w 1595729"/>
                  <a:gd name="connsiteY4" fmla="*/ 241530 h 268367"/>
                  <a:gd name="connsiteX5" fmla="*/ 1568892 w 1595729"/>
                  <a:gd name="connsiteY5" fmla="*/ 268367 h 268367"/>
                  <a:gd name="connsiteX6" fmla="*/ 26837 w 1595729"/>
                  <a:gd name="connsiteY6" fmla="*/ 268367 h 268367"/>
                  <a:gd name="connsiteX7" fmla="*/ 0 w 1595729"/>
                  <a:gd name="connsiteY7" fmla="*/ 241530 h 268367"/>
                  <a:gd name="connsiteX8" fmla="*/ 0 w 1595729"/>
                  <a:gd name="connsiteY8" fmla="*/ 26837 h 26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729" h="268367">
                    <a:moveTo>
                      <a:pt x="0" y="26837"/>
                    </a:moveTo>
                    <a:cubicBezTo>
                      <a:pt x="0" y="12015"/>
                      <a:pt x="12015" y="0"/>
                      <a:pt x="26837" y="0"/>
                    </a:cubicBezTo>
                    <a:lnTo>
                      <a:pt x="1568892" y="0"/>
                    </a:lnTo>
                    <a:cubicBezTo>
                      <a:pt x="1583714" y="0"/>
                      <a:pt x="1595729" y="12015"/>
                      <a:pt x="1595729" y="26837"/>
                    </a:cubicBezTo>
                    <a:lnTo>
                      <a:pt x="1595729" y="241530"/>
                    </a:lnTo>
                    <a:cubicBezTo>
                      <a:pt x="1595729" y="256352"/>
                      <a:pt x="1583714" y="268367"/>
                      <a:pt x="1568892" y="268367"/>
                    </a:cubicBezTo>
                    <a:lnTo>
                      <a:pt x="26837" y="268367"/>
                    </a:lnTo>
                    <a:cubicBezTo>
                      <a:pt x="12015" y="268367"/>
                      <a:pt x="0" y="256352"/>
                      <a:pt x="0" y="241530"/>
                    </a:cubicBezTo>
                    <a:lnTo>
                      <a:pt x="0" y="2683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1200" tIns="61200" rIns="61200" bIns="61200" spcCol="1270" anchor="ctr"/>
              <a:lstStyle/>
              <a:p>
                <a:pPr algn="ctr" defTabSz="622300">
                  <a:lnSpc>
                    <a:spcPct val="90000"/>
                  </a:lnSpc>
                  <a:spcAft>
                    <a:spcPct val="35000"/>
                  </a:spcAft>
                  <a:defRPr/>
                </a:pPr>
                <a:r>
                  <a:rPr lang="es-PA" sz="1400" dirty="0"/>
                  <a:t>HIDROGEOLOGICOS</a:t>
                </a:r>
              </a:p>
            </p:txBody>
          </p:sp>
          <p:sp>
            <p:nvSpPr>
              <p:cNvPr id="299" name="298 Rectángulo redondeado"/>
              <p:cNvSpPr/>
              <p:nvPr/>
            </p:nvSpPr>
            <p:spPr>
              <a:xfrm>
                <a:off x="1660379" y="3565626"/>
                <a:ext cx="1844456" cy="306739"/>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00" name="299 Forma libre"/>
              <p:cNvSpPr/>
              <p:nvPr/>
            </p:nvSpPr>
            <p:spPr>
              <a:xfrm>
                <a:off x="1712400" y="3615448"/>
                <a:ext cx="1844560" cy="306398"/>
              </a:xfrm>
              <a:custGeom>
                <a:avLst/>
                <a:gdLst>
                  <a:gd name="connsiteX0" fmla="*/ 0 w 1844456"/>
                  <a:gd name="connsiteY0" fmla="*/ 30674 h 306739"/>
                  <a:gd name="connsiteX1" fmla="*/ 30674 w 1844456"/>
                  <a:gd name="connsiteY1" fmla="*/ 0 h 306739"/>
                  <a:gd name="connsiteX2" fmla="*/ 1813782 w 1844456"/>
                  <a:gd name="connsiteY2" fmla="*/ 0 h 306739"/>
                  <a:gd name="connsiteX3" fmla="*/ 1844456 w 1844456"/>
                  <a:gd name="connsiteY3" fmla="*/ 30674 h 306739"/>
                  <a:gd name="connsiteX4" fmla="*/ 1844456 w 1844456"/>
                  <a:gd name="connsiteY4" fmla="*/ 276065 h 306739"/>
                  <a:gd name="connsiteX5" fmla="*/ 1813782 w 1844456"/>
                  <a:gd name="connsiteY5" fmla="*/ 306739 h 306739"/>
                  <a:gd name="connsiteX6" fmla="*/ 30674 w 1844456"/>
                  <a:gd name="connsiteY6" fmla="*/ 306739 h 306739"/>
                  <a:gd name="connsiteX7" fmla="*/ 0 w 1844456"/>
                  <a:gd name="connsiteY7" fmla="*/ 276065 h 306739"/>
                  <a:gd name="connsiteX8" fmla="*/ 0 w 1844456"/>
                  <a:gd name="connsiteY8" fmla="*/ 30674 h 30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4456" h="306739">
                    <a:moveTo>
                      <a:pt x="0" y="30674"/>
                    </a:moveTo>
                    <a:cubicBezTo>
                      <a:pt x="0" y="13733"/>
                      <a:pt x="13733" y="0"/>
                      <a:pt x="30674" y="0"/>
                    </a:cubicBezTo>
                    <a:lnTo>
                      <a:pt x="1813782" y="0"/>
                    </a:lnTo>
                    <a:cubicBezTo>
                      <a:pt x="1830723" y="0"/>
                      <a:pt x="1844456" y="13733"/>
                      <a:pt x="1844456" y="30674"/>
                    </a:cubicBezTo>
                    <a:lnTo>
                      <a:pt x="1844456" y="276065"/>
                    </a:lnTo>
                    <a:cubicBezTo>
                      <a:pt x="1844456" y="293006"/>
                      <a:pt x="1830723" y="306739"/>
                      <a:pt x="1813782" y="306739"/>
                    </a:cubicBezTo>
                    <a:lnTo>
                      <a:pt x="30674" y="306739"/>
                    </a:lnTo>
                    <a:cubicBezTo>
                      <a:pt x="13733" y="306739"/>
                      <a:pt x="0" y="293006"/>
                      <a:pt x="0" y="276065"/>
                    </a:cubicBezTo>
                    <a:lnTo>
                      <a:pt x="0" y="30674"/>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2324" tIns="62324" rIns="62324" bIns="62324" spcCol="1270" anchor="ctr"/>
              <a:lstStyle/>
              <a:p>
                <a:pPr algn="ctr" defTabSz="622300">
                  <a:lnSpc>
                    <a:spcPct val="90000"/>
                  </a:lnSpc>
                  <a:spcAft>
                    <a:spcPct val="35000"/>
                  </a:spcAft>
                  <a:defRPr/>
                </a:pPr>
                <a:r>
                  <a:rPr lang="es-PA" sz="1400" dirty="0"/>
                  <a:t>MECANICA DE SUELOS</a:t>
                </a:r>
              </a:p>
            </p:txBody>
          </p:sp>
          <p:sp>
            <p:nvSpPr>
              <p:cNvPr id="301" name="300 Rectángulo redondeado"/>
              <p:cNvSpPr/>
              <p:nvPr/>
            </p:nvSpPr>
            <p:spPr>
              <a:xfrm>
                <a:off x="1654272" y="4007437"/>
                <a:ext cx="1939520" cy="363525"/>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02" name="301 Forma libre"/>
              <p:cNvSpPr/>
              <p:nvPr/>
            </p:nvSpPr>
            <p:spPr>
              <a:xfrm>
                <a:off x="1706050" y="4056787"/>
                <a:ext cx="1939804" cy="363550"/>
              </a:xfrm>
              <a:custGeom>
                <a:avLst/>
                <a:gdLst>
                  <a:gd name="connsiteX0" fmla="*/ 0 w 1939520"/>
                  <a:gd name="connsiteY0" fmla="*/ 36353 h 363525"/>
                  <a:gd name="connsiteX1" fmla="*/ 36353 w 1939520"/>
                  <a:gd name="connsiteY1" fmla="*/ 0 h 363525"/>
                  <a:gd name="connsiteX2" fmla="*/ 1903168 w 1939520"/>
                  <a:gd name="connsiteY2" fmla="*/ 0 h 363525"/>
                  <a:gd name="connsiteX3" fmla="*/ 1939521 w 1939520"/>
                  <a:gd name="connsiteY3" fmla="*/ 36353 h 363525"/>
                  <a:gd name="connsiteX4" fmla="*/ 1939520 w 1939520"/>
                  <a:gd name="connsiteY4" fmla="*/ 327173 h 363525"/>
                  <a:gd name="connsiteX5" fmla="*/ 1903167 w 1939520"/>
                  <a:gd name="connsiteY5" fmla="*/ 363526 h 363525"/>
                  <a:gd name="connsiteX6" fmla="*/ 36353 w 1939520"/>
                  <a:gd name="connsiteY6" fmla="*/ 363525 h 363525"/>
                  <a:gd name="connsiteX7" fmla="*/ 0 w 1939520"/>
                  <a:gd name="connsiteY7" fmla="*/ 327172 h 363525"/>
                  <a:gd name="connsiteX8" fmla="*/ 0 w 1939520"/>
                  <a:gd name="connsiteY8" fmla="*/ 36353 h 3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520" h="363525">
                    <a:moveTo>
                      <a:pt x="0" y="36353"/>
                    </a:moveTo>
                    <a:cubicBezTo>
                      <a:pt x="0" y="16276"/>
                      <a:pt x="16276" y="0"/>
                      <a:pt x="36353" y="0"/>
                    </a:cubicBezTo>
                    <a:lnTo>
                      <a:pt x="1903168" y="0"/>
                    </a:lnTo>
                    <a:cubicBezTo>
                      <a:pt x="1923245" y="0"/>
                      <a:pt x="1939521" y="16276"/>
                      <a:pt x="1939521" y="36353"/>
                    </a:cubicBezTo>
                    <a:cubicBezTo>
                      <a:pt x="1939521" y="133293"/>
                      <a:pt x="1939520" y="230233"/>
                      <a:pt x="1939520" y="327173"/>
                    </a:cubicBezTo>
                    <a:cubicBezTo>
                      <a:pt x="1939520" y="347250"/>
                      <a:pt x="1923244" y="363526"/>
                      <a:pt x="1903167" y="363526"/>
                    </a:cubicBezTo>
                    <a:lnTo>
                      <a:pt x="36353" y="363525"/>
                    </a:lnTo>
                    <a:cubicBezTo>
                      <a:pt x="16276" y="363525"/>
                      <a:pt x="0" y="347249"/>
                      <a:pt x="0" y="327172"/>
                    </a:cubicBezTo>
                    <a:lnTo>
                      <a:pt x="0" y="3635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3987" tIns="63987" rIns="63987" bIns="63987" spcCol="1270" anchor="ctr"/>
              <a:lstStyle/>
              <a:p>
                <a:pPr algn="ctr" defTabSz="622300">
                  <a:lnSpc>
                    <a:spcPct val="90000"/>
                  </a:lnSpc>
                  <a:spcAft>
                    <a:spcPct val="35000"/>
                  </a:spcAft>
                  <a:defRPr/>
                </a:pPr>
                <a:r>
                  <a:rPr lang="es-PA" sz="1400" dirty="0"/>
                  <a:t>FACTORES HISTORICOS</a:t>
                </a:r>
              </a:p>
            </p:txBody>
          </p:sp>
          <p:sp>
            <p:nvSpPr>
              <p:cNvPr id="303" name="302 Rectángulo redondeado"/>
              <p:cNvSpPr/>
              <p:nvPr/>
            </p:nvSpPr>
            <p:spPr>
              <a:xfrm>
                <a:off x="1185477" y="4529562"/>
                <a:ext cx="1964428" cy="337984"/>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04" name="303 Forma libre"/>
              <p:cNvSpPr/>
              <p:nvPr/>
            </p:nvSpPr>
            <p:spPr>
              <a:xfrm>
                <a:off x="1237767" y="4579092"/>
                <a:ext cx="1965202" cy="338148"/>
              </a:xfrm>
              <a:custGeom>
                <a:avLst/>
                <a:gdLst>
                  <a:gd name="connsiteX0" fmla="*/ 0 w 1964428"/>
                  <a:gd name="connsiteY0" fmla="*/ 33798 h 337984"/>
                  <a:gd name="connsiteX1" fmla="*/ 33798 w 1964428"/>
                  <a:gd name="connsiteY1" fmla="*/ 0 h 337984"/>
                  <a:gd name="connsiteX2" fmla="*/ 1930630 w 1964428"/>
                  <a:gd name="connsiteY2" fmla="*/ 0 h 337984"/>
                  <a:gd name="connsiteX3" fmla="*/ 1964428 w 1964428"/>
                  <a:gd name="connsiteY3" fmla="*/ 33798 h 337984"/>
                  <a:gd name="connsiteX4" fmla="*/ 1964428 w 1964428"/>
                  <a:gd name="connsiteY4" fmla="*/ 304186 h 337984"/>
                  <a:gd name="connsiteX5" fmla="*/ 1930630 w 1964428"/>
                  <a:gd name="connsiteY5" fmla="*/ 337984 h 337984"/>
                  <a:gd name="connsiteX6" fmla="*/ 33798 w 1964428"/>
                  <a:gd name="connsiteY6" fmla="*/ 337984 h 337984"/>
                  <a:gd name="connsiteX7" fmla="*/ 0 w 1964428"/>
                  <a:gd name="connsiteY7" fmla="*/ 304186 h 337984"/>
                  <a:gd name="connsiteX8" fmla="*/ 0 w 1964428"/>
                  <a:gd name="connsiteY8" fmla="*/ 33798 h 33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428" h="337984">
                    <a:moveTo>
                      <a:pt x="0" y="33798"/>
                    </a:moveTo>
                    <a:cubicBezTo>
                      <a:pt x="0" y="15132"/>
                      <a:pt x="15132" y="0"/>
                      <a:pt x="33798" y="0"/>
                    </a:cubicBezTo>
                    <a:lnTo>
                      <a:pt x="1930630" y="0"/>
                    </a:lnTo>
                    <a:cubicBezTo>
                      <a:pt x="1949296" y="0"/>
                      <a:pt x="1964428" y="15132"/>
                      <a:pt x="1964428" y="33798"/>
                    </a:cubicBezTo>
                    <a:lnTo>
                      <a:pt x="1964428" y="304186"/>
                    </a:lnTo>
                    <a:cubicBezTo>
                      <a:pt x="1964428" y="322852"/>
                      <a:pt x="1949296" y="337984"/>
                      <a:pt x="1930630" y="337984"/>
                    </a:cubicBezTo>
                    <a:lnTo>
                      <a:pt x="33798" y="337984"/>
                    </a:lnTo>
                    <a:cubicBezTo>
                      <a:pt x="15132" y="337984"/>
                      <a:pt x="0" y="322852"/>
                      <a:pt x="0" y="304186"/>
                    </a:cubicBezTo>
                    <a:lnTo>
                      <a:pt x="0" y="33798"/>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0859" tIns="70859" rIns="70859" bIns="70859" spcCol="1270" anchor="ctr"/>
              <a:lstStyle/>
              <a:p>
                <a:pPr algn="ctr" defTabSz="711200">
                  <a:lnSpc>
                    <a:spcPct val="90000"/>
                  </a:lnSpc>
                  <a:spcAft>
                    <a:spcPct val="35000"/>
                  </a:spcAft>
                  <a:defRPr/>
                </a:pPr>
                <a:r>
                  <a:rPr lang="es-PA" sz="1600" b="1" dirty="0"/>
                  <a:t>MULTIAMENAZAS</a:t>
                </a:r>
              </a:p>
            </p:txBody>
          </p:sp>
          <p:sp>
            <p:nvSpPr>
              <p:cNvPr id="305" name="304 Rectángulo redondeado"/>
              <p:cNvSpPr/>
              <p:nvPr/>
            </p:nvSpPr>
            <p:spPr>
              <a:xfrm>
                <a:off x="2193400" y="5324312"/>
                <a:ext cx="1816172" cy="549709"/>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06" name="305 Forma libre"/>
              <p:cNvSpPr/>
              <p:nvPr/>
            </p:nvSpPr>
            <p:spPr>
              <a:xfrm>
                <a:off x="2245767" y="5374455"/>
                <a:ext cx="1815986" cy="549293"/>
              </a:xfrm>
              <a:custGeom>
                <a:avLst/>
                <a:gdLst>
                  <a:gd name="connsiteX0" fmla="*/ 0 w 1816172"/>
                  <a:gd name="connsiteY0" fmla="*/ 54971 h 549709"/>
                  <a:gd name="connsiteX1" fmla="*/ 54971 w 1816172"/>
                  <a:gd name="connsiteY1" fmla="*/ 0 h 549709"/>
                  <a:gd name="connsiteX2" fmla="*/ 1761201 w 1816172"/>
                  <a:gd name="connsiteY2" fmla="*/ 0 h 549709"/>
                  <a:gd name="connsiteX3" fmla="*/ 1816172 w 1816172"/>
                  <a:gd name="connsiteY3" fmla="*/ 54971 h 549709"/>
                  <a:gd name="connsiteX4" fmla="*/ 1816172 w 1816172"/>
                  <a:gd name="connsiteY4" fmla="*/ 494738 h 549709"/>
                  <a:gd name="connsiteX5" fmla="*/ 1761201 w 1816172"/>
                  <a:gd name="connsiteY5" fmla="*/ 549709 h 549709"/>
                  <a:gd name="connsiteX6" fmla="*/ 54971 w 1816172"/>
                  <a:gd name="connsiteY6" fmla="*/ 549709 h 549709"/>
                  <a:gd name="connsiteX7" fmla="*/ 0 w 1816172"/>
                  <a:gd name="connsiteY7" fmla="*/ 494738 h 549709"/>
                  <a:gd name="connsiteX8" fmla="*/ 0 w 1816172"/>
                  <a:gd name="connsiteY8" fmla="*/ 54971 h 54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172" h="549709">
                    <a:moveTo>
                      <a:pt x="0" y="54971"/>
                    </a:moveTo>
                    <a:cubicBezTo>
                      <a:pt x="0" y="24611"/>
                      <a:pt x="24611" y="0"/>
                      <a:pt x="54971" y="0"/>
                    </a:cubicBezTo>
                    <a:lnTo>
                      <a:pt x="1761201" y="0"/>
                    </a:lnTo>
                    <a:cubicBezTo>
                      <a:pt x="1791561" y="0"/>
                      <a:pt x="1816172" y="24611"/>
                      <a:pt x="1816172" y="54971"/>
                    </a:cubicBezTo>
                    <a:lnTo>
                      <a:pt x="1816172" y="494738"/>
                    </a:lnTo>
                    <a:cubicBezTo>
                      <a:pt x="1816172" y="525098"/>
                      <a:pt x="1791561" y="549709"/>
                      <a:pt x="1761201" y="549709"/>
                    </a:cubicBezTo>
                    <a:lnTo>
                      <a:pt x="54971" y="549709"/>
                    </a:lnTo>
                    <a:cubicBezTo>
                      <a:pt x="24611" y="549709"/>
                      <a:pt x="0" y="525098"/>
                      <a:pt x="0" y="494738"/>
                    </a:cubicBezTo>
                    <a:lnTo>
                      <a:pt x="0" y="5497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7060" tIns="77060" rIns="77060" bIns="77060" spcCol="1270" anchor="ctr"/>
              <a:lstStyle/>
              <a:p>
                <a:pPr algn="ctr" defTabSz="711200">
                  <a:lnSpc>
                    <a:spcPct val="90000"/>
                  </a:lnSpc>
                  <a:spcAft>
                    <a:spcPct val="35000"/>
                  </a:spcAft>
                  <a:defRPr/>
                </a:pPr>
                <a:r>
                  <a:rPr lang="es-PA" sz="1600" b="1" dirty="0"/>
                  <a:t>GRADO DE EXPOSICION</a:t>
                </a:r>
              </a:p>
            </p:txBody>
          </p:sp>
          <p:sp>
            <p:nvSpPr>
              <p:cNvPr id="307" name="306 Rectángulo redondeado"/>
              <p:cNvSpPr/>
              <p:nvPr/>
            </p:nvSpPr>
            <p:spPr>
              <a:xfrm>
                <a:off x="3832960" y="1013007"/>
                <a:ext cx="1977898" cy="293543"/>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08" name="307 Forma libre"/>
              <p:cNvSpPr/>
              <p:nvPr/>
            </p:nvSpPr>
            <p:spPr>
              <a:xfrm>
                <a:off x="3885551" y="1062665"/>
                <a:ext cx="1977901" cy="293698"/>
              </a:xfrm>
              <a:custGeom>
                <a:avLst/>
                <a:gdLst>
                  <a:gd name="connsiteX0" fmla="*/ 0 w 1977898"/>
                  <a:gd name="connsiteY0" fmla="*/ 29354 h 293543"/>
                  <a:gd name="connsiteX1" fmla="*/ 29354 w 1977898"/>
                  <a:gd name="connsiteY1" fmla="*/ 0 h 293543"/>
                  <a:gd name="connsiteX2" fmla="*/ 1948544 w 1977898"/>
                  <a:gd name="connsiteY2" fmla="*/ 0 h 293543"/>
                  <a:gd name="connsiteX3" fmla="*/ 1977898 w 1977898"/>
                  <a:gd name="connsiteY3" fmla="*/ 29354 h 293543"/>
                  <a:gd name="connsiteX4" fmla="*/ 1977898 w 1977898"/>
                  <a:gd name="connsiteY4" fmla="*/ 264189 h 293543"/>
                  <a:gd name="connsiteX5" fmla="*/ 1948544 w 1977898"/>
                  <a:gd name="connsiteY5" fmla="*/ 293543 h 293543"/>
                  <a:gd name="connsiteX6" fmla="*/ 29354 w 1977898"/>
                  <a:gd name="connsiteY6" fmla="*/ 293543 h 293543"/>
                  <a:gd name="connsiteX7" fmla="*/ 0 w 1977898"/>
                  <a:gd name="connsiteY7" fmla="*/ 264189 h 293543"/>
                  <a:gd name="connsiteX8" fmla="*/ 0 w 1977898"/>
                  <a:gd name="connsiteY8" fmla="*/ 29354 h 2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7898" h="293543">
                    <a:moveTo>
                      <a:pt x="0" y="29354"/>
                    </a:moveTo>
                    <a:cubicBezTo>
                      <a:pt x="0" y="13142"/>
                      <a:pt x="13142" y="0"/>
                      <a:pt x="29354" y="0"/>
                    </a:cubicBezTo>
                    <a:lnTo>
                      <a:pt x="1948544" y="0"/>
                    </a:lnTo>
                    <a:cubicBezTo>
                      <a:pt x="1964756" y="0"/>
                      <a:pt x="1977898" y="13142"/>
                      <a:pt x="1977898" y="29354"/>
                    </a:cubicBezTo>
                    <a:lnTo>
                      <a:pt x="1977898" y="264189"/>
                    </a:lnTo>
                    <a:cubicBezTo>
                      <a:pt x="1977898" y="280401"/>
                      <a:pt x="1964756" y="293543"/>
                      <a:pt x="1948544" y="293543"/>
                    </a:cubicBezTo>
                    <a:lnTo>
                      <a:pt x="29354" y="293543"/>
                    </a:lnTo>
                    <a:cubicBezTo>
                      <a:pt x="13142" y="293543"/>
                      <a:pt x="0" y="280401"/>
                      <a:pt x="0" y="264189"/>
                    </a:cubicBezTo>
                    <a:lnTo>
                      <a:pt x="0" y="29354"/>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4798" tIns="84798" rIns="84798" bIns="84798" spcCol="1270" anchor="ctr"/>
              <a:lstStyle/>
              <a:p>
                <a:pPr algn="ctr" defTabSz="889000">
                  <a:lnSpc>
                    <a:spcPct val="90000"/>
                  </a:lnSpc>
                  <a:spcAft>
                    <a:spcPct val="35000"/>
                  </a:spcAft>
                  <a:defRPr/>
                </a:pPr>
                <a:r>
                  <a:rPr lang="es-PA" dirty="0"/>
                  <a:t>Vulnerabilidades</a:t>
                </a:r>
                <a:endParaRPr lang="es-PA" sz="1600" dirty="0"/>
              </a:p>
            </p:txBody>
          </p:sp>
          <p:sp>
            <p:nvSpPr>
              <p:cNvPr id="309" name="308 Rectángulo redondeado"/>
              <p:cNvSpPr/>
              <p:nvPr/>
            </p:nvSpPr>
            <p:spPr>
              <a:xfrm>
                <a:off x="4187757" y="1491399"/>
                <a:ext cx="1254383" cy="348869"/>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0" name="309 Forma libre"/>
              <p:cNvSpPr/>
              <p:nvPr/>
            </p:nvSpPr>
            <p:spPr>
              <a:xfrm>
                <a:off x="4239542" y="1540519"/>
                <a:ext cx="1254047" cy="349261"/>
              </a:xfrm>
              <a:custGeom>
                <a:avLst/>
                <a:gdLst>
                  <a:gd name="connsiteX0" fmla="*/ 0 w 1254383"/>
                  <a:gd name="connsiteY0" fmla="*/ 34887 h 348869"/>
                  <a:gd name="connsiteX1" fmla="*/ 34887 w 1254383"/>
                  <a:gd name="connsiteY1" fmla="*/ 0 h 348869"/>
                  <a:gd name="connsiteX2" fmla="*/ 1219496 w 1254383"/>
                  <a:gd name="connsiteY2" fmla="*/ 0 h 348869"/>
                  <a:gd name="connsiteX3" fmla="*/ 1254383 w 1254383"/>
                  <a:gd name="connsiteY3" fmla="*/ 34887 h 348869"/>
                  <a:gd name="connsiteX4" fmla="*/ 1254383 w 1254383"/>
                  <a:gd name="connsiteY4" fmla="*/ 313982 h 348869"/>
                  <a:gd name="connsiteX5" fmla="*/ 1219496 w 1254383"/>
                  <a:gd name="connsiteY5" fmla="*/ 348869 h 348869"/>
                  <a:gd name="connsiteX6" fmla="*/ 34887 w 1254383"/>
                  <a:gd name="connsiteY6" fmla="*/ 348869 h 348869"/>
                  <a:gd name="connsiteX7" fmla="*/ 0 w 1254383"/>
                  <a:gd name="connsiteY7" fmla="*/ 313982 h 348869"/>
                  <a:gd name="connsiteX8" fmla="*/ 0 w 1254383"/>
                  <a:gd name="connsiteY8" fmla="*/ 34887 h 34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383" h="348869">
                    <a:moveTo>
                      <a:pt x="0" y="34887"/>
                    </a:moveTo>
                    <a:cubicBezTo>
                      <a:pt x="0" y="15619"/>
                      <a:pt x="15619" y="0"/>
                      <a:pt x="34887" y="0"/>
                    </a:cubicBezTo>
                    <a:lnTo>
                      <a:pt x="1219496" y="0"/>
                    </a:lnTo>
                    <a:cubicBezTo>
                      <a:pt x="1238764" y="0"/>
                      <a:pt x="1254383" y="15619"/>
                      <a:pt x="1254383" y="34887"/>
                    </a:cubicBezTo>
                    <a:lnTo>
                      <a:pt x="1254383" y="313982"/>
                    </a:lnTo>
                    <a:cubicBezTo>
                      <a:pt x="1254383" y="333250"/>
                      <a:pt x="1238764" y="348869"/>
                      <a:pt x="1219496" y="348869"/>
                    </a:cubicBezTo>
                    <a:lnTo>
                      <a:pt x="34887" y="348869"/>
                    </a:lnTo>
                    <a:cubicBezTo>
                      <a:pt x="15619" y="348869"/>
                      <a:pt x="0" y="333250"/>
                      <a:pt x="0" y="313982"/>
                    </a:cubicBezTo>
                    <a:lnTo>
                      <a:pt x="0" y="34887"/>
                    </a:lnTo>
                    <a:close/>
                  </a:path>
                </a:pathLst>
              </a:custGeom>
              <a:solidFill>
                <a:schemeClr val="accent1">
                  <a:lumMod val="60000"/>
                  <a:lumOff val="40000"/>
                  <a:alpha val="90000"/>
                </a:schemeClr>
              </a:solid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71178" tIns="71178" rIns="71178" bIns="71178" spcCol="1270" anchor="ctr"/>
              <a:lstStyle/>
              <a:p>
                <a:pPr algn="ctr" defTabSz="711200">
                  <a:lnSpc>
                    <a:spcPct val="90000"/>
                  </a:lnSpc>
                  <a:spcAft>
                    <a:spcPct val="35000"/>
                  </a:spcAft>
                  <a:defRPr/>
                </a:pPr>
                <a:r>
                  <a:rPr lang="es-PA" sz="1400" b="1" i="1" dirty="0"/>
                  <a:t>FÍSICAS</a:t>
                </a:r>
              </a:p>
            </p:txBody>
          </p:sp>
          <p:sp>
            <p:nvSpPr>
              <p:cNvPr id="311" name="310 Rectángulo redondeado"/>
              <p:cNvSpPr/>
              <p:nvPr/>
            </p:nvSpPr>
            <p:spPr>
              <a:xfrm>
                <a:off x="5039423" y="2383280"/>
                <a:ext cx="850107" cy="308264"/>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2" name="311 Forma libre"/>
              <p:cNvSpPr/>
              <p:nvPr/>
            </p:nvSpPr>
            <p:spPr>
              <a:xfrm>
                <a:off x="5091976" y="2432723"/>
                <a:ext cx="849260" cy="307985"/>
              </a:xfrm>
              <a:custGeom>
                <a:avLst/>
                <a:gdLst>
                  <a:gd name="connsiteX0" fmla="*/ 0 w 850107"/>
                  <a:gd name="connsiteY0" fmla="*/ 30826 h 308264"/>
                  <a:gd name="connsiteX1" fmla="*/ 30826 w 850107"/>
                  <a:gd name="connsiteY1" fmla="*/ 0 h 308264"/>
                  <a:gd name="connsiteX2" fmla="*/ 819281 w 850107"/>
                  <a:gd name="connsiteY2" fmla="*/ 0 h 308264"/>
                  <a:gd name="connsiteX3" fmla="*/ 850107 w 850107"/>
                  <a:gd name="connsiteY3" fmla="*/ 30826 h 308264"/>
                  <a:gd name="connsiteX4" fmla="*/ 850107 w 850107"/>
                  <a:gd name="connsiteY4" fmla="*/ 277438 h 308264"/>
                  <a:gd name="connsiteX5" fmla="*/ 819281 w 850107"/>
                  <a:gd name="connsiteY5" fmla="*/ 308264 h 308264"/>
                  <a:gd name="connsiteX6" fmla="*/ 30826 w 850107"/>
                  <a:gd name="connsiteY6" fmla="*/ 308264 h 308264"/>
                  <a:gd name="connsiteX7" fmla="*/ 0 w 850107"/>
                  <a:gd name="connsiteY7" fmla="*/ 277438 h 308264"/>
                  <a:gd name="connsiteX8" fmla="*/ 0 w 850107"/>
                  <a:gd name="connsiteY8" fmla="*/ 30826 h 30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107" h="308264">
                    <a:moveTo>
                      <a:pt x="0" y="30826"/>
                    </a:moveTo>
                    <a:cubicBezTo>
                      <a:pt x="0" y="13801"/>
                      <a:pt x="13801" y="0"/>
                      <a:pt x="30826" y="0"/>
                    </a:cubicBezTo>
                    <a:lnTo>
                      <a:pt x="819281" y="0"/>
                    </a:lnTo>
                    <a:cubicBezTo>
                      <a:pt x="836306" y="0"/>
                      <a:pt x="850107" y="13801"/>
                      <a:pt x="850107" y="30826"/>
                    </a:cubicBezTo>
                    <a:lnTo>
                      <a:pt x="850107" y="277438"/>
                    </a:lnTo>
                    <a:cubicBezTo>
                      <a:pt x="850107" y="294463"/>
                      <a:pt x="836306" y="308264"/>
                      <a:pt x="819281" y="308264"/>
                    </a:cubicBezTo>
                    <a:lnTo>
                      <a:pt x="30826" y="308264"/>
                    </a:lnTo>
                    <a:cubicBezTo>
                      <a:pt x="13801" y="308264"/>
                      <a:pt x="0" y="294463"/>
                      <a:pt x="0" y="277438"/>
                    </a:cubicBezTo>
                    <a:lnTo>
                      <a:pt x="0" y="3082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2369" tIns="62369" rIns="62369" bIns="62369" spcCol="1270" anchor="ctr"/>
              <a:lstStyle/>
              <a:p>
                <a:pPr algn="ctr" defTabSz="622300">
                  <a:lnSpc>
                    <a:spcPct val="90000"/>
                  </a:lnSpc>
                  <a:spcAft>
                    <a:spcPct val="35000"/>
                  </a:spcAft>
                  <a:defRPr/>
                </a:pPr>
                <a:r>
                  <a:rPr lang="es-PA" sz="1400" dirty="0"/>
                  <a:t>DISEÑO</a:t>
                </a:r>
              </a:p>
            </p:txBody>
          </p:sp>
          <p:sp>
            <p:nvSpPr>
              <p:cNvPr id="313" name="312 Rectángulo redondeado"/>
              <p:cNvSpPr/>
              <p:nvPr/>
            </p:nvSpPr>
            <p:spPr>
              <a:xfrm>
                <a:off x="4593387" y="2911215"/>
                <a:ext cx="1329089" cy="335190"/>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4" name="313 Forma libre"/>
              <p:cNvSpPr/>
              <p:nvPr/>
            </p:nvSpPr>
            <p:spPr>
              <a:xfrm>
                <a:off x="4645917" y="2961377"/>
                <a:ext cx="1328654" cy="334974"/>
              </a:xfrm>
              <a:custGeom>
                <a:avLst/>
                <a:gdLst>
                  <a:gd name="connsiteX0" fmla="*/ 0 w 1329089"/>
                  <a:gd name="connsiteY0" fmla="*/ 33519 h 335190"/>
                  <a:gd name="connsiteX1" fmla="*/ 33519 w 1329089"/>
                  <a:gd name="connsiteY1" fmla="*/ 0 h 335190"/>
                  <a:gd name="connsiteX2" fmla="*/ 1295570 w 1329089"/>
                  <a:gd name="connsiteY2" fmla="*/ 0 h 335190"/>
                  <a:gd name="connsiteX3" fmla="*/ 1329089 w 1329089"/>
                  <a:gd name="connsiteY3" fmla="*/ 33519 h 335190"/>
                  <a:gd name="connsiteX4" fmla="*/ 1329089 w 1329089"/>
                  <a:gd name="connsiteY4" fmla="*/ 301671 h 335190"/>
                  <a:gd name="connsiteX5" fmla="*/ 1295570 w 1329089"/>
                  <a:gd name="connsiteY5" fmla="*/ 335190 h 335190"/>
                  <a:gd name="connsiteX6" fmla="*/ 33519 w 1329089"/>
                  <a:gd name="connsiteY6" fmla="*/ 335190 h 335190"/>
                  <a:gd name="connsiteX7" fmla="*/ 0 w 1329089"/>
                  <a:gd name="connsiteY7" fmla="*/ 301671 h 335190"/>
                  <a:gd name="connsiteX8" fmla="*/ 0 w 1329089"/>
                  <a:gd name="connsiteY8" fmla="*/ 33519 h 3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089" h="335190">
                    <a:moveTo>
                      <a:pt x="0" y="33519"/>
                    </a:moveTo>
                    <a:cubicBezTo>
                      <a:pt x="0" y="15007"/>
                      <a:pt x="15007" y="0"/>
                      <a:pt x="33519" y="0"/>
                    </a:cubicBezTo>
                    <a:lnTo>
                      <a:pt x="1295570" y="0"/>
                    </a:lnTo>
                    <a:cubicBezTo>
                      <a:pt x="1314082" y="0"/>
                      <a:pt x="1329089" y="15007"/>
                      <a:pt x="1329089" y="33519"/>
                    </a:cubicBezTo>
                    <a:lnTo>
                      <a:pt x="1329089" y="301671"/>
                    </a:lnTo>
                    <a:cubicBezTo>
                      <a:pt x="1329089" y="320183"/>
                      <a:pt x="1314082" y="335190"/>
                      <a:pt x="1295570" y="335190"/>
                    </a:cubicBezTo>
                    <a:lnTo>
                      <a:pt x="33519" y="335190"/>
                    </a:lnTo>
                    <a:cubicBezTo>
                      <a:pt x="15007" y="335190"/>
                      <a:pt x="0" y="320183"/>
                      <a:pt x="0" y="301671"/>
                    </a:cubicBezTo>
                    <a:lnTo>
                      <a:pt x="0" y="33519"/>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3157" tIns="63157" rIns="63157" bIns="63157" spcCol="1270" anchor="ctr"/>
              <a:lstStyle/>
              <a:p>
                <a:pPr algn="ctr" defTabSz="622300">
                  <a:lnSpc>
                    <a:spcPct val="90000"/>
                  </a:lnSpc>
                  <a:spcAft>
                    <a:spcPct val="35000"/>
                  </a:spcAft>
                  <a:defRPr/>
                </a:pPr>
                <a:r>
                  <a:rPr lang="es-PA" sz="1400" dirty="0"/>
                  <a:t>MATERIALES</a:t>
                </a:r>
              </a:p>
            </p:txBody>
          </p:sp>
          <p:sp>
            <p:nvSpPr>
              <p:cNvPr id="315" name="314 Rectángulo redondeado"/>
              <p:cNvSpPr/>
              <p:nvPr/>
            </p:nvSpPr>
            <p:spPr>
              <a:xfrm>
                <a:off x="4159722" y="3997704"/>
                <a:ext cx="1818165" cy="315298"/>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6" name="315 Forma libre"/>
              <p:cNvSpPr/>
              <p:nvPr/>
            </p:nvSpPr>
            <p:spPr>
              <a:xfrm>
                <a:off x="4212556" y="4047262"/>
                <a:ext cx="1817574" cy="315923"/>
              </a:xfrm>
              <a:custGeom>
                <a:avLst/>
                <a:gdLst>
                  <a:gd name="connsiteX0" fmla="*/ 0 w 1818165"/>
                  <a:gd name="connsiteY0" fmla="*/ 31530 h 315298"/>
                  <a:gd name="connsiteX1" fmla="*/ 31530 w 1818165"/>
                  <a:gd name="connsiteY1" fmla="*/ 0 h 315298"/>
                  <a:gd name="connsiteX2" fmla="*/ 1786635 w 1818165"/>
                  <a:gd name="connsiteY2" fmla="*/ 0 h 315298"/>
                  <a:gd name="connsiteX3" fmla="*/ 1818165 w 1818165"/>
                  <a:gd name="connsiteY3" fmla="*/ 31530 h 315298"/>
                  <a:gd name="connsiteX4" fmla="*/ 1818165 w 1818165"/>
                  <a:gd name="connsiteY4" fmla="*/ 283768 h 315298"/>
                  <a:gd name="connsiteX5" fmla="*/ 1786635 w 1818165"/>
                  <a:gd name="connsiteY5" fmla="*/ 315298 h 315298"/>
                  <a:gd name="connsiteX6" fmla="*/ 31530 w 1818165"/>
                  <a:gd name="connsiteY6" fmla="*/ 315298 h 315298"/>
                  <a:gd name="connsiteX7" fmla="*/ 0 w 1818165"/>
                  <a:gd name="connsiteY7" fmla="*/ 283768 h 315298"/>
                  <a:gd name="connsiteX8" fmla="*/ 0 w 1818165"/>
                  <a:gd name="connsiteY8" fmla="*/ 31530 h 31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165" h="315298">
                    <a:moveTo>
                      <a:pt x="0" y="31530"/>
                    </a:moveTo>
                    <a:cubicBezTo>
                      <a:pt x="0" y="14116"/>
                      <a:pt x="14116" y="0"/>
                      <a:pt x="31530" y="0"/>
                    </a:cubicBezTo>
                    <a:lnTo>
                      <a:pt x="1786635" y="0"/>
                    </a:lnTo>
                    <a:cubicBezTo>
                      <a:pt x="1804049" y="0"/>
                      <a:pt x="1818165" y="14116"/>
                      <a:pt x="1818165" y="31530"/>
                    </a:cubicBezTo>
                    <a:lnTo>
                      <a:pt x="1818165" y="283768"/>
                    </a:lnTo>
                    <a:cubicBezTo>
                      <a:pt x="1818165" y="301182"/>
                      <a:pt x="1804049" y="315298"/>
                      <a:pt x="1786635" y="315298"/>
                    </a:cubicBezTo>
                    <a:lnTo>
                      <a:pt x="31530" y="315298"/>
                    </a:lnTo>
                    <a:cubicBezTo>
                      <a:pt x="14116" y="315298"/>
                      <a:pt x="0" y="301182"/>
                      <a:pt x="0" y="283768"/>
                    </a:cubicBezTo>
                    <a:lnTo>
                      <a:pt x="0" y="3153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2575" tIns="62575" rIns="62575" bIns="62575" spcCol="1270" anchor="ctr"/>
              <a:lstStyle/>
              <a:p>
                <a:pPr algn="ctr" defTabSz="622300">
                  <a:lnSpc>
                    <a:spcPct val="90000"/>
                  </a:lnSpc>
                  <a:spcAft>
                    <a:spcPct val="35000"/>
                  </a:spcAft>
                  <a:defRPr/>
                </a:pPr>
                <a:r>
                  <a:rPr lang="es-PA" sz="1400" dirty="0"/>
                  <a:t>MICROLOCALIZACIÓN</a:t>
                </a:r>
              </a:p>
            </p:txBody>
          </p:sp>
          <p:sp>
            <p:nvSpPr>
              <p:cNvPr id="317" name="316 Rectángulo redondeado"/>
              <p:cNvSpPr/>
              <p:nvPr/>
            </p:nvSpPr>
            <p:spPr>
              <a:xfrm>
                <a:off x="4230310" y="3457204"/>
                <a:ext cx="1709843" cy="285769"/>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8" name="317 Forma libre"/>
              <p:cNvSpPr/>
              <p:nvPr/>
            </p:nvSpPr>
            <p:spPr>
              <a:xfrm>
                <a:off x="4282401" y="3507494"/>
                <a:ext cx="1709631" cy="285759"/>
              </a:xfrm>
              <a:custGeom>
                <a:avLst/>
                <a:gdLst>
                  <a:gd name="connsiteX0" fmla="*/ 0 w 1709843"/>
                  <a:gd name="connsiteY0" fmla="*/ 28577 h 285769"/>
                  <a:gd name="connsiteX1" fmla="*/ 28577 w 1709843"/>
                  <a:gd name="connsiteY1" fmla="*/ 0 h 285769"/>
                  <a:gd name="connsiteX2" fmla="*/ 1681266 w 1709843"/>
                  <a:gd name="connsiteY2" fmla="*/ 0 h 285769"/>
                  <a:gd name="connsiteX3" fmla="*/ 1709843 w 1709843"/>
                  <a:gd name="connsiteY3" fmla="*/ 28577 h 285769"/>
                  <a:gd name="connsiteX4" fmla="*/ 1709843 w 1709843"/>
                  <a:gd name="connsiteY4" fmla="*/ 257192 h 285769"/>
                  <a:gd name="connsiteX5" fmla="*/ 1681266 w 1709843"/>
                  <a:gd name="connsiteY5" fmla="*/ 285769 h 285769"/>
                  <a:gd name="connsiteX6" fmla="*/ 28577 w 1709843"/>
                  <a:gd name="connsiteY6" fmla="*/ 285769 h 285769"/>
                  <a:gd name="connsiteX7" fmla="*/ 0 w 1709843"/>
                  <a:gd name="connsiteY7" fmla="*/ 257192 h 285769"/>
                  <a:gd name="connsiteX8" fmla="*/ 0 w 1709843"/>
                  <a:gd name="connsiteY8" fmla="*/ 28577 h 28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9843" h="285769">
                    <a:moveTo>
                      <a:pt x="0" y="28577"/>
                    </a:moveTo>
                    <a:cubicBezTo>
                      <a:pt x="0" y="12794"/>
                      <a:pt x="12794" y="0"/>
                      <a:pt x="28577" y="0"/>
                    </a:cubicBezTo>
                    <a:lnTo>
                      <a:pt x="1681266" y="0"/>
                    </a:lnTo>
                    <a:cubicBezTo>
                      <a:pt x="1697049" y="0"/>
                      <a:pt x="1709843" y="12794"/>
                      <a:pt x="1709843" y="28577"/>
                    </a:cubicBezTo>
                    <a:lnTo>
                      <a:pt x="1709843" y="257192"/>
                    </a:lnTo>
                    <a:cubicBezTo>
                      <a:pt x="1709843" y="272975"/>
                      <a:pt x="1697049" y="285769"/>
                      <a:pt x="1681266" y="285769"/>
                    </a:cubicBezTo>
                    <a:lnTo>
                      <a:pt x="28577" y="285769"/>
                    </a:lnTo>
                    <a:cubicBezTo>
                      <a:pt x="12794" y="285769"/>
                      <a:pt x="0" y="272975"/>
                      <a:pt x="0" y="257192"/>
                    </a:cubicBezTo>
                    <a:lnTo>
                      <a:pt x="0" y="2857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1710" tIns="61710" rIns="61710" bIns="61710" spcCol="1270" anchor="ctr"/>
              <a:lstStyle/>
              <a:p>
                <a:pPr algn="ctr" defTabSz="622300">
                  <a:lnSpc>
                    <a:spcPct val="90000"/>
                  </a:lnSpc>
                  <a:spcAft>
                    <a:spcPct val="35000"/>
                  </a:spcAft>
                  <a:defRPr/>
                </a:pPr>
                <a:r>
                  <a:rPr lang="es-PA" sz="1400" dirty="0"/>
                  <a:t>DESGASTE POR USO</a:t>
                </a:r>
              </a:p>
            </p:txBody>
          </p:sp>
          <p:sp>
            <p:nvSpPr>
              <p:cNvPr id="319" name="318 Rectángulo redondeado"/>
              <p:cNvSpPr/>
              <p:nvPr/>
            </p:nvSpPr>
            <p:spPr>
              <a:xfrm>
                <a:off x="4655115" y="5342998"/>
                <a:ext cx="1862270" cy="547001"/>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20" name="319 Forma libre"/>
              <p:cNvSpPr/>
              <p:nvPr/>
            </p:nvSpPr>
            <p:spPr>
              <a:xfrm>
                <a:off x="4707825" y="5391918"/>
                <a:ext cx="1862022" cy="547705"/>
              </a:xfrm>
              <a:custGeom>
                <a:avLst/>
                <a:gdLst>
                  <a:gd name="connsiteX0" fmla="*/ 0 w 1862270"/>
                  <a:gd name="connsiteY0" fmla="*/ 54700 h 547001"/>
                  <a:gd name="connsiteX1" fmla="*/ 54700 w 1862270"/>
                  <a:gd name="connsiteY1" fmla="*/ 0 h 547001"/>
                  <a:gd name="connsiteX2" fmla="*/ 1807570 w 1862270"/>
                  <a:gd name="connsiteY2" fmla="*/ 0 h 547001"/>
                  <a:gd name="connsiteX3" fmla="*/ 1862270 w 1862270"/>
                  <a:gd name="connsiteY3" fmla="*/ 54700 h 547001"/>
                  <a:gd name="connsiteX4" fmla="*/ 1862270 w 1862270"/>
                  <a:gd name="connsiteY4" fmla="*/ 492301 h 547001"/>
                  <a:gd name="connsiteX5" fmla="*/ 1807570 w 1862270"/>
                  <a:gd name="connsiteY5" fmla="*/ 547001 h 547001"/>
                  <a:gd name="connsiteX6" fmla="*/ 54700 w 1862270"/>
                  <a:gd name="connsiteY6" fmla="*/ 547001 h 547001"/>
                  <a:gd name="connsiteX7" fmla="*/ 0 w 1862270"/>
                  <a:gd name="connsiteY7" fmla="*/ 492301 h 547001"/>
                  <a:gd name="connsiteX8" fmla="*/ 0 w 1862270"/>
                  <a:gd name="connsiteY8" fmla="*/ 54700 h 5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270" h="547001">
                    <a:moveTo>
                      <a:pt x="0" y="54700"/>
                    </a:moveTo>
                    <a:cubicBezTo>
                      <a:pt x="0" y="24490"/>
                      <a:pt x="24490" y="0"/>
                      <a:pt x="54700" y="0"/>
                    </a:cubicBezTo>
                    <a:lnTo>
                      <a:pt x="1807570" y="0"/>
                    </a:lnTo>
                    <a:cubicBezTo>
                      <a:pt x="1837780" y="0"/>
                      <a:pt x="1862270" y="24490"/>
                      <a:pt x="1862270" y="54700"/>
                    </a:cubicBezTo>
                    <a:lnTo>
                      <a:pt x="1862270" y="492301"/>
                    </a:lnTo>
                    <a:cubicBezTo>
                      <a:pt x="1862270" y="522511"/>
                      <a:pt x="1837780" y="547001"/>
                      <a:pt x="1807570" y="547001"/>
                    </a:cubicBezTo>
                    <a:lnTo>
                      <a:pt x="54700" y="547001"/>
                    </a:lnTo>
                    <a:cubicBezTo>
                      <a:pt x="24490" y="547001"/>
                      <a:pt x="0" y="522511"/>
                      <a:pt x="0" y="492301"/>
                    </a:cubicBezTo>
                    <a:lnTo>
                      <a:pt x="0" y="5470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6981" tIns="76981" rIns="76981" bIns="76981" spcCol="1270" anchor="ctr"/>
              <a:lstStyle/>
              <a:p>
                <a:pPr algn="ctr" defTabSz="711200">
                  <a:lnSpc>
                    <a:spcPct val="90000"/>
                  </a:lnSpc>
                  <a:spcAft>
                    <a:spcPct val="35000"/>
                  </a:spcAft>
                  <a:defRPr/>
                </a:pPr>
                <a:r>
                  <a:rPr lang="es-PA" sz="1600" b="1" dirty="0"/>
                  <a:t>CONDICION DE VULNERABILIDAD</a:t>
                </a:r>
              </a:p>
            </p:txBody>
          </p:sp>
          <p:sp>
            <p:nvSpPr>
              <p:cNvPr id="321" name="320 Rectángulo redondeado"/>
              <p:cNvSpPr/>
              <p:nvPr/>
            </p:nvSpPr>
            <p:spPr>
              <a:xfrm>
                <a:off x="6318347" y="1686002"/>
                <a:ext cx="1565132" cy="310139"/>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22" name="321 Forma libre"/>
              <p:cNvSpPr/>
              <p:nvPr/>
            </p:nvSpPr>
            <p:spPr>
              <a:xfrm>
                <a:off x="6369834" y="1735787"/>
                <a:ext cx="1565177" cy="309573"/>
              </a:xfrm>
              <a:custGeom>
                <a:avLst/>
                <a:gdLst>
                  <a:gd name="connsiteX0" fmla="*/ 0 w 1565132"/>
                  <a:gd name="connsiteY0" fmla="*/ 31014 h 310139"/>
                  <a:gd name="connsiteX1" fmla="*/ 31014 w 1565132"/>
                  <a:gd name="connsiteY1" fmla="*/ 0 h 310139"/>
                  <a:gd name="connsiteX2" fmla="*/ 1534118 w 1565132"/>
                  <a:gd name="connsiteY2" fmla="*/ 0 h 310139"/>
                  <a:gd name="connsiteX3" fmla="*/ 1565132 w 1565132"/>
                  <a:gd name="connsiteY3" fmla="*/ 31014 h 310139"/>
                  <a:gd name="connsiteX4" fmla="*/ 1565132 w 1565132"/>
                  <a:gd name="connsiteY4" fmla="*/ 279125 h 310139"/>
                  <a:gd name="connsiteX5" fmla="*/ 1534118 w 1565132"/>
                  <a:gd name="connsiteY5" fmla="*/ 310139 h 310139"/>
                  <a:gd name="connsiteX6" fmla="*/ 31014 w 1565132"/>
                  <a:gd name="connsiteY6" fmla="*/ 310139 h 310139"/>
                  <a:gd name="connsiteX7" fmla="*/ 0 w 1565132"/>
                  <a:gd name="connsiteY7" fmla="*/ 279125 h 310139"/>
                  <a:gd name="connsiteX8" fmla="*/ 0 w 1565132"/>
                  <a:gd name="connsiteY8" fmla="*/ 31014 h 31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132" h="310139">
                    <a:moveTo>
                      <a:pt x="0" y="31014"/>
                    </a:moveTo>
                    <a:cubicBezTo>
                      <a:pt x="0" y="13885"/>
                      <a:pt x="13885" y="0"/>
                      <a:pt x="31014" y="0"/>
                    </a:cubicBezTo>
                    <a:lnTo>
                      <a:pt x="1534118" y="0"/>
                    </a:lnTo>
                    <a:cubicBezTo>
                      <a:pt x="1551247" y="0"/>
                      <a:pt x="1565132" y="13885"/>
                      <a:pt x="1565132" y="31014"/>
                    </a:cubicBezTo>
                    <a:lnTo>
                      <a:pt x="1565132" y="279125"/>
                    </a:lnTo>
                    <a:cubicBezTo>
                      <a:pt x="1565132" y="296254"/>
                      <a:pt x="1551247" y="310139"/>
                      <a:pt x="1534118" y="310139"/>
                    </a:cubicBezTo>
                    <a:lnTo>
                      <a:pt x="31014" y="310139"/>
                    </a:lnTo>
                    <a:cubicBezTo>
                      <a:pt x="13885" y="310139"/>
                      <a:pt x="0" y="296254"/>
                      <a:pt x="0" y="279125"/>
                    </a:cubicBezTo>
                    <a:lnTo>
                      <a:pt x="0" y="31014"/>
                    </a:lnTo>
                    <a:close/>
                  </a:path>
                </a:pathLst>
              </a:custGeom>
              <a:solidFill>
                <a:schemeClr val="accent1">
                  <a:lumMod val="60000"/>
                  <a:lumOff val="40000"/>
                  <a:alpha val="90000"/>
                </a:schemeClr>
              </a:solid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62424" tIns="62424" rIns="62424" bIns="62424" spcCol="1270" anchor="ctr"/>
              <a:lstStyle/>
              <a:p>
                <a:pPr algn="ctr" defTabSz="622300">
                  <a:lnSpc>
                    <a:spcPct val="90000"/>
                  </a:lnSpc>
                  <a:spcAft>
                    <a:spcPct val="35000"/>
                  </a:spcAft>
                  <a:defRPr/>
                </a:pPr>
                <a:r>
                  <a:rPr lang="es-PA" sz="1400" b="1" i="1" dirty="0"/>
                  <a:t>INSTITUCIONALES</a:t>
                </a:r>
              </a:p>
            </p:txBody>
          </p:sp>
          <p:sp>
            <p:nvSpPr>
              <p:cNvPr id="323" name="322 Rectángulo redondeado"/>
              <p:cNvSpPr/>
              <p:nvPr/>
            </p:nvSpPr>
            <p:spPr>
              <a:xfrm>
                <a:off x="6292621" y="2172888"/>
                <a:ext cx="1704180" cy="578467"/>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24" name="323 Forma libre"/>
              <p:cNvSpPr/>
              <p:nvPr/>
            </p:nvSpPr>
            <p:spPr>
              <a:xfrm>
                <a:off x="6339673" y="2227928"/>
                <a:ext cx="1781064" cy="628670"/>
              </a:xfrm>
              <a:custGeom>
                <a:avLst/>
                <a:gdLst>
                  <a:gd name="connsiteX0" fmla="*/ 0 w 1914532"/>
                  <a:gd name="connsiteY0" fmla="*/ 62809 h 628094"/>
                  <a:gd name="connsiteX1" fmla="*/ 62809 w 1914532"/>
                  <a:gd name="connsiteY1" fmla="*/ 0 h 628094"/>
                  <a:gd name="connsiteX2" fmla="*/ 1851723 w 1914532"/>
                  <a:gd name="connsiteY2" fmla="*/ 0 h 628094"/>
                  <a:gd name="connsiteX3" fmla="*/ 1914532 w 1914532"/>
                  <a:gd name="connsiteY3" fmla="*/ 62809 h 628094"/>
                  <a:gd name="connsiteX4" fmla="*/ 1914532 w 1914532"/>
                  <a:gd name="connsiteY4" fmla="*/ 565285 h 628094"/>
                  <a:gd name="connsiteX5" fmla="*/ 1851723 w 1914532"/>
                  <a:gd name="connsiteY5" fmla="*/ 628094 h 628094"/>
                  <a:gd name="connsiteX6" fmla="*/ 62809 w 1914532"/>
                  <a:gd name="connsiteY6" fmla="*/ 628094 h 628094"/>
                  <a:gd name="connsiteX7" fmla="*/ 0 w 1914532"/>
                  <a:gd name="connsiteY7" fmla="*/ 565285 h 628094"/>
                  <a:gd name="connsiteX8" fmla="*/ 0 w 1914532"/>
                  <a:gd name="connsiteY8" fmla="*/ 62809 h 62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532" h="628094">
                    <a:moveTo>
                      <a:pt x="0" y="62809"/>
                    </a:moveTo>
                    <a:cubicBezTo>
                      <a:pt x="0" y="28121"/>
                      <a:pt x="28121" y="0"/>
                      <a:pt x="62809" y="0"/>
                    </a:cubicBezTo>
                    <a:lnTo>
                      <a:pt x="1851723" y="0"/>
                    </a:lnTo>
                    <a:cubicBezTo>
                      <a:pt x="1886411" y="0"/>
                      <a:pt x="1914532" y="28121"/>
                      <a:pt x="1914532" y="62809"/>
                    </a:cubicBezTo>
                    <a:lnTo>
                      <a:pt x="1914532" y="565285"/>
                    </a:lnTo>
                    <a:cubicBezTo>
                      <a:pt x="1914532" y="599973"/>
                      <a:pt x="1886411" y="628094"/>
                      <a:pt x="1851723" y="628094"/>
                    </a:cubicBezTo>
                    <a:lnTo>
                      <a:pt x="62809" y="628094"/>
                    </a:lnTo>
                    <a:cubicBezTo>
                      <a:pt x="28121" y="628094"/>
                      <a:pt x="0" y="599973"/>
                      <a:pt x="0" y="565285"/>
                    </a:cubicBezTo>
                    <a:lnTo>
                      <a:pt x="0" y="62809"/>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4116" tIns="64116" rIns="64116" bIns="64116" spcCol="1270" anchor="ctr"/>
              <a:lstStyle/>
              <a:p>
                <a:pPr algn="ctr" defTabSz="533400">
                  <a:lnSpc>
                    <a:spcPct val="90000"/>
                  </a:lnSpc>
                  <a:spcAft>
                    <a:spcPct val="35000"/>
                  </a:spcAft>
                  <a:defRPr/>
                </a:pPr>
                <a:r>
                  <a:rPr lang="es-PA" sz="1200" dirty="0"/>
                  <a:t>POLITICAS Y PROGRAMAS CON ENFOQUE DE ADAPTACIÓN Y DE RRD</a:t>
                </a:r>
              </a:p>
            </p:txBody>
          </p:sp>
          <p:sp>
            <p:nvSpPr>
              <p:cNvPr id="325" name="324 Rectángulo redondeado"/>
              <p:cNvSpPr/>
              <p:nvPr/>
            </p:nvSpPr>
            <p:spPr>
              <a:xfrm>
                <a:off x="6317228" y="2957510"/>
                <a:ext cx="1438352" cy="541009"/>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26" name="325 Forma libre"/>
              <p:cNvSpPr/>
              <p:nvPr/>
            </p:nvSpPr>
            <p:spPr>
              <a:xfrm>
                <a:off x="6369834" y="3007416"/>
                <a:ext cx="1438185" cy="541355"/>
              </a:xfrm>
              <a:custGeom>
                <a:avLst/>
                <a:gdLst>
                  <a:gd name="connsiteX0" fmla="*/ 0 w 1438352"/>
                  <a:gd name="connsiteY0" fmla="*/ 54101 h 541009"/>
                  <a:gd name="connsiteX1" fmla="*/ 54101 w 1438352"/>
                  <a:gd name="connsiteY1" fmla="*/ 0 h 541009"/>
                  <a:gd name="connsiteX2" fmla="*/ 1384251 w 1438352"/>
                  <a:gd name="connsiteY2" fmla="*/ 0 h 541009"/>
                  <a:gd name="connsiteX3" fmla="*/ 1438352 w 1438352"/>
                  <a:gd name="connsiteY3" fmla="*/ 54101 h 541009"/>
                  <a:gd name="connsiteX4" fmla="*/ 1438352 w 1438352"/>
                  <a:gd name="connsiteY4" fmla="*/ 486908 h 541009"/>
                  <a:gd name="connsiteX5" fmla="*/ 1384251 w 1438352"/>
                  <a:gd name="connsiteY5" fmla="*/ 541009 h 541009"/>
                  <a:gd name="connsiteX6" fmla="*/ 54101 w 1438352"/>
                  <a:gd name="connsiteY6" fmla="*/ 541009 h 541009"/>
                  <a:gd name="connsiteX7" fmla="*/ 0 w 1438352"/>
                  <a:gd name="connsiteY7" fmla="*/ 486908 h 541009"/>
                  <a:gd name="connsiteX8" fmla="*/ 0 w 1438352"/>
                  <a:gd name="connsiteY8" fmla="*/ 54101 h 54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352" h="541009">
                    <a:moveTo>
                      <a:pt x="0" y="54101"/>
                    </a:moveTo>
                    <a:cubicBezTo>
                      <a:pt x="0" y="24222"/>
                      <a:pt x="24222" y="0"/>
                      <a:pt x="54101" y="0"/>
                    </a:cubicBezTo>
                    <a:lnTo>
                      <a:pt x="1384251" y="0"/>
                    </a:lnTo>
                    <a:cubicBezTo>
                      <a:pt x="1414130" y="0"/>
                      <a:pt x="1438352" y="24222"/>
                      <a:pt x="1438352" y="54101"/>
                    </a:cubicBezTo>
                    <a:lnTo>
                      <a:pt x="1438352" y="486908"/>
                    </a:lnTo>
                    <a:cubicBezTo>
                      <a:pt x="1438352" y="516787"/>
                      <a:pt x="1414130" y="541009"/>
                      <a:pt x="1384251" y="541009"/>
                    </a:cubicBezTo>
                    <a:lnTo>
                      <a:pt x="54101" y="541009"/>
                    </a:lnTo>
                    <a:cubicBezTo>
                      <a:pt x="24222" y="541009"/>
                      <a:pt x="0" y="516787"/>
                      <a:pt x="0" y="486908"/>
                    </a:cubicBezTo>
                    <a:lnTo>
                      <a:pt x="0" y="5410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1566" tIns="61566" rIns="61566" bIns="61566" spcCol="1270" anchor="ctr"/>
              <a:lstStyle/>
              <a:p>
                <a:pPr algn="ctr" defTabSz="533400">
                  <a:lnSpc>
                    <a:spcPct val="90000"/>
                  </a:lnSpc>
                  <a:spcAft>
                    <a:spcPts val="0"/>
                  </a:spcAft>
                  <a:defRPr/>
                </a:pPr>
                <a:r>
                  <a:rPr lang="es-PA" sz="1200" dirty="0"/>
                  <a:t>DISPONIBILIDAD</a:t>
                </a:r>
              </a:p>
              <a:p>
                <a:pPr algn="ctr" defTabSz="533400">
                  <a:lnSpc>
                    <a:spcPct val="90000"/>
                  </a:lnSpc>
                  <a:spcAft>
                    <a:spcPct val="35000"/>
                  </a:spcAft>
                  <a:defRPr/>
                </a:pPr>
                <a:r>
                  <a:rPr lang="es-PA" sz="1200" dirty="0"/>
                  <a:t>PRESUPUESTARIA</a:t>
                </a:r>
              </a:p>
            </p:txBody>
          </p:sp>
          <p:sp>
            <p:nvSpPr>
              <p:cNvPr id="327" name="326 Rectángulo redondeado"/>
              <p:cNvSpPr/>
              <p:nvPr/>
            </p:nvSpPr>
            <p:spPr>
              <a:xfrm>
                <a:off x="6317230" y="3664723"/>
                <a:ext cx="1486471" cy="604521"/>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28" name="327 Forma libre"/>
              <p:cNvSpPr/>
              <p:nvPr/>
            </p:nvSpPr>
            <p:spPr>
              <a:xfrm>
                <a:off x="6369834" y="3713876"/>
                <a:ext cx="1485807" cy="604858"/>
              </a:xfrm>
              <a:custGeom>
                <a:avLst/>
                <a:gdLst>
                  <a:gd name="connsiteX0" fmla="*/ 0 w 1486471"/>
                  <a:gd name="connsiteY0" fmla="*/ 60452 h 604521"/>
                  <a:gd name="connsiteX1" fmla="*/ 60452 w 1486471"/>
                  <a:gd name="connsiteY1" fmla="*/ 0 h 604521"/>
                  <a:gd name="connsiteX2" fmla="*/ 1426019 w 1486471"/>
                  <a:gd name="connsiteY2" fmla="*/ 0 h 604521"/>
                  <a:gd name="connsiteX3" fmla="*/ 1486471 w 1486471"/>
                  <a:gd name="connsiteY3" fmla="*/ 60452 h 604521"/>
                  <a:gd name="connsiteX4" fmla="*/ 1486471 w 1486471"/>
                  <a:gd name="connsiteY4" fmla="*/ 544069 h 604521"/>
                  <a:gd name="connsiteX5" fmla="*/ 1426019 w 1486471"/>
                  <a:gd name="connsiteY5" fmla="*/ 604521 h 604521"/>
                  <a:gd name="connsiteX6" fmla="*/ 60452 w 1486471"/>
                  <a:gd name="connsiteY6" fmla="*/ 604521 h 604521"/>
                  <a:gd name="connsiteX7" fmla="*/ 0 w 1486471"/>
                  <a:gd name="connsiteY7" fmla="*/ 544069 h 604521"/>
                  <a:gd name="connsiteX8" fmla="*/ 0 w 1486471"/>
                  <a:gd name="connsiteY8" fmla="*/ 60452 h 60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6471" h="604521">
                    <a:moveTo>
                      <a:pt x="0" y="60452"/>
                    </a:moveTo>
                    <a:cubicBezTo>
                      <a:pt x="0" y="27065"/>
                      <a:pt x="27065" y="0"/>
                      <a:pt x="60452" y="0"/>
                    </a:cubicBezTo>
                    <a:lnTo>
                      <a:pt x="1426019" y="0"/>
                    </a:lnTo>
                    <a:cubicBezTo>
                      <a:pt x="1459406" y="0"/>
                      <a:pt x="1486471" y="27065"/>
                      <a:pt x="1486471" y="60452"/>
                    </a:cubicBezTo>
                    <a:lnTo>
                      <a:pt x="1486471" y="544069"/>
                    </a:lnTo>
                    <a:cubicBezTo>
                      <a:pt x="1486471" y="577456"/>
                      <a:pt x="1459406" y="604521"/>
                      <a:pt x="1426019" y="604521"/>
                    </a:cubicBezTo>
                    <a:lnTo>
                      <a:pt x="60452" y="604521"/>
                    </a:lnTo>
                    <a:cubicBezTo>
                      <a:pt x="27065" y="604521"/>
                      <a:pt x="0" y="577456"/>
                      <a:pt x="0" y="544069"/>
                    </a:cubicBezTo>
                    <a:lnTo>
                      <a:pt x="0" y="60452"/>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3426" tIns="63426" rIns="63426" bIns="63426" spcCol="1270" anchor="ctr"/>
              <a:lstStyle/>
              <a:p>
                <a:pPr algn="ctr" defTabSz="533400">
                  <a:lnSpc>
                    <a:spcPct val="90000"/>
                  </a:lnSpc>
                  <a:spcAft>
                    <a:spcPct val="35000"/>
                  </a:spcAft>
                  <a:defRPr/>
                </a:pPr>
                <a:r>
                  <a:rPr lang="es-PA" sz="1200" dirty="0"/>
                  <a:t>CICLOS DE PROYECTOS SINCRONIZADOS</a:t>
                </a:r>
              </a:p>
            </p:txBody>
          </p:sp>
          <p:sp>
            <p:nvSpPr>
              <p:cNvPr id="329" name="328 Rectángulo redondeado"/>
              <p:cNvSpPr/>
              <p:nvPr/>
            </p:nvSpPr>
            <p:spPr>
              <a:xfrm>
                <a:off x="6354898" y="4434225"/>
                <a:ext cx="1481460" cy="637833"/>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30" name="329 Forma libre"/>
              <p:cNvSpPr/>
              <p:nvPr/>
            </p:nvSpPr>
            <p:spPr>
              <a:xfrm>
                <a:off x="6406343" y="4483839"/>
                <a:ext cx="1482632" cy="638196"/>
              </a:xfrm>
              <a:custGeom>
                <a:avLst/>
                <a:gdLst>
                  <a:gd name="connsiteX0" fmla="*/ 0 w 1481460"/>
                  <a:gd name="connsiteY0" fmla="*/ 63783 h 637833"/>
                  <a:gd name="connsiteX1" fmla="*/ 63783 w 1481460"/>
                  <a:gd name="connsiteY1" fmla="*/ 0 h 637833"/>
                  <a:gd name="connsiteX2" fmla="*/ 1417677 w 1481460"/>
                  <a:gd name="connsiteY2" fmla="*/ 0 h 637833"/>
                  <a:gd name="connsiteX3" fmla="*/ 1481460 w 1481460"/>
                  <a:gd name="connsiteY3" fmla="*/ 63783 h 637833"/>
                  <a:gd name="connsiteX4" fmla="*/ 1481460 w 1481460"/>
                  <a:gd name="connsiteY4" fmla="*/ 574050 h 637833"/>
                  <a:gd name="connsiteX5" fmla="*/ 1417677 w 1481460"/>
                  <a:gd name="connsiteY5" fmla="*/ 637833 h 637833"/>
                  <a:gd name="connsiteX6" fmla="*/ 63783 w 1481460"/>
                  <a:gd name="connsiteY6" fmla="*/ 637833 h 637833"/>
                  <a:gd name="connsiteX7" fmla="*/ 0 w 1481460"/>
                  <a:gd name="connsiteY7" fmla="*/ 574050 h 637833"/>
                  <a:gd name="connsiteX8" fmla="*/ 0 w 1481460"/>
                  <a:gd name="connsiteY8" fmla="*/ 63783 h 63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460" h="637833">
                    <a:moveTo>
                      <a:pt x="0" y="63783"/>
                    </a:moveTo>
                    <a:cubicBezTo>
                      <a:pt x="0" y="28557"/>
                      <a:pt x="28557" y="0"/>
                      <a:pt x="63783" y="0"/>
                    </a:cubicBezTo>
                    <a:lnTo>
                      <a:pt x="1417677" y="0"/>
                    </a:lnTo>
                    <a:cubicBezTo>
                      <a:pt x="1452903" y="0"/>
                      <a:pt x="1481460" y="28557"/>
                      <a:pt x="1481460" y="63783"/>
                    </a:cubicBezTo>
                    <a:lnTo>
                      <a:pt x="1481460" y="574050"/>
                    </a:lnTo>
                    <a:cubicBezTo>
                      <a:pt x="1481460" y="609276"/>
                      <a:pt x="1452903" y="637833"/>
                      <a:pt x="1417677" y="637833"/>
                    </a:cubicBezTo>
                    <a:lnTo>
                      <a:pt x="63783" y="637833"/>
                    </a:lnTo>
                    <a:cubicBezTo>
                      <a:pt x="28557" y="637833"/>
                      <a:pt x="0" y="609276"/>
                      <a:pt x="0" y="574050"/>
                    </a:cubicBezTo>
                    <a:lnTo>
                      <a:pt x="0" y="63783"/>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4401" tIns="64401" rIns="64401" bIns="64401" spcCol="1270" anchor="ctr"/>
              <a:lstStyle/>
              <a:p>
                <a:pPr algn="ctr" defTabSz="533400">
                  <a:lnSpc>
                    <a:spcPts val="1300"/>
                  </a:lnSpc>
                  <a:spcAft>
                    <a:spcPts val="0"/>
                  </a:spcAft>
                  <a:defRPr/>
                </a:pPr>
                <a:r>
                  <a:rPr lang="es-PA" sz="1200" dirty="0"/>
                  <a:t>PERTINENCIA DE LOS PROCESOS DE CONTRATACIONES</a:t>
                </a:r>
              </a:p>
            </p:txBody>
          </p:sp>
          <p:sp>
            <p:nvSpPr>
              <p:cNvPr id="331" name="330 Rectángulo redondeado"/>
              <p:cNvSpPr/>
              <p:nvPr/>
            </p:nvSpPr>
            <p:spPr>
              <a:xfrm>
                <a:off x="7554380" y="636173"/>
                <a:ext cx="1493397" cy="819583"/>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32" name="331 Forma libre"/>
              <p:cNvSpPr/>
              <p:nvPr/>
            </p:nvSpPr>
            <p:spPr>
              <a:xfrm>
                <a:off x="7523872" y="618632"/>
                <a:ext cx="1646134" cy="819176"/>
              </a:xfrm>
              <a:custGeom>
                <a:avLst/>
                <a:gdLst>
                  <a:gd name="connsiteX0" fmla="*/ 0 w 1493397"/>
                  <a:gd name="connsiteY0" fmla="*/ 81958 h 819583"/>
                  <a:gd name="connsiteX1" fmla="*/ 81958 w 1493397"/>
                  <a:gd name="connsiteY1" fmla="*/ 0 h 819583"/>
                  <a:gd name="connsiteX2" fmla="*/ 1411439 w 1493397"/>
                  <a:gd name="connsiteY2" fmla="*/ 0 h 819583"/>
                  <a:gd name="connsiteX3" fmla="*/ 1493397 w 1493397"/>
                  <a:gd name="connsiteY3" fmla="*/ 81958 h 819583"/>
                  <a:gd name="connsiteX4" fmla="*/ 1493397 w 1493397"/>
                  <a:gd name="connsiteY4" fmla="*/ 737625 h 819583"/>
                  <a:gd name="connsiteX5" fmla="*/ 1411439 w 1493397"/>
                  <a:gd name="connsiteY5" fmla="*/ 819583 h 819583"/>
                  <a:gd name="connsiteX6" fmla="*/ 81958 w 1493397"/>
                  <a:gd name="connsiteY6" fmla="*/ 819583 h 819583"/>
                  <a:gd name="connsiteX7" fmla="*/ 0 w 1493397"/>
                  <a:gd name="connsiteY7" fmla="*/ 737625 h 819583"/>
                  <a:gd name="connsiteX8" fmla="*/ 0 w 1493397"/>
                  <a:gd name="connsiteY8" fmla="*/ 81958 h 81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397" h="819583">
                    <a:moveTo>
                      <a:pt x="0" y="81958"/>
                    </a:moveTo>
                    <a:cubicBezTo>
                      <a:pt x="0" y="36694"/>
                      <a:pt x="36694" y="0"/>
                      <a:pt x="81958" y="0"/>
                    </a:cubicBezTo>
                    <a:lnTo>
                      <a:pt x="1411439" y="0"/>
                    </a:lnTo>
                    <a:cubicBezTo>
                      <a:pt x="1456703" y="0"/>
                      <a:pt x="1493397" y="36694"/>
                      <a:pt x="1493397" y="81958"/>
                    </a:cubicBezTo>
                    <a:lnTo>
                      <a:pt x="1493397" y="737625"/>
                    </a:lnTo>
                    <a:cubicBezTo>
                      <a:pt x="1493397" y="782889"/>
                      <a:pt x="1456703" y="819583"/>
                      <a:pt x="1411439" y="819583"/>
                    </a:cubicBezTo>
                    <a:lnTo>
                      <a:pt x="81958" y="819583"/>
                    </a:lnTo>
                    <a:cubicBezTo>
                      <a:pt x="36694" y="819583"/>
                      <a:pt x="0" y="782889"/>
                      <a:pt x="0" y="737625"/>
                    </a:cubicBezTo>
                    <a:lnTo>
                      <a:pt x="0" y="81958"/>
                    </a:lnTo>
                    <a:close/>
                  </a:path>
                </a:pathLst>
              </a:custGeom>
              <a:solidFill>
                <a:schemeClr val="accent1">
                  <a:lumMod val="60000"/>
                  <a:lumOff val="40000"/>
                  <a:alpha val="90000"/>
                </a:scheme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4965" tIns="84965" rIns="84965" bIns="84965" spcCol="1270" anchor="ctr"/>
              <a:lstStyle/>
              <a:p>
                <a:pPr algn="ctr" defTabSz="711200">
                  <a:lnSpc>
                    <a:spcPct val="90000"/>
                  </a:lnSpc>
                  <a:spcAft>
                    <a:spcPct val="35000"/>
                  </a:spcAft>
                  <a:defRPr/>
                </a:pPr>
                <a:r>
                  <a:rPr lang="es-PA" sz="1400" b="1" i="1" dirty="0" smtClean="0"/>
                  <a:t>COSTOS DE MANTENIMIENTO Y REPARACIONES</a:t>
                </a:r>
                <a:endParaRPr lang="es-PA" sz="1400" b="1" i="1" dirty="0"/>
              </a:p>
            </p:txBody>
          </p:sp>
          <p:sp>
            <p:nvSpPr>
              <p:cNvPr id="333" name="332 Rectángulo redondeado"/>
              <p:cNvSpPr/>
              <p:nvPr/>
            </p:nvSpPr>
            <p:spPr>
              <a:xfrm>
                <a:off x="6988076" y="5334875"/>
                <a:ext cx="1759063" cy="527566"/>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34" name="333 Forma libre"/>
              <p:cNvSpPr/>
              <p:nvPr/>
            </p:nvSpPr>
            <p:spPr>
              <a:xfrm>
                <a:off x="7039717" y="5383980"/>
                <a:ext cx="1758840" cy="528655"/>
              </a:xfrm>
              <a:custGeom>
                <a:avLst/>
                <a:gdLst>
                  <a:gd name="connsiteX0" fmla="*/ 0 w 1759063"/>
                  <a:gd name="connsiteY0" fmla="*/ 52757 h 527566"/>
                  <a:gd name="connsiteX1" fmla="*/ 52757 w 1759063"/>
                  <a:gd name="connsiteY1" fmla="*/ 0 h 527566"/>
                  <a:gd name="connsiteX2" fmla="*/ 1706306 w 1759063"/>
                  <a:gd name="connsiteY2" fmla="*/ 0 h 527566"/>
                  <a:gd name="connsiteX3" fmla="*/ 1759063 w 1759063"/>
                  <a:gd name="connsiteY3" fmla="*/ 52757 h 527566"/>
                  <a:gd name="connsiteX4" fmla="*/ 1759063 w 1759063"/>
                  <a:gd name="connsiteY4" fmla="*/ 474809 h 527566"/>
                  <a:gd name="connsiteX5" fmla="*/ 1706306 w 1759063"/>
                  <a:gd name="connsiteY5" fmla="*/ 527566 h 527566"/>
                  <a:gd name="connsiteX6" fmla="*/ 52757 w 1759063"/>
                  <a:gd name="connsiteY6" fmla="*/ 527566 h 527566"/>
                  <a:gd name="connsiteX7" fmla="*/ 0 w 1759063"/>
                  <a:gd name="connsiteY7" fmla="*/ 474809 h 527566"/>
                  <a:gd name="connsiteX8" fmla="*/ 0 w 1759063"/>
                  <a:gd name="connsiteY8" fmla="*/ 52757 h 52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063" h="527566">
                    <a:moveTo>
                      <a:pt x="0" y="52757"/>
                    </a:moveTo>
                    <a:cubicBezTo>
                      <a:pt x="0" y="23620"/>
                      <a:pt x="23620" y="0"/>
                      <a:pt x="52757" y="0"/>
                    </a:cubicBezTo>
                    <a:lnTo>
                      <a:pt x="1706306" y="0"/>
                    </a:lnTo>
                    <a:cubicBezTo>
                      <a:pt x="1735443" y="0"/>
                      <a:pt x="1759063" y="23620"/>
                      <a:pt x="1759063" y="52757"/>
                    </a:cubicBezTo>
                    <a:lnTo>
                      <a:pt x="1759063" y="474809"/>
                    </a:lnTo>
                    <a:cubicBezTo>
                      <a:pt x="1759063" y="503946"/>
                      <a:pt x="1735443" y="527566"/>
                      <a:pt x="1706306" y="527566"/>
                    </a:cubicBezTo>
                    <a:lnTo>
                      <a:pt x="52757" y="527566"/>
                    </a:lnTo>
                    <a:cubicBezTo>
                      <a:pt x="23620" y="527566"/>
                      <a:pt x="0" y="503946"/>
                      <a:pt x="0" y="474809"/>
                    </a:cubicBezTo>
                    <a:lnTo>
                      <a:pt x="0" y="5275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6412" tIns="76412" rIns="76412" bIns="76412" spcCol="1270" anchor="ctr"/>
              <a:lstStyle/>
              <a:p>
                <a:pPr algn="ctr" defTabSz="711200">
                  <a:lnSpc>
                    <a:spcPct val="90000"/>
                  </a:lnSpc>
                  <a:spcAft>
                    <a:spcPct val="35000"/>
                  </a:spcAft>
                  <a:defRPr/>
                </a:pPr>
                <a:r>
                  <a:rPr lang="es-PA" sz="1600" b="1" dirty="0"/>
                  <a:t>VALOR FINANCIERO  </a:t>
                </a:r>
              </a:p>
            </p:txBody>
          </p:sp>
        </p:grpSp>
        <p:sp>
          <p:nvSpPr>
            <p:cNvPr id="235" name="234 Rectángulo"/>
            <p:cNvSpPr/>
            <p:nvPr/>
          </p:nvSpPr>
          <p:spPr bwMode="auto">
            <a:xfrm>
              <a:off x="6172200" y="2266684"/>
              <a:ext cx="1944688" cy="31878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A" dirty="0">
                <a:noFill/>
              </a:endParaRPr>
            </a:p>
          </p:txBody>
        </p:sp>
        <p:sp>
          <p:nvSpPr>
            <p:cNvPr id="15376" name="235 CuadroTexto"/>
            <p:cNvSpPr txBox="1">
              <a:spLocks noChangeArrowheads="1"/>
            </p:cNvSpPr>
            <p:nvPr/>
          </p:nvSpPr>
          <p:spPr bwMode="auto">
            <a:xfrm>
              <a:off x="5943600" y="750838"/>
              <a:ext cx="1600200" cy="1154162"/>
            </a:xfrm>
            <a:prstGeom prst="rect">
              <a:avLst/>
            </a:prstGeom>
            <a:noFill/>
            <a:ln w="9525">
              <a:noFill/>
              <a:miter lim="800000"/>
              <a:headEnd/>
              <a:tailEnd/>
            </a:ln>
          </p:spPr>
          <p:txBody>
            <a:bodyPr wrap="square">
              <a:spAutoFit/>
            </a:bodyPr>
            <a:lstStyle/>
            <a:p>
              <a:pPr algn="ctr"/>
              <a:r>
                <a:rPr lang="es-PA" b="1" dirty="0" smtClean="0">
                  <a:solidFill>
                    <a:srgbClr val="EB700B"/>
                  </a:solidFill>
                </a:rPr>
                <a:t>B - </a:t>
              </a:r>
              <a:r>
                <a:rPr lang="es-PA" sz="1700" b="1" dirty="0" smtClean="0">
                  <a:latin typeface="+mn-lt"/>
                </a:rPr>
                <a:t>Capacidades </a:t>
              </a:r>
              <a:r>
                <a:rPr lang="es-PA" sz="1700" b="1" dirty="0">
                  <a:latin typeface="+mn-lt"/>
                </a:rPr>
                <a:t>que deben generarse</a:t>
              </a:r>
            </a:p>
          </p:txBody>
        </p:sp>
        <p:sp>
          <p:nvSpPr>
            <p:cNvPr id="15377" name="236 CuadroTexto"/>
            <p:cNvSpPr txBox="1">
              <a:spLocks noChangeArrowheads="1"/>
            </p:cNvSpPr>
            <p:nvPr/>
          </p:nvSpPr>
          <p:spPr bwMode="auto">
            <a:xfrm>
              <a:off x="7343687" y="762000"/>
              <a:ext cx="1800313" cy="646331"/>
            </a:xfrm>
            <a:prstGeom prst="rect">
              <a:avLst/>
            </a:prstGeom>
            <a:noFill/>
            <a:ln w="9525">
              <a:noFill/>
              <a:miter lim="800000"/>
              <a:headEnd/>
              <a:tailEnd/>
            </a:ln>
          </p:spPr>
          <p:txBody>
            <a:bodyPr>
              <a:spAutoFit/>
            </a:bodyPr>
            <a:lstStyle/>
            <a:p>
              <a:pPr algn="ctr"/>
              <a:r>
                <a:rPr lang="es-PA" b="1" dirty="0" smtClean="0">
                  <a:solidFill>
                    <a:srgbClr val="00B050"/>
                  </a:solidFill>
                </a:rPr>
                <a:t>C -</a:t>
              </a:r>
              <a:r>
                <a:rPr lang="es-PA" b="1" dirty="0" smtClean="0">
                  <a:latin typeface="+mn-lt"/>
                </a:rPr>
                <a:t> </a:t>
              </a:r>
              <a:r>
                <a:rPr lang="es-PA" b="1" dirty="0">
                  <a:latin typeface="+mn-lt"/>
                </a:rPr>
                <a:t>Factor de sostenibilidad</a:t>
              </a:r>
            </a:p>
          </p:txBody>
        </p:sp>
        <p:sp>
          <p:nvSpPr>
            <p:cNvPr id="15378" name="237 CuadroTexto"/>
            <p:cNvSpPr txBox="1">
              <a:spLocks noChangeArrowheads="1"/>
            </p:cNvSpPr>
            <p:nvPr/>
          </p:nvSpPr>
          <p:spPr bwMode="auto">
            <a:xfrm>
              <a:off x="1" y="5580277"/>
              <a:ext cx="1491018" cy="615553"/>
            </a:xfrm>
            <a:prstGeom prst="rect">
              <a:avLst/>
            </a:prstGeom>
            <a:noFill/>
            <a:ln w="9525">
              <a:noFill/>
              <a:miter lim="800000"/>
              <a:headEnd/>
              <a:tailEnd/>
            </a:ln>
          </p:spPr>
          <p:txBody>
            <a:bodyPr wrap="square">
              <a:spAutoFit/>
            </a:bodyPr>
            <a:lstStyle/>
            <a:p>
              <a:pPr algn="ctr"/>
              <a:r>
                <a:rPr lang="es-PA" b="1" dirty="0">
                  <a:solidFill>
                    <a:srgbClr val="FF0000"/>
                  </a:solidFill>
                  <a:latin typeface="+mn-lt"/>
                </a:rPr>
                <a:t>A</a:t>
              </a:r>
              <a:r>
                <a:rPr lang="es-PA" b="1" dirty="0">
                  <a:latin typeface="+mn-lt"/>
                </a:rPr>
                <a:t> + </a:t>
              </a:r>
              <a:r>
                <a:rPr lang="es-PA" b="1" dirty="0">
                  <a:solidFill>
                    <a:srgbClr val="EB700B"/>
                  </a:solidFill>
                  <a:latin typeface="+mn-lt"/>
                </a:rPr>
                <a:t>B</a:t>
              </a:r>
              <a:r>
                <a:rPr lang="es-PA" b="1" dirty="0">
                  <a:latin typeface="+mn-lt"/>
                </a:rPr>
                <a:t> + </a:t>
              </a:r>
              <a:r>
                <a:rPr lang="es-PA" b="1" dirty="0">
                  <a:solidFill>
                    <a:srgbClr val="00B050"/>
                  </a:solidFill>
                  <a:latin typeface="+mn-lt"/>
                </a:rPr>
                <a:t>C </a:t>
              </a:r>
              <a:r>
                <a:rPr lang="es-PA" sz="1600" dirty="0">
                  <a:latin typeface="+mn-lt"/>
                </a:rPr>
                <a:t>determinan</a:t>
              </a:r>
            </a:p>
          </p:txBody>
        </p:sp>
        <p:sp>
          <p:nvSpPr>
            <p:cNvPr id="239" name="238 Flecha derecha"/>
            <p:cNvSpPr/>
            <p:nvPr/>
          </p:nvSpPr>
          <p:spPr bwMode="auto">
            <a:xfrm>
              <a:off x="1419225" y="5641995"/>
              <a:ext cx="576263" cy="250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A"/>
            </a:p>
          </p:txBody>
        </p:sp>
        <p:sp>
          <p:nvSpPr>
            <p:cNvPr id="240" name="239 Flecha izquierda y derecha"/>
            <p:cNvSpPr/>
            <p:nvPr/>
          </p:nvSpPr>
          <p:spPr bwMode="auto">
            <a:xfrm>
              <a:off x="4011613" y="5641995"/>
              <a:ext cx="576262" cy="2508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A"/>
            </a:p>
          </p:txBody>
        </p:sp>
        <p:sp>
          <p:nvSpPr>
            <p:cNvPr id="241" name="240 Flecha izquierda y derecha"/>
            <p:cNvSpPr/>
            <p:nvPr/>
          </p:nvSpPr>
          <p:spPr bwMode="auto">
            <a:xfrm>
              <a:off x="6459538" y="5705393"/>
              <a:ext cx="576262" cy="2494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A"/>
            </a:p>
          </p:txBody>
        </p:sp>
        <p:sp>
          <p:nvSpPr>
            <p:cNvPr id="15382" name="241 CuadroTexto"/>
            <p:cNvSpPr txBox="1">
              <a:spLocks noChangeArrowheads="1"/>
            </p:cNvSpPr>
            <p:nvPr/>
          </p:nvSpPr>
          <p:spPr bwMode="auto">
            <a:xfrm>
              <a:off x="3723405" y="6080389"/>
              <a:ext cx="1224213" cy="338554"/>
            </a:xfrm>
            <a:prstGeom prst="rect">
              <a:avLst/>
            </a:prstGeom>
            <a:noFill/>
            <a:ln w="9525">
              <a:noFill/>
              <a:miter lim="800000"/>
              <a:headEnd/>
              <a:tailEnd/>
            </a:ln>
          </p:spPr>
          <p:txBody>
            <a:bodyPr>
              <a:spAutoFit/>
            </a:bodyPr>
            <a:lstStyle/>
            <a:p>
              <a:pPr algn="ctr"/>
              <a:r>
                <a:rPr lang="es-PA" sz="1600" dirty="0">
                  <a:latin typeface="+mn-lt"/>
                </a:rPr>
                <a:t>determinan</a:t>
              </a:r>
            </a:p>
          </p:txBody>
        </p:sp>
        <p:sp>
          <p:nvSpPr>
            <p:cNvPr id="15383" name="242 CuadroTexto"/>
            <p:cNvSpPr txBox="1">
              <a:spLocks noChangeArrowheads="1"/>
            </p:cNvSpPr>
            <p:nvPr/>
          </p:nvSpPr>
          <p:spPr bwMode="auto">
            <a:xfrm>
              <a:off x="6243843" y="6080389"/>
              <a:ext cx="1224213" cy="338554"/>
            </a:xfrm>
            <a:prstGeom prst="rect">
              <a:avLst/>
            </a:prstGeom>
            <a:noFill/>
            <a:ln w="9525">
              <a:noFill/>
              <a:miter lim="800000"/>
              <a:headEnd/>
              <a:tailEnd/>
            </a:ln>
          </p:spPr>
          <p:txBody>
            <a:bodyPr>
              <a:spAutoFit/>
            </a:bodyPr>
            <a:lstStyle/>
            <a:p>
              <a:pPr algn="ctr"/>
              <a:r>
                <a:rPr lang="es-PA" sz="1600" dirty="0">
                  <a:latin typeface="+mn-lt"/>
                </a:rPr>
                <a:t>determinan</a:t>
              </a:r>
            </a:p>
          </p:txBody>
        </p:sp>
        <p:cxnSp>
          <p:nvCxnSpPr>
            <p:cNvPr id="244" name="243 Conector recto"/>
            <p:cNvCxnSpPr/>
            <p:nvPr/>
          </p:nvCxnSpPr>
          <p:spPr bwMode="auto">
            <a:xfrm>
              <a:off x="195263" y="2614001"/>
              <a:ext cx="5832475" cy="2756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385" name="244 CuadroTexto"/>
            <p:cNvSpPr txBox="1">
              <a:spLocks noChangeArrowheads="1"/>
            </p:cNvSpPr>
            <p:nvPr/>
          </p:nvSpPr>
          <p:spPr bwMode="auto">
            <a:xfrm>
              <a:off x="2440937" y="2642114"/>
              <a:ext cx="2664463" cy="338554"/>
            </a:xfrm>
            <a:prstGeom prst="rect">
              <a:avLst/>
            </a:prstGeom>
            <a:noFill/>
            <a:ln w="9525">
              <a:noFill/>
              <a:miter lim="800000"/>
              <a:headEnd/>
              <a:tailEnd/>
            </a:ln>
          </p:spPr>
          <p:txBody>
            <a:bodyPr>
              <a:spAutoFit/>
            </a:bodyPr>
            <a:lstStyle/>
            <a:p>
              <a:pPr algn="ctr"/>
              <a:r>
                <a:rPr lang="es-PA" sz="1600" b="1" i="1" dirty="0">
                  <a:solidFill>
                    <a:srgbClr val="FF0000"/>
                  </a:solidFill>
                  <a:latin typeface="+mn-lt"/>
                </a:rPr>
                <a:t>Factores de Riesgo</a:t>
              </a:r>
            </a:p>
          </p:txBody>
        </p:sp>
        <p:sp>
          <p:nvSpPr>
            <p:cNvPr id="15387" name="246 CuadroTexto"/>
            <p:cNvSpPr txBox="1">
              <a:spLocks noChangeArrowheads="1"/>
            </p:cNvSpPr>
            <p:nvPr/>
          </p:nvSpPr>
          <p:spPr bwMode="auto">
            <a:xfrm>
              <a:off x="50228" y="806230"/>
              <a:ext cx="5283772" cy="646331"/>
            </a:xfrm>
            <a:prstGeom prst="rect">
              <a:avLst/>
            </a:prstGeom>
            <a:solidFill>
              <a:schemeClr val="bg1"/>
            </a:solidFill>
            <a:ln w="9525">
              <a:noFill/>
              <a:miter lim="800000"/>
              <a:headEnd/>
              <a:tailEnd/>
            </a:ln>
          </p:spPr>
          <p:txBody>
            <a:bodyPr wrap="square">
              <a:spAutoFit/>
            </a:bodyPr>
            <a:lstStyle/>
            <a:p>
              <a:pPr marL="342900" indent="-342900" algn="ctr"/>
              <a:r>
                <a:rPr lang="es-PA" b="1" dirty="0" smtClean="0">
                  <a:solidFill>
                    <a:srgbClr val="FF0000"/>
                  </a:solidFill>
                </a:rPr>
                <a:t>A</a:t>
              </a:r>
              <a:r>
                <a:rPr lang="es-PA" b="1" dirty="0" smtClean="0">
                  <a:latin typeface="+mn-lt"/>
                </a:rPr>
                <a:t> </a:t>
              </a:r>
              <a:r>
                <a:rPr lang="es-PA" b="1" dirty="0">
                  <a:latin typeface="+mn-lt"/>
                </a:rPr>
                <a:t>- Elementos que </a:t>
              </a:r>
              <a:r>
                <a:rPr lang="es-PA" b="1" dirty="0" smtClean="0">
                  <a:latin typeface="+mn-lt"/>
                </a:rPr>
                <a:t>se deben incorporar </a:t>
              </a:r>
              <a:r>
                <a:rPr lang="es-PA" b="1" dirty="0">
                  <a:latin typeface="+mn-lt"/>
                </a:rPr>
                <a:t>en </a:t>
              </a:r>
              <a:endParaRPr lang="es-PA" b="1" dirty="0" smtClean="0">
                <a:latin typeface="+mn-lt"/>
              </a:endParaRPr>
            </a:p>
            <a:p>
              <a:pPr marL="342900" indent="-342900" algn="ctr"/>
              <a:r>
                <a:rPr lang="es-PA" b="1" dirty="0" smtClean="0">
                  <a:latin typeface="+mn-lt"/>
                </a:rPr>
                <a:t>los </a:t>
              </a:r>
              <a:r>
                <a:rPr lang="es-PA" b="1" dirty="0">
                  <a:latin typeface="+mn-lt"/>
                </a:rPr>
                <a:t>diseños </a:t>
              </a:r>
              <a:r>
                <a:rPr lang="es-PA" b="1" dirty="0" smtClean="0">
                  <a:latin typeface="+mn-lt"/>
                </a:rPr>
                <a:t>de </a:t>
              </a:r>
              <a:r>
                <a:rPr lang="es-PA" b="1" dirty="0">
                  <a:latin typeface="+mn-lt"/>
                </a:rPr>
                <a:t>obras de infraestructura </a:t>
              </a:r>
              <a:r>
                <a:rPr lang="es-PA" b="1" dirty="0" smtClean="0">
                  <a:latin typeface="+mn-lt"/>
                </a:rPr>
                <a:t>vial</a:t>
              </a:r>
              <a:endParaRPr lang="es-PA" b="1" dirty="0">
                <a:latin typeface="+mn-l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958" y="256294"/>
            <a:ext cx="8686083" cy="6345412"/>
          </a:xfrm>
          <a:prstGeom prst="rect">
            <a:avLst/>
          </a:prstGeom>
        </p:spPr>
      </p:pic>
    </p:spTree>
    <p:extLst>
      <p:ext uri="{BB962C8B-B14F-4D97-AF65-F5344CB8AC3E}">
        <p14:creationId xmlns:p14="http://schemas.microsoft.com/office/powerpoint/2010/main" xmlns="" val="167961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Marcador de contenido"/>
          <p:cNvSpPr>
            <a:spLocks noGrp="1"/>
          </p:cNvSpPr>
          <p:nvPr>
            <p:ph idx="4294967295"/>
          </p:nvPr>
        </p:nvSpPr>
        <p:spPr bwMode="auto">
          <a:xfrm>
            <a:off x="762000" y="2286000"/>
            <a:ext cx="3657600" cy="3429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s-PA" sz="1800" dirty="0" smtClean="0">
                <a:latin typeface="Arial" pitchFamily="34" charset="0"/>
                <a:cs typeface="Arial" pitchFamily="34" charset="0"/>
              </a:rPr>
              <a:t>La intensidad y variabilidad que caracteriza la estación lluviosa, sumado a la alta vulnerabilidad ambiental de los países centroamericanos demanda mejorar la capacidad de la  infraestructura  para continuar funcionando a lo largo de su vida útil en escenarios climáticos y ambientales adversos.</a:t>
            </a:r>
          </a:p>
        </p:txBody>
      </p:sp>
      <p:pic>
        <p:nvPicPr>
          <p:cNvPr id="16388" name="Picture 3"/>
          <p:cNvPicPr>
            <a:picLocks noChangeAspect="1" noChangeArrowheads="1"/>
          </p:cNvPicPr>
          <p:nvPr/>
        </p:nvPicPr>
        <p:blipFill>
          <a:blip r:embed="rId2" cstate="print">
            <a:lum contrast="10000"/>
          </a:blip>
          <a:srcRect/>
          <a:stretch>
            <a:fillRect/>
          </a:stretch>
        </p:blipFill>
        <p:spPr bwMode="auto">
          <a:xfrm>
            <a:off x="6858000" y="304800"/>
            <a:ext cx="1944000" cy="2766166"/>
          </a:xfrm>
          <a:prstGeom prst="rect">
            <a:avLst/>
          </a:prstGeom>
          <a:noFill/>
          <a:ln w="9525">
            <a:noFill/>
            <a:miter lim="800000"/>
            <a:headEnd/>
            <a:tailEnd/>
          </a:ln>
        </p:spPr>
      </p:pic>
      <p:pic>
        <p:nvPicPr>
          <p:cNvPr id="16389" name="Picture 4"/>
          <p:cNvPicPr>
            <a:picLocks noChangeAspect="1" noChangeArrowheads="1"/>
          </p:cNvPicPr>
          <p:nvPr/>
        </p:nvPicPr>
        <p:blipFill>
          <a:blip r:embed="rId3" cstate="print"/>
          <a:srcRect/>
          <a:stretch>
            <a:fillRect/>
          </a:stretch>
        </p:blipFill>
        <p:spPr bwMode="auto">
          <a:xfrm>
            <a:off x="6858000" y="3200400"/>
            <a:ext cx="1944000" cy="1556657"/>
          </a:xfrm>
          <a:prstGeom prst="rect">
            <a:avLst/>
          </a:prstGeom>
          <a:noFill/>
          <a:ln w="9525">
            <a:noFill/>
            <a:miter lim="800000"/>
            <a:headEnd/>
            <a:tailEnd/>
          </a:ln>
        </p:spPr>
      </p:pic>
      <p:pic>
        <p:nvPicPr>
          <p:cNvPr id="16390" name="Picture 2"/>
          <p:cNvPicPr>
            <a:picLocks noChangeAspect="1" noChangeArrowheads="1"/>
          </p:cNvPicPr>
          <p:nvPr/>
        </p:nvPicPr>
        <p:blipFill>
          <a:blip r:embed="rId4" cstate="print"/>
          <a:srcRect/>
          <a:stretch>
            <a:fillRect/>
          </a:stretch>
        </p:blipFill>
        <p:spPr bwMode="auto">
          <a:xfrm>
            <a:off x="6858000" y="4876800"/>
            <a:ext cx="1944000" cy="1555921"/>
          </a:xfrm>
          <a:prstGeom prst="rect">
            <a:avLst/>
          </a:prstGeom>
          <a:noFill/>
          <a:ln w="9525">
            <a:noFill/>
            <a:miter lim="800000"/>
            <a:headEnd/>
            <a:tailEnd/>
          </a:ln>
        </p:spPr>
      </p:pic>
      <p:sp>
        <p:nvSpPr>
          <p:cNvPr id="16391" name="6 CuadroTexto"/>
          <p:cNvSpPr txBox="1">
            <a:spLocks noChangeArrowheads="1"/>
          </p:cNvSpPr>
          <p:nvPr/>
        </p:nvSpPr>
        <p:spPr bwMode="auto">
          <a:xfrm>
            <a:off x="5731512" y="5816025"/>
            <a:ext cx="1050288" cy="584775"/>
          </a:xfrm>
          <a:prstGeom prst="rect">
            <a:avLst/>
          </a:prstGeom>
          <a:noFill/>
          <a:ln w="9525">
            <a:noFill/>
            <a:miter lim="800000"/>
            <a:headEnd/>
            <a:tailEnd/>
          </a:ln>
        </p:spPr>
        <p:txBody>
          <a:bodyPr wrap="none">
            <a:spAutoFit/>
          </a:bodyPr>
          <a:lstStyle/>
          <a:p>
            <a:r>
              <a:rPr lang="es-PA" sz="1600" b="1" i="1" dirty="0">
                <a:latin typeface="Arial" pitchFamily="34" charset="0"/>
                <a:cs typeface="Arial" pitchFamily="34" charset="0"/>
              </a:rPr>
              <a:t>Recarga </a:t>
            </a:r>
            <a:endParaRPr lang="es-PA" sz="1600" b="1" i="1" dirty="0" smtClean="0">
              <a:latin typeface="Arial" pitchFamily="34" charset="0"/>
              <a:cs typeface="Arial" pitchFamily="34" charset="0"/>
            </a:endParaRPr>
          </a:p>
          <a:p>
            <a:r>
              <a:rPr lang="es-PA" sz="1600" b="1" i="1" dirty="0" smtClean="0">
                <a:latin typeface="Arial" pitchFamily="34" charset="0"/>
                <a:cs typeface="Arial" pitchFamily="34" charset="0"/>
              </a:rPr>
              <a:t>hídrica</a:t>
            </a:r>
            <a:endParaRPr lang="es-PA" sz="1600" b="1" i="1" dirty="0">
              <a:latin typeface="Arial" pitchFamily="34" charset="0"/>
              <a:cs typeface="Arial" pitchFamily="34" charset="0"/>
            </a:endParaRPr>
          </a:p>
        </p:txBody>
      </p:sp>
      <p:sp>
        <p:nvSpPr>
          <p:cNvPr id="16392" name="7 CuadroTexto"/>
          <p:cNvSpPr txBox="1">
            <a:spLocks noChangeArrowheads="1"/>
          </p:cNvSpPr>
          <p:nvPr/>
        </p:nvSpPr>
        <p:spPr bwMode="auto">
          <a:xfrm>
            <a:off x="5486400" y="2438400"/>
            <a:ext cx="1290738" cy="584775"/>
          </a:xfrm>
          <a:prstGeom prst="rect">
            <a:avLst/>
          </a:prstGeom>
          <a:noFill/>
          <a:ln w="9525">
            <a:noFill/>
            <a:miter lim="800000"/>
            <a:headEnd/>
            <a:tailEnd/>
          </a:ln>
        </p:spPr>
        <p:txBody>
          <a:bodyPr wrap="none">
            <a:spAutoFit/>
          </a:bodyPr>
          <a:lstStyle/>
          <a:p>
            <a:pPr algn="r"/>
            <a:r>
              <a:rPr lang="es-PA" sz="1600" b="1" i="1" dirty="0">
                <a:latin typeface="Arial" pitchFamily="34" charset="0"/>
                <a:cs typeface="Arial" pitchFamily="34" charset="0"/>
              </a:rPr>
              <a:t>Erosión – </a:t>
            </a:r>
          </a:p>
          <a:p>
            <a:pPr algn="r"/>
            <a:r>
              <a:rPr lang="es-PA" sz="1600" b="1" i="1" dirty="0">
                <a:latin typeface="Arial" pitchFamily="34" charset="0"/>
                <a:cs typeface="Arial" pitchFamily="34" charset="0"/>
              </a:rPr>
              <a:t>escorrentía</a:t>
            </a:r>
          </a:p>
        </p:txBody>
      </p:sp>
      <p:sp>
        <p:nvSpPr>
          <p:cNvPr id="16393" name="8 CuadroTexto"/>
          <p:cNvSpPr txBox="1">
            <a:spLocks noChangeArrowheads="1"/>
          </p:cNvSpPr>
          <p:nvPr/>
        </p:nvSpPr>
        <p:spPr bwMode="auto">
          <a:xfrm>
            <a:off x="5486400" y="4139625"/>
            <a:ext cx="1348446" cy="584775"/>
          </a:xfrm>
          <a:prstGeom prst="rect">
            <a:avLst/>
          </a:prstGeom>
          <a:noFill/>
          <a:ln w="9525">
            <a:noFill/>
            <a:miter lim="800000"/>
            <a:headEnd/>
            <a:tailEnd/>
          </a:ln>
        </p:spPr>
        <p:txBody>
          <a:bodyPr wrap="none">
            <a:spAutoFit/>
          </a:bodyPr>
          <a:lstStyle/>
          <a:p>
            <a:r>
              <a:rPr lang="es-PA" sz="1600" b="1" i="1" dirty="0">
                <a:latin typeface="Arial" pitchFamily="34" charset="0"/>
                <a:cs typeface="Arial" pitchFamily="34" charset="0"/>
              </a:rPr>
              <a:t>Incremento </a:t>
            </a:r>
            <a:endParaRPr lang="es-PA" sz="1600" b="1" i="1" dirty="0" smtClean="0">
              <a:latin typeface="Arial" pitchFamily="34" charset="0"/>
              <a:cs typeface="Arial" pitchFamily="34" charset="0"/>
            </a:endParaRPr>
          </a:p>
          <a:p>
            <a:r>
              <a:rPr lang="es-PA" sz="1600" b="1" i="1" dirty="0" smtClean="0">
                <a:latin typeface="Arial" pitchFamily="34" charset="0"/>
                <a:cs typeface="Arial" pitchFamily="34" charset="0"/>
              </a:rPr>
              <a:t>de </a:t>
            </a:r>
            <a:r>
              <a:rPr lang="es-PA" sz="1600" b="1" i="1" dirty="0">
                <a:latin typeface="Arial" pitchFamily="34" charset="0"/>
                <a:cs typeface="Arial" pitchFamily="34" charset="0"/>
              </a:rPr>
              <a:t>caudales</a:t>
            </a:r>
          </a:p>
        </p:txBody>
      </p:sp>
      <p:sp>
        <p:nvSpPr>
          <p:cNvPr id="11" name="Rectangle 10"/>
          <p:cNvSpPr/>
          <p:nvPr/>
        </p:nvSpPr>
        <p:spPr>
          <a:xfrm>
            <a:off x="762000" y="1150203"/>
            <a:ext cx="4419600" cy="830997"/>
          </a:xfrm>
          <a:prstGeom prst="rect">
            <a:avLst/>
          </a:prstGeom>
        </p:spPr>
        <p:txBody>
          <a:bodyPr wrap="square">
            <a:spAutoFit/>
          </a:bodyPr>
          <a:lstStyle/>
          <a:p>
            <a:pPr lvl="0"/>
            <a:r>
              <a:rPr lang="es-PA" sz="2400" b="1" dirty="0" smtClean="0">
                <a:latin typeface="Arial" pitchFamily="34" charset="0"/>
                <a:cs typeface="Arial" pitchFamily="34" charset="0"/>
              </a:rPr>
              <a:t>Blindaje de infraestructura pública en El Salvador</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82550" y="4667250"/>
            <a:ext cx="96837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3" name="2 Rectángulo"/>
          <p:cNvSpPr/>
          <p:nvPr/>
        </p:nvSpPr>
        <p:spPr bwMode="auto">
          <a:xfrm>
            <a:off x="0" y="990600"/>
            <a:ext cx="8770938"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33413" indent="-1588">
              <a:defRPr/>
            </a:pPr>
            <a:r>
              <a:rPr lang="es-MX" dirty="0" smtClean="0">
                <a:solidFill>
                  <a:schemeClr val="tx1"/>
                </a:solidFill>
                <a:latin typeface="Arial" pitchFamily="34" charset="0"/>
                <a:cs typeface="Arial" pitchFamily="34" charset="0"/>
              </a:rPr>
              <a:t>1</a:t>
            </a:r>
            <a:r>
              <a:rPr lang="es-MX" dirty="0">
                <a:solidFill>
                  <a:schemeClr val="tx1"/>
                </a:solidFill>
                <a:latin typeface="Arial" pitchFamily="34" charset="0"/>
                <a:cs typeface="Arial" pitchFamily="34" charset="0"/>
              </a:rPr>
              <a:t>.    El no hacerlo genera fugas en el Sistema de Inversión </a:t>
            </a:r>
            <a:r>
              <a:rPr lang="es-MX" dirty="0" smtClean="0">
                <a:solidFill>
                  <a:schemeClr val="tx1"/>
                </a:solidFill>
                <a:latin typeface="Arial" pitchFamily="34" charset="0"/>
                <a:cs typeface="Arial" pitchFamily="34" charset="0"/>
              </a:rPr>
              <a:t>Pública</a:t>
            </a:r>
            <a:r>
              <a:rPr lang="es-MX" sz="2000" dirty="0" smtClean="0">
                <a:solidFill>
                  <a:schemeClr val="tx1"/>
                </a:solidFill>
                <a:latin typeface="Arial" pitchFamily="34" charset="0"/>
                <a:cs typeface="Arial" pitchFamily="34" charset="0"/>
              </a:rPr>
              <a:t>.</a:t>
            </a:r>
            <a:endParaRPr lang="es-SV" sz="2000" dirty="0">
              <a:solidFill>
                <a:schemeClr val="tx1"/>
              </a:solidFill>
              <a:latin typeface="Arial" pitchFamily="34" charset="0"/>
              <a:cs typeface="Arial" pitchFamily="34" charset="0"/>
            </a:endParaRPr>
          </a:p>
        </p:txBody>
      </p:sp>
      <p:sp>
        <p:nvSpPr>
          <p:cNvPr id="7" name="6 Rectángulo"/>
          <p:cNvSpPr/>
          <p:nvPr/>
        </p:nvSpPr>
        <p:spPr bwMode="auto">
          <a:xfrm>
            <a:off x="609600" y="6096000"/>
            <a:ext cx="8305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361950">
              <a:defRPr/>
            </a:pPr>
            <a:r>
              <a:rPr lang="es-MX" dirty="0">
                <a:solidFill>
                  <a:schemeClr val="tx1"/>
                </a:solidFill>
                <a:latin typeface="Arial" pitchFamily="34" charset="0"/>
                <a:cs typeface="Arial" pitchFamily="34" charset="0"/>
              </a:rPr>
              <a:t>2.   La vulnerabilidad de la infraestructura </a:t>
            </a:r>
            <a:r>
              <a:rPr lang="es-MX" dirty="0" smtClean="0">
                <a:solidFill>
                  <a:schemeClr val="tx1"/>
                </a:solidFill>
                <a:latin typeface="Arial" pitchFamily="34" charset="0"/>
                <a:cs typeface="Arial" pitchFamily="34" charset="0"/>
              </a:rPr>
              <a:t>pública </a:t>
            </a:r>
            <a:r>
              <a:rPr lang="es-MX" dirty="0">
                <a:solidFill>
                  <a:schemeClr val="tx1"/>
                </a:solidFill>
                <a:latin typeface="Arial" pitchFamily="34" charset="0"/>
                <a:cs typeface="Arial" pitchFamily="34" charset="0"/>
              </a:rPr>
              <a:t>compromete los progresos nacionales con relación al cumplimiento de los </a:t>
            </a:r>
            <a:r>
              <a:rPr lang="es-MX" dirty="0" err="1">
                <a:solidFill>
                  <a:schemeClr val="tx1"/>
                </a:solidFill>
                <a:latin typeface="Arial" pitchFamily="34" charset="0"/>
                <a:cs typeface="Arial" pitchFamily="34" charset="0"/>
              </a:rPr>
              <a:t>ODMs</a:t>
            </a:r>
            <a:r>
              <a:rPr lang="es-MX" sz="2000" dirty="0">
                <a:solidFill>
                  <a:schemeClr val="tx1"/>
                </a:solidFill>
                <a:latin typeface="Arial" pitchFamily="34" charset="0"/>
                <a:cs typeface="Arial" pitchFamily="34" charset="0"/>
              </a:rPr>
              <a:t>.</a:t>
            </a:r>
            <a:endParaRPr lang="es-SV" sz="2000" dirty="0">
              <a:solidFill>
                <a:schemeClr val="tx1"/>
              </a:solidFill>
              <a:latin typeface="Arial" pitchFamily="34" charset="0"/>
              <a:cs typeface="Arial" pitchFamily="34" charset="0"/>
            </a:endParaRPr>
          </a:p>
        </p:txBody>
      </p:sp>
      <p:sp>
        <p:nvSpPr>
          <p:cNvPr id="17416" name="AutoShape 37"/>
          <p:cNvSpPr>
            <a:spLocks noChangeArrowheads="1"/>
          </p:cNvSpPr>
          <p:nvPr/>
        </p:nvSpPr>
        <p:spPr bwMode="auto">
          <a:xfrm>
            <a:off x="7869238" y="1947863"/>
            <a:ext cx="500062" cy="455612"/>
          </a:xfrm>
          <a:prstGeom prst="downArrow">
            <a:avLst>
              <a:gd name="adj1" fmla="val 50000"/>
              <a:gd name="adj2" fmla="val 38032"/>
            </a:avLst>
          </a:prstGeom>
          <a:solidFill>
            <a:schemeClr val="accent1"/>
          </a:solidFill>
          <a:ln w="9525">
            <a:solidFill>
              <a:srgbClr val="003300"/>
            </a:solidFill>
            <a:miter lim="800000"/>
            <a:headEnd/>
            <a:tailEnd/>
          </a:ln>
        </p:spPr>
        <p:txBody>
          <a:bodyPr vert="eaVert" wrap="none" anchor="ctr"/>
          <a:lstStyle/>
          <a:p>
            <a:pPr algn="ctr"/>
            <a:endParaRPr lang="es-PA" sz="2000">
              <a:solidFill>
                <a:srgbClr val="A19562"/>
              </a:solidFill>
              <a:latin typeface="Times New Roman" pitchFamily="18" charset="0"/>
            </a:endParaRPr>
          </a:p>
        </p:txBody>
      </p:sp>
      <p:sp>
        <p:nvSpPr>
          <p:cNvPr id="17417" name="AutoShape 35"/>
          <p:cNvSpPr>
            <a:spLocks noChangeArrowheads="1"/>
          </p:cNvSpPr>
          <p:nvPr/>
        </p:nvSpPr>
        <p:spPr bwMode="auto">
          <a:xfrm>
            <a:off x="558800" y="1971675"/>
            <a:ext cx="498475" cy="455613"/>
          </a:xfrm>
          <a:prstGeom prst="downArrow">
            <a:avLst>
              <a:gd name="adj1" fmla="val 50000"/>
              <a:gd name="adj2" fmla="val 37958"/>
            </a:avLst>
          </a:prstGeom>
          <a:solidFill>
            <a:schemeClr val="accent1"/>
          </a:solidFill>
          <a:ln w="9525">
            <a:solidFill>
              <a:srgbClr val="003300"/>
            </a:solidFill>
            <a:miter lim="800000"/>
            <a:headEnd/>
            <a:tailEnd/>
          </a:ln>
        </p:spPr>
        <p:txBody>
          <a:bodyPr vert="eaVert" wrap="none" anchor="ctr"/>
          <a:lstStyle/>
          <a:p>
            <a:pPr algn="ctr"/>
            <a:endParaRPr lang="es-PA" sz="2000">
              <a:solidFill>
                <a:srgbClr val="A19562"/>
              </a:solidFill>
              <a:latin typeface="Times New Roman" pitchFamily="18" charset="0"/>
            </a:endParaRPr>
          </a:p>
        </p:txBody>
      </p:sp>
      <p:sp>
        <p:nvSpPr>
          <p:cNvPr id="17418" name="Line 8"/>
          <p:cNvSpPr>
            <a:spLocks noChangeShapeType="1"/>
          </p:cNvSpPr>
          <p:nvPr/>
        </p:nvSpPr>
        <p:spPr bwMode="auto">
          <a:xfrm>
            <a:off x="2597150" y="2887663"/>
            <a:ext cx="0" cy="0"/>
          </a:xfrm>
          <a:prstGeom prst="line">
            <a:avLst/>
          </a:prstGeom>
          <a:noFill/>
          <a:ln w="12700" cap="sq">
            <a:solidFill>
              <a:schemeClr val="tx1"/>
            </a:solidFill>
            <a:round/>
            <a:headEnd type="none" w="sm" len="sm"/>
            <a:tailEnd type="triangle" w="sm" len="sm"/>
          </a:ln>
        </p:spPr>
        <p:txBody>
          <a:bodyPr/>
          <a:lstStyle/>
          <a:p>
            <a:endParaRPr lang="es-PA"/>
          </a:p>
        </p:txBody>
      </p:sp>
      <p:grpSp>
        <p:nvGrpSpPr>
          <p:cNvPr id="17419" name="Group 14"/>
          <p:cNvGrpSpPr>
            <a:grpSpLocks/>
          </p:cNvGrpSpPr>
          <p:nvPr/>
        </p:nvGrpSpPr>
        <p:grpSpPr bwMode="auto">
          <a:xfrm>
            <a:off x="533400" y="2940050"/>
            <a:ext cx="7848600" cy="2049463"/>
            <a:chOff x="603" y="1529"/>
            <a:chExt cx="5110" cy="1592"/>
          </a:xfrm>
        </p:grpSpPr>
        <p:grpSp>
          <p:nvGrpSpPr>
            <p:cNvPr id="17488" name="Group 15"/>
            <p:cNvGrpSpPr>
              <a:grpSpLocks noChangeAspect="1"/>
            </p:cNvGrpSpPr>
            <p:nvPr/>
          </p:nvGrpSpPr>
          <p:grpSpPr bwMode="auto">
            <a:xfrm>
              <a:off x="879" y="2838"/>
              <a:ext cx="139" cy="244"/>
              <a:chOff x="1582" y="4162"/>
              <a:chExt cx="131" cy="290"/>
            </a:xfrm>
          </p:grpSpPr>
          <p:sp>
            <p:nvSpPr>
              <p:cNvPr id="18458" name="Freeform 16"/>
              <p:cNvSpPr>
                <a:spLocks noChangeAspect="1"/>
              </p:cNvSpPr>
              <p:nvPr/>
            </p:nvSpPr>
            <p:spPr bwMode="auto">
              <a:xfrm>
                <a:off x="1636" y="4162"/>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59" name="Freeform 17"/>
              <p:cNvSpPr>
                <a:spLocks noChangeAspect="1"/>
              </p:cNvSpPr>
              <p:nvPr/>
            </p:nvSpPr>
            <p:spPr bwMode="auto">
              <a:xfrm>
                <a:off x="1668" y="4235"/>
                <a:ext cx="31" cy="97"/>
              </a:xfrm>
              <a:custGeom>
                <a:avLst/>
                <a:gdLst>
                  <a:gd name="T0" fmla="*/ 16 w 31"/>
                  <a:gd name="T1" fmla="*/ 0 h 97"/>
                  <a:gd name="T2" fmla="*/ 0 w 31"/>
                  <a:gd name="T3" fmla="*/ 78 h 97"/>
                  <a:gd name="T4" fmla="*/ 2 w 31"/>
                  <a:gd name="T5" fmla="*/ 92 h 97"/>
                  <a:gd name="T6" fmla="*/ 14 w 31"/>
                  <a:gd name="T7" fmla="*/ 96 h 97"/>
                  <a:gd name="T8" fmla="*/ 28 w 31"/>
                  <a:gd name="T9" fmla="*/ 90 h 97"/>
                  <a:gd name="T10" fmla="*/ 30 w 31"/>
                  <a:gd name="T11" fmla="*/ 67 h 97"/>
                  <a:gd name="T12" fmla="*/ 16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16" y="0"/>
                    </a:moveTo>
                    <a:lnTo>
                      <a:pt x="0" y="78"/>
                    </a:lnTo>
                    <a:lnTo>
                      <a:pt x="2" y="92"/>
                    </a:lnTo>
                    <a:lnTo>
                      <a:pt x="14" y="96"/>
                    </a:lnTo>
                    <a:lnTo>
                      <a:pt x="28" y="90"/>
                    </a:lnTo>
                    <a:lnTo>
                      <a:pt x="30" y="67"/>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60" name="Freeform 18"/>
              <p:cNvSpPr>
                <a:spLocks noChangeAspect="1"/>
              </p:cNvSpPr>
              <p:nvPr/>
            </p:nvSpPr>
            <p:spPr bwMode="auto">
              <a:xfrm>
                <a:off x="1610" y="4228"/>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61" name="Freeform 19"/>
              <p:cNvSpPr>
                <a:spLocks noChangeAspect="1"/>
              </p:cNvSpPr>
              <p:nvPr/>
            </p:nvSpPr>
            <p:spPr bwMode="auto">
              <a:xfrm>
                <a:off x="1638" y="4276"/>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62" name="Freeform 20"/>
              <p:cNvSpPr>
                <a:spLocks noChangeAspect="1"/>
              </p:cNvSpPr>
              <p:nvPr/>
            </p:nvSpPr>
            <p:spPr bwMode="auto">
              <a:xfrm>
                <a:off x="1582" y="4303"/>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63" name="Freeform 21"/>
              <p:cNvSpPr>
                <a:spLocks noChangeAspect="1"/>
              </p:cNvSpPr>
              <p:nvPr/>
            </p:nvSpPr>
            <p:spPr bwMode="auto">
              <a:xfrm>
                <a:off x="1682" y="4339"/>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64" name="Freeform 22"/>
              <p:cNvSpPr>
                <a:spLocks noChangeAspect="1"/>
              </p:cNvSpPr>
              <p:nvPr/>
            </p:nvSpPr>
            <p:spPr bwMode="auto">
              <a:xfrm>
                <a:off x="1612" y="4354"/>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grpSp>
        <p:grpSp>
          <p:nvGrpSpPr>
            <p:cNvPr id="17489" name="Group 23"/>
            <p:cNvGrpSpPr>
              <a:grpSpLocks noChangeAspect="1"/>
            </p:cNvGrpSpPr>
            <p:nvPr/>
          </p:nvGrpSpPr>
          <p:grpSpPr bwMode="auto">
            <a:xfrm>
              <a:off x="2141" y="2831"/>
              <a:ext cx="138" cy="244"/>
              <a:chOff x="2202" y="4079"/>
              <a:chExt cx="131" cy="290"/>
            </a:xfrm>
          </p:grpSpPr>
          <p:sp>
            <p:nvSpPr>
              <p:cNvPr id="18451" name="Freeform 24"/>
              <p:cNvSpPr>
                <a:spLocks noChangeAspect="1"/>
              </p:cNvSpPr>
              <p:nvPr/>
            </p:nvSpPr>
            <p:spPr bwMode="auto">
              <a:xfrm>
                <a:off x="2256" y="4079"/>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52" name="Freeform 25"/>
              <p:cNvSpPr>
                <a:spLocks noChangeAspect="1"/>
              </p:cNvSpPr>
              <p:nvPr/>
            </p:nvSpPr>
            <p:spPr bwMode="auto">
              <a:xfrm>
                <a:off x="2288" y="4152"/>
                <a:ext cx="31" cy="97"/>
              </a:xfrm>
              <a:custGeom>
                <a:avLst/>
                <a:gdLst>
                  <a:gd name="T0" fmla="*/ 16 w 31"/>
                  <a:gd name="T1" fmla="*/ 0 h 97"/>
                  <a:gd name="T2" fmla="*/ 0 w 31"/>
                  <a:gd name="T3" fmla="*/ 78 h 97"/>
                  <a:gd name="T4" fmla="*/ 2 w 31"/>
                  <a:gd name="T5" fmla="*/ 92 h 97"/>
                  <a:gd name="T6" fmla="*/ 14 w 31"/>
                  <a:gd name="T7" fmla="*/ 96 h 97"/>
                  <a:gd name="T8" fmla="*/ 28 w 31"/>
                  <a:gd name="T9" fmla="*/ 90 h 97"/>
                  <a:gd name="T10" fmla="*/ 30 w 31"/>
                  <a:gd name="T11" fmla="*/ 67 h 97"/>
                  <a:gd name="T12" fmla="*/ 16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16" y="0"/>
                    </a:moveTo>
                    <a:lnTo>
                      <a:pt x="0" y="78"/>
                    </a:lnTo>
                    <a:lnTo>
                      <a:pt x="2" y="92"/>
                    </a:lnTo>
                    <a:lnTo>
                      <a:pt x="14" y="96"/>
                    </a:lnTo>
                    <a:lnTo>
                      <a:pt x="28" y="90"/>
                    </a:lnTo>
                    <a:lnTo>
                      <a:pt x="30" y="67"/>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53" name="Freeform 26"/>
              <p:cNvSpPr>
                <a:spLocks noChangeAspect="1"/>
              </p:cNvSpPr>
              <p:nvPr/>
            </p:nvSpPr>
            <p:spPr bwMode="auto">
              <a:xfrm>
                <a:off x="2230" y="4145"/>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54" name="Freeform 27"/>
              <p:cNvSpPr>
                <a:spLocks noChangeAspect="1"/>
              </p:cNvSpPr>
              <p:nvPr/>
            </p:nvSpPr>
            <p:spPr bwMode="auto">
              <a:xfrm>
                <a:off x="2258" y="4193"/>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55" name="Freeform 28"/>
              <p:cNvSpPr>
                <a:spLocks noChangeAspect="1"/>
              </p:cNvSpPr>
              <p:nvPr/>
            </p:nvSpPr>
            <p:spPr bwMode="auto">
              <a:xfrm>
                <a:off x="2202" y="4220"/>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56" name="Freeform 29"/>
              <p:cNvSpPr>
                <a:spLocks noChangeAspect="1"/>
              </p:cNvSpPr>
              <p:nvPr/>
            </p:nvSpPr>
            <p:spPr bwMode="auto">
              <a:xfrm>
                <a:off x="2302" y="4256"/>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57" name="Freeform 30"/>
              <p:cNvSpPr>
                <a:spLocks noChangeAspect="1"/>
              </p:cNvSpPr>
              <p:nvPr/>
            </p:nvSpPr>
            <p:spPr bwMode="auto">
              <a:xfrm>
                <a:off x="2232" y="4271"/>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grpSp>
        <p:grpSp>
          <p:nvGrpSpPr>
            <p:cNvPr id="17490" name="Group 31"/>
            <p:cNvGrpSpPr>
              <a:grpSpLocks noChangeAspect="1"/>
            </p:cNvGrpSpPr>
            <p:nvPr/>
          </p:nvGrpSpPr>
          <p:grpSpPr bwMode="auto">
            <a:xfrm>
              <a:off x="2763" y="2815"/>
              <a:ext cx="138" cy="244"/>
              <a:chOff x="2796" y="4060"/>
              <a:chExt cx="131" cy="290"/>
            </a:xfrm>
          </p:grpSpPr>
          <p:sp>
            <p:nvSpPr>
              <p:cNvPr id="18444" name="Freeform 32"/>
              <p:cNvSpPr>
                <a:spLocks noChangeAspect="1"/>
              </p:cNvSpPr>
              <p:nvPr/>
            </p:nvSpPr>
            <p:spPr bwMode="auto">
              <a:xfrm>
                <a:off x="2850" y="4060"/>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45" name="Freeform 33"/>
              <p:cNvSpPr>
                <a:spLocks noChangeAspect="1"/>
              </p:cNvSpPr>
              <p:nvPr/>
            </p:nvSpPr>
            <p:spPr bwMode="auto">
              <a:xfrm>
                <a:off x="2882" y="4133"/>
                <a:ext cx="31" cy="97"/>
              </a:xfrm>
              <a:custGeom>
                <a:avLst/>
                <a:gdLst>
                  <a:gd name="T0" fmla="*/ 16 w 31"/>
                  <a:gd name="T1" fmla="*/ 0 h 97"/>
                  <a:gd name="T2" fmla="*/ 0 w 31"/>
                  <a:gd name="T3" fmla="*/ 78 h 97"/>
                  <a:gd name="T4" fmla="*/ 2 w 31"/>
                  <a:gd name="T5" fmla="*/ 92 h 97"/>
                  <a:gd name="T6" fmla="*/ 14 w 31"/>
                  <a:gd name="T7" fmla="*/ 96 h 97"/>
                  <a:gd name="T8" fmla="*/ 28 w 31"/>
                  <a:gd name="T9" fmla="*/ 90 h 97"/>
                  <a:gd name="T10" fmla="*/ 30 w 31"/>
                  <a:gd name="T11" fmla="*/ 67 h 97"/>
                  <a:gd name="T12" fmla="*/ 16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16" y="0"/>
                    </a:moveTo>
                    <a:lnTo>
                      <a:pt x="0" y="78"/>
                    </a:lnTo>
                    <a:lnTo>
                      <a:pt x="2" y="92"/>
                    </a:lnTo>
                    <a:lnTo>
                      <a:pt x="14" y="96"/>
                    </a:lnTo>
                    <a:lnTo>
                      <a:pt x="28" y="90"/>
                    </a:lnTo>
                    <a:lnTo>
                      <a:pt x="30" y="67"/>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46" name="Freeform 34"/>
              <p:cNvSpPr>
                <a:spLocks noChangeAspect="1"/>
              </p:cNvSpPr>
              <p:nvPr/>
            </p:nvSpPr>
            <p:spPr bwMode="auto">
              <a:xfrm>
                <a:off x="2824" y="4126"/>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47" name="Freeform 35"/>
              <p:cNvSpPr>
                <a:spLocks noChangeAspect="1"/>
              </p:cNvSpPr>
              <p:nvPr/>
            </p:nvSpPr>
            <p:spPr bwMode="auto">
              <a:xfrm>
                <a:off x="2852" y="4174"/>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48" name="Freeform 36"/>
              <p:cNvSpPr>
                <a:spLocks noChangeAspect="1"/>
              </p:cNvSpPr>
              <p:nvPr/>
            </p:nvSpPr>
            <p:spPr bwMode="auto">
              <a:xfrm>
                <a:off x="2796" y="4201"/>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49" name="Freeform 37"/>
              <p:cNvSpPr>
                <a:spLocks noChangeAspect="1"/>
              </p:cNvSpPr>
              <p:nvPr/>
            </p:nvSpPr>
            <p:spPr bwMode="auto">
              <a:xfrm>
                <a:off x="2896" y="4237"/>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50" name="Freeform 38"/>
              <p:cNvSpPr>
                <a:spLocks noChangeAspect="1"/>
              </p:cNvSpPr>
              <p:nvPr/>
            </p:nvSpPr>
            <p:spPr bwMode="auto">
              <a:xfrm>
                <a:off x="2826" y="4252"/>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grpSp>
        <p:grpSp>
          <p:nvGrpSpPr>
            <p:cNvPr id="17491" name="Group 39"/>
            <p:cNvGrpSpPr>
              <a:grpSpLocks noChangeAspect="1"/>
            </p:cNvGrpSpPr>
            <p:nvPr/>
          </p:nvGrpSpPr>
          <p:grpSpPr bwMode="auto">
            <a:xfrm>
              <a:off x="3413" y="2869"/>
              <a:ext cx="138" cy="244"/>
              <a:chOff x="3416" y="3996"/>
              <a:chExt cx="131" cy="290"/>
            </a:xfrm>
          </p:grpSpPr>
          <p:sp>
            <p:nvSpPr>
              <p:cNvPr id="18437" name="Freeform 40"/>
              <p:cNvSpPr>
                <a:spLocks noChangeAspect="1"/>
              </p:cNvSpPr>
              <p:nvPr/>
            </p:nvSpPr>
            <p:spPr bwMode="auto">
              <a:xfrm>
                <a:off x="3470" y="3996"/>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38" name="Freeform 41"/>
              <p:cNvSpPr>
                <a:spLocks noChangeAspect="1"/>
              </p:cNvSpPr>
              <p:nvPr/>
            </p:nvSpPr>
            <p:spPr bwMode="auto">
              <a:xfrm>
                <a:off x="3502" y="4069"/>
                <a:ext cx="31" cy="97"/>
              </a:xfrm>
              <a:custGeom>
                <a:avLst/>
                <a:gdLst>
                  <a:gd name="T0" fmla="*/ 16 w 31"/>
                  <a:gd name="T1" fmla="*/ 0 h 97"/>
                  <a:gd name="T2" fmla="*/ 0 w 31"/>
                  <a:gd name="T3" fmla="*/ 78 h 97"/>
                  <a:gd name="T4" fmla="*/ 2 w 31"/>
                  <a:gd name="T5" fmla="*/ 92 h 97"/>
                  <a:gd name="T6" fmla="*/ 14 w 31"/>
                  <a:gd name="T7" fmla="*/ 96 h 97"/>
                  <a:gd name="T8" fmla="*/ 28 w 31"/>
                  <a:gd name="T9" fmla="*/ 90 h 97"/>
                  <a:gd name="T10" fmla="*/ 30 w 31"/>
                  <a:gd name="T11" fmla="*/ 67 h 97"/>
                  <a:gd name="T12" fmla="*/ 16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16" y="0"/>
                    </a:moveTo>
                    <a:lnTo>
                      <a:pt x="0" y="78"/>
                    </a:lnTo>
                    <a:lnTo>
                      <a:pt x="2" y="92"/>
                    </a:lnTo>
                    <a:lnTo>
                      <a:pt x="14" y="96"/>
                    </a:lnTo>
                    <a:lnTo>
                      <a:pt x="28" y="90"/>
                    </a:lnTo>
                    <a:lnTo>
                      <a:pt x="30" y="67"/>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39" name="Freeform 42"/>
              <p:cNvSpPr>
                <a:spLocks noChangeAspect="1"/>
              </p:cNvSpPr>
              <p:nvPr/>
            </p:nvSpPr>
            <p:spPr bwMode="auto">
              <a:xfrm>
                <a:off x="3444" y="4062"/>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40" name="Freeform 43"/>
              <p:cNvSpPr>
                <a:spLocks noChangeAspect="1"/>
              </p:cNvSpPr>
              <p:nvPr/>
            </p:nvSpPr>
            <p:spPr bwMode="auto">
              <a:xfrm>
                <a:off x="3472" y="4110"/>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41" name="Freeform 44"/>
              <p:cNvSpPr>
                <a:spLocks noChangeAspect="1"/>
              </p:cNvSpPr>
              <p:nvPr/>
            </p:nvSpPr>
            <p:spPr bwMode="auto">
              <a:xfrm>
                <a:off x="3416" y="4137"/>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42" name="Freeform 45"/>
              <p:cNvSpPr>
                <a:spLocks noChangeAspect="1"/>
              </p:cNvSpPr>
              <p:nvPr/>
            </p:nvSpPr>
            <p:spPr bwMode="auto">
              <a:xfrm>
                <a:off x="3516" y="4173"/>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43" name="Freeform 46"/>
              <p:cNvSpPr>
                <a:spLocks noChangeAspect="1"/>
              </p:cNvSpPr>
              <p:nvPr/>
            </p:nvSpPr>
            <p:spPr bwMode="auto">
              <a:xfrm>
                <a:off x="3446" y="4188"/>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grpSp>
        <p:grpSp>
          <p:nvGrpSpPr>
            <p:cNvPr id="17492" name="Group 47"/>
            <p:cNvGrpSpPr>
              <a:grpSpLocks noChangeAspect="1"/>
            </p:cNvGrpSpPr>
            <p:nvPr/>
          </p:nvGrpSpPr>
          <p:grpSpPr bwMode="auto">
            <a:xfrm>
              <a:off x="4052" y="2836"/>
              <a:ext cx="137" cy="245"/>
              <a:chOff x="4023" y="4086"/>
              <a:chExt cx="131" cy="289"/>
            </a:xfrm>
          </p:grpSpPr>
          <p:sp>
            <p:nvSpPr>
              <p:cNvPr id="18430" name="Freeform 48"/>
              <p:cNvSpPr>
                <a:spLocks noChangeAspect="1"/>
              </p:cNvSpPr>
              <p:nvPr/>
            </p:nvSpPr>
            <p:spPr bwMode="auto">
              <a:xfrm>
                <a:off x="4077" y="4086"/>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31" name="Freeform 49"/>
              <p:cNvSpPr>
                <a:spLocks noChangeAspect="1"/>
              </p:cNvSpPr>
              <p:nvPr/>
            </p:nvSpPr>
            <p:spPr bwMode="auto">
              <a:xfrm>
                <a:off x="4109" y="4158"/>
                <a:ext cx="31" cy="97"/>
              </a:xfrm>
              <a:custGeom>
                <a:avLst/>
                <a:gdLst>
                  <a:gd name="T0" fmla="*/ 16 w 31"/>
                  <a:gd name="T1" fmla="*/ 0 h 97"/>
                  <a:gd name="T2" fmla="*/ 0 w 31"/>
                  <a:gd name="T3" fmla="*/ 78 h 97"/>
                  <a:gd name="T4" fmla="*/ 2 w 31"/>
                  <a:gd name="T5" fmla="*/ 92 h 97"/>
                  <a:gd name="T6" fmla="*/ 14 w 31"/>
                  <a:gd name="T7" fmla="*/ 96 h 97"/>
                  <a:gd name="T8" fmla="*/ 28 w 31"/>
                  <a:gd name="T9" fmla="*/ 90 h 97"/>
                  <a:gd name="T10" fmla="*/ 30 w 31"/>
                  <a:gd name="T11" fmla="*/ 67 h 97"/>
                  <a:gd name="T12" fmla="*/ 16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16" y="0"/>
                    </a:moveTo>
                    <a:lnTo>
                      <a:pt x="0" y="78"/>
                    </a:lnTo>
                    <a:lnTo>
                      <a:pt x="2" y="92"/>
                    </a:lnTo>
                    <a:lnTo>
                      <a:pt x="14" y="96"/>
                    </a:lnTo>
                    <a:lnTo>
                      <a:pt x="28" y="90"/>
                    </a:lnTo>
                    <a:lnTo>
                      <a:pt x="30" y="67"/>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32" name="Freeform 50"/>
              <p:cNvSpPr>
                <a:spLocks noChangeAspect="1"/>
              </p:cNvSpPr>
              <p:nvPr/>
            </p:nvSpPr>
            <p:spPr bwMode="auto">
              <a:xfrm>
                <a:off x="4051" y="4152"/>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33" name="Freeform 51"/>
              <p:cNvSpPr>
                <a:spLocks noChangeAspect="1"/>
              </p:cNvSpPr>
              <p:nvPr/>
            </p:nvSpPr>
            <p:spPr bwMode="auto">
              <a:xfrm>
                <a:off x="4079" y="4200"/>
                <a:ext cx="31" cy="97"/>
              </a:xfrm>
              <a:custGeom>
                <a:avLst/>
                <a:gdLst>
                  <a:gd name="T0" fmla="*/ 16 w 31"/>
                  <a:gd name="T1" fmla="*/ 0 h 97"/>
                  <a:gd name="T2" fmla="*/ 0 w 31"/>
                  <a:gd name="T3" fmla="*/ 78 h 97"/>
                  <a:gd name="T4" fmla="*/ 2 w 31"/>
                  <a:gd name="T5" fmla="*/ 92 h 97"/>
                  <a:gd name="T6" fmla="*/ 14 w 31"/>
                  <a:gd name="T7" fmla="*/ 96 h 97"/>
                  <a:gd name="T8" fmla="*/ 28 w 31"/>
                  <a:gd name="T9" fmla="*/ 90 h 97"/>
                  <a:gd name="T10" fmla="*/ 30 w 31"/>
                  <a:gd name="T11" fmla="*/ 67 h 97"/>
                  <a:gd name="T12" fmla="*/ 16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16" y="0"/>
                    </a:moveTo>
                    <a:lnTo>
                      <a:pt x="0" y="78"/>
                    </a:lnTo>
                    <a:lnTo>
                      <a:pt x="2" y="92"/>
                    </a:lnTo>
                    <a:lnTo>
                      <a:pt x="14" y="96"/>
                    </a:lnTo>
                    <a:lnTo>
                      <a:pt x="28" y="90"/>
                    </a:lnTo>
                    <a:lnTo>
                      <a:pt x="30" y="67"/>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34" name="Freeform 52"/>
              <p:cNvSpPr>
                <a:spLocks noChangeAspect="1"/>
              </p:cNvSpPr>
              <p:nvPr/>
            </p:nvSpPr>
            <p:spPr bwMode="auto">
              <a:xfrm>
                <a:off x="4023" y="4226"/>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35" name="Freeform 53"/>
              <p:cNvSpPr>
                <a:spLocks noChangeAspect="1"/>
              </p:cNvSpPr>
              <p:nvPr/>
            </p:nvSpPr>
            <p:spPr bwMode="auto">
              <a:xfrm>
                <a:off x="4123" y="4262"/>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36" name="Freeform 54"/>
              <p:cNvSpPr>
                <a:spLocks noChangeAspect="1"/>
              </p:cNvSpPr>
              <p:nvPr/>
            </p:nvSpPr>
            <p:spPr bwMode="auto">
              <a:xfrm>
                <a:off x="4053" y="4277"/>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grpSp>
        <p:grpSp>
          <p:nvGrpSpPr>
            <p:cNvPr id="17493" name="Group 55"/>
            <p:cNvGrpSpPr>
              <a:grpSpLocks noChangeAspect="1"/>
            </p:cNvGrpSpPr>
            <p:nvPr/>
          </p:nvGrpSpPr>
          <p:grpSpPr bwMode="auto">
            <a:xfrm>
              <a:off x="4682" y="2851"/>
              <a:ext cx="139" cy="244"/>
              <a:chOff x="4623" y="4162"/>
              <a:chExt cx="132" cy="290"/>
            </a:xfrm>
          </p:grpSpPr>
          <p:sp>
            <p:nvSpPr>
              <p:cNvPr id="18423" name="Freeform 56"/>
              <p:cNvSpPr>
                <a:spLocks noChangeAspect="1"/>
              </p:cNvSpPr>
              <p:nvPr/>
            </p:nvSpPr>
            <p:spPr bwMode="auto">
              <a:xfrm>
                <a:off x="4677" y="4162"/>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24" name="Freeform 57"/>
              <p:cNvSpPr>
                <a:spLocks noChangeAspect="1"/>
              </p:cNvSpPr>
              <p:nvPr/>
            </p:nvSpPr>
            <p:spPr bwMode="auto">
              <a:xfrm>
                <a:off x="4710" y="4235"/>
                <a:ext cx="31" cy="97"/>
              </a:xfrm>
              <a:custGeom>
                <a:avLst/>
                <a:gdLst>
                  <a:gd name="T0" fmla="*/ 16 w 31"/>
                  <a:gd name="T1" fmla="*/ 0 h 97"/>
                  <a:gd name="T2" fmla="*/ 0 w 31"/>
                  <a:gd name="T3" fmla="*/ 78 h 97"/>
                  <a:gd name="T4" fmla="*/ 2 w 31"/>
                  <a:gd name="T5" fmla="*/ 92 h 97"/>
                  <a:gd name="T6" fmla="*/ 14 w 31"/>
                  <a:gd name="T7" fmla="*/ 96 h 97"/>
                  <a:gd name="T8" fmla="*/ 28 w 31"/>
                  <a:gd name="T9" fmla="*/ 90 h 97"/>
                  <a:gd name="T10" fmla="*/ 30 w 31"/>
                  <a:gd name="T11" fmla="*/ 67 h 97"/>
                  <a:gd name="T12" fmla="*/ 16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16" y="0"/>
                    </a:moveTo>
                    <a:lnTo>
                      <a:pt x="0" y="78"/>
                    </a:lnTo>
                    <a:lnTo>
                      <a:pt x="2" y="92"/>
                    </a:lnTo>
                    <a:lnTo>
                      <a:pt x="14" y="96"/>
                    </a:lnTo>
                    <a:lnTo>
                      <a:pt x="28" y="90"/>
                    </a:lnTo>
                    <a:lnTo>
                      <a:pt x="30" y="67"/>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25" name="Freeform 58"/>
              <p:cNvSpPr>
                <a:spLocks noChangeAspect="1"/>
              </p:cNvSpPr>
              <p:nvPr/>
            </p:nvSpPr>
            <p:spPr bwMode="auto">
              <a:xfrm>
                <a:off x="4651" y="4228"/>
                <a:ext cx="32" cy="98"/>
              </a:xfrm>
              <a:custGeom>
                <a:avLst/>
                <a:gdLst>
                  <a:gd name="T0" fmla="*/ 17 w 32"/>
                  <a:gd name="T1" fmla="*/ 0 h 98"/>
                  <a:gd name="T2" fmla="*/ 0 w 32"/>
                  <a:gd name="T3" fmla="*/ 79 h 98"/>
                  <a:gd name="T4" fmla="*/ 2 w 32"/>
                  <a:gd name="T5" fmla="*/ 93 h 98"/>
                  <a:gd name="T6" fmla="*/ 14 w 32"/>
                  <a:gd name="T7" fmla="*/ 97 h 98"/>
                  <a:gd name="T8" fmla="*/ 29 w 32"/>
                  <a:gd name="T9" fmla="*/ 91 h 98"/>
                  <a:gd name="T10" fmla="*/ 31 w 32"/>
                  <a:gd name="T11" fmla="*/ 68 h 98"/>
                  <a:gd name="T12" fmla="*/ 17 w 32"/>
                  <a:gd name="T13" fmla="*/ 0 h 98"/>
                  <a:gd name="T14" fmla="*/ 0 60000 65536"/>
                  <a:gd name="T15" fmla="*/ 0 60000 65536"/>
                  <a:gd name="T16" fmla="*/ 0 60000 65536"/>
                  <a:gd name="T17" fmla="*/ 0 60000 65536"/>
                  <a:gd name="T18" fmla="*/ 0 60000 65536"/>
                  <a:gd name="T19" fmla="*/ 0 60000 65536"/>
                  <a:gd name="T20" fmla="*/ 0 60000 65536"/>
                  <a:gd name="T21" fmla="*/ 0 w 32"/>
                  <a:gd name="T22" fmla="*/ 0 h 98"/>
                  <a:gd name="T23" fmla="*/ 32 w 32"/>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98">
                    <a:moveTo>
                      <a:pt x="17" y="0"/>
                    </a:moveTo>
                    <a:lnTo>
                      <a:pt x="0" y="79"/>
                    </a:lnTo>
                    <a:lnTo>
                      <a:pt x="2" y="93"/>
                    </a:lnTo>
                    <a:lnTo>
                      <a:pt x="14" y="97"/>
                    </a:lnTo>
                    <a:lnTo>
                      <a:pt x="29" y="91"/>
                    </a:lnTo>
                    <a:lnTo>
                      <a:pt x="31" y="68"/>
                    </a:lnTo>
                    <a:lnTo>
                      <a:pt x="17" y="0"/>
                    </a:lnTo>
                  </a:path>
                </a:pathLst>
              </a:custGeom>
              <a:solidFill>
                <a:srgbClr val="3366FF"/>
              </a:solidFill>
              <a:ln w="9525" cap="rnd">
                <a:noFill/>
                <a:round/>
                <a:headEnd type="none" w="sm" len="sm"/>
                <a:tailEnd type="none" w="sm" len="sm"/>
              </a:ln>
            </p:spPr>
            <p:txBody>
              <a:bodyPr wrap="none"/>
              <a:lstStyle/>
              <a:p>
                <a:endParaRPr lang="es-PA"/>
              </a:p>
            </p:txBody>
          </p:sp>
          <p:sp>
            <p:nvSpPr>
              <p:cNvPr id="18426" name="Freeform 59"/>
              <p:cNvSpPr>
                <a:spLocks noChangeAspect="1"/>
              </p:cNvSpPr>
              <p:nvPr/>
            </p:nvSpPr>
            <p:spPr bwMode="auto">
              <a:xfrm>
                <a:off x="4679" y="4276"/>
                <a:ext cx="32" cy="98"/>
              </a:xfrm>
              <a:custGeom>
                <a:avLst/>
                <a:gdLst>
                  <a:gd name="T0" fmla="*/ 17 w 32"/>
                  <a:gd name="T1" fmla="*/ 0 h 98"/>
                  <a:gd name="T2" fmla="*/ 0 w 32"/>
                  <a:gd name="T3" fmla="*/ 79 h 98"/>
                  <a:gd name="T4" fmla="*/ 2 w 32"/>
                  <a:gd name="T5" fmla="*/ 93 h 98"/>
                  <a:gd name="T6" fmla="*/ 14 w 32"/>
                  <a:gd name="T7" fmla="*/ 97 h 98"/>
                  <a:gd name="T8" fmla="*/ 29 w 32"/>
                  <a:gd name="T9" fmla="*/ 91 h 98"/>
                  <a:gd name="T10" fmla="*/ 31 w 32"/>
                  <a:gd name="T11" fmla="*/ 68 h 98"/>
                  <a:gd name="T12" fmla="*/ 17 w 32"/>
                  <a:gd name="T13" fmla="*/ 0 h 98"/>
                  <a:gd name="T14" fmla="*/ 0 60000 65536"/>
                  <a:gd name="T15" fmla="*/ 0 60000 65536"/>
                  <a:gd name="T16" fmla="*/ 0 60000 65536"/>
                  <a:gd name="T17" fmla="*/ 0 60000 65536"/>
                  <a:gd name="T18" fmla="*/ 0 60000 65536"/>
                  <a:gd name="T19" fmla="*/ 0 60000 65536"/>
                  <a:gd name="T20" fmla="*/ 0 60000 65536"/>
                  <a:gd name="T21" fmla="*/ 0 w 32"/>
                  <a:gd name="T22" fmla="*/ 0 h 98"/>
                  <a:gd name="T23" fmla="*/ 32 w 32"/>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98">
                    <a:moveTo>
                      <a:pt x="17" y="0"/>
                    </a:moveTo>
                    <a:lnTo>
                      <a:pt x="0" y="79"/>
                    </a:lnTo>
                    <a:lnTo>
                      <a:pt x="2" y="93"/>
                    </a:lnTo>
                    <a:lnTo>
                      <a:pt x="14" y="97"/>
                    </a:lnTo>
                    <a:lnTo>
                      <a:pt x="29" y="91"/>
                    </a:lnTo>
                    <a:lnTo>
                      <a:pt x="31" y="68"/>
                    </a:lnTo>
                    <a:lnTo>
                      <a:pt x="17" y="0"/>
                    </a:lnTo>
                  </a:path>
                </a:pathLst>
              </a:custGeom>
              <a:solidFill>
                <a:srgbClr val="3366FF"/>
              </a:solidFill>
              <a:ln w="9525" cap="rnd">
                <a:noFill/>
                <a:round/>
                <a:headEnd type="none" w="sm" len="sm"/>
                <a:tailEnd type="none" w="sm" len="sm"/>
              </a:ln>
            </p:spPr>
            <p:txBody>
              <a:bodyPr wrap="none"/>
              <a:lstStyle/>
              <a:p>
                <a:endParaRPr lang="es-PA"/>
              </a:p>
            </p:txBody>
          </p:sp>
          <p:sp>
            <p:nvSpPr>
              <p:cNvPr id="18427" name="Freeform 60"/>
              <p:cNvSpPr>
                <a:spLocks noChangeAspect="1"/>
              </p:cNvSpPr>
              <p:nvPr/>
            </p:nvSpPr>
            <p:spPr bwMode="auto">
              <a:xfrm>
                <a:off x="4623" y="4303"/>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28" name="Freeform 61"/>
              <p:cNvSpPr>
                <a:spLocks noChangeAspect="1"/>
              </p:cNvSpPr>
              <p:nvPr/>
            </p:nvSpPr>
            <p:spPr bwMode="auto">
              <a:xfrm>
                <a:off x="4724" y="4339"/>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29" name="Freeform 62"/>
              <p:cNvSpPr>
                <a:spLocks noChangeAspect="1"/>
              </p:cNvSpPr>
              <p:nvPr/>
            </p:nvSpPr>
            <p:spPr bwMode="auto">
              <a:xfrm>
                <a:off x="4653" y="4354"/>
                <a:ext cx="32" cy="98"/>
              </a:xfrm>
              <a:custGeom>
                <a:avLst/>
                <a:gdLst>
                  <a:gd name="T0" fmla="*/ 17 w 32"/>
                  <a:gd name="T1" fmla="*/ 0 h 98"/>
                  <a:gd name="T2" fmla="*/ 0 w 32"/>
                  <a:gd name="T3" fmla="*/ 79 h 98"/>
                  <a:gd name="T4" fmla="*/ 2 w 32"/>
                  <a:gd name="T5" fmla="*/ 93 h 98"/>
                  <a:gd name="T6" fmla="*/ 14 w 32"/>
                  <a:gd name="T7" fmla="*/ 97 h 98"/>
                  <a:gd name="T8" fmla="*/ 29 w 32"/>
                  <a:gd name="T9" fmla="*/ 91 h 98"/>
                  <a:gd name="T10" fmla="*/ 31 w 32"/>
                  <a:gd name="T11" fmla="*/ 68 h 98"/>
                  <a:gd name="T12" fmla="*/ 17 w 32"/>
                  <a:gd name="T13" fmla="*/ 0 h 98"/>
                  <a:gd name="T14" fmla="*/ 0 60000 65536"/>
                  <a:gd name="T15" fmla="*/ 0 60000 65536"/>
                  <a:gd name="T16" fmla="*/ 0 60000 65536"/>
                  <a:gd name="T17" fmla="*/ 0 60000 65536"/>
                  <a:gd name="T18" fmla="*/ 0 60000 65536"/>
                  <a:gd name="T19" fmla="*/ 0 60000 65536"/>
                  <a:gd name="T20" fmla="*/ 0 60000 65536"/>
                  <a:gd name="T21" fmla="*/ 0 w 32"/>
                  <a:gd name="T22" fmla="*/ 0 h 98"/>
                  <a:gd name="T23" fmla="*/ 32 w 32"/>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98">
                    <a:moveTo>
                      <a:pt x="17" y="0"/>
                    </a:moveTo>
                    <a:lnTo>
                      <a:pt x="0" y="79"/>
                    </a:lnTo>
                    <a:lnTo>
                      <a:pt x="2" y="93"/>
                    </a:lnTo>
                    <a:lnTo>
                      <a:pt x="14" y="97"/>
                    </a:lnTo>
                    <a:lnTo>
                      <a:pt x="29" y="91"/>
                    </a:lnTo>
                    <a:lnTo>
                      <a:pt x="31" y="68"/>
                    </a:lnTo>
                    <a:lnTo>
                      <a:pt x="17" y="0"/>
                    </a:lnTo>
                  </a:path>
                </a:pathLst>
              </a:custGeom>
              <a:solidFill>
                <a:srgbClr val="3366FF"/>
              </a:solidFill>
              <a:ln w="9525" cap="rnd">
                <a:noFill/>
                <a:round/>
                <a:headEnd type="none" w="sm" len="sm"/>
                <a:tailEnd type="none" w="sm" len="sm"/>
              </a:ln>
            </p:spPr>
            <p:txBody>
              <a:bodyPr wrap="none"/>
              <a:lstStyle/>
              <a:p>
                <a:endParaRPr lang="es-PA"/>
              </a:p>
            </p:txBody>
          </p:sp>
        </p:grpSp>
        <p:sp>
          <p:nvSpPr>
            <p:cNvPr id="17494" name="Freeform 63"/>
            <p:cNvSpPr>
              <a:spLocks noChangeAspect="1"/>
            </p:cNvSpPr>
            <p:nvPr/>
          </p:nvSpPr>
          <p:spPr bwMode="auto">
            <a:xfrm>
              <a:off x="5548" y="1985"/>
              <a:ext cx="1" cy="23"/>
            </a:xfrm>
            <a:custGeom>
              <a:avLst/>
              <a:gdLst>
                <a:gd name="T0" fmla="*/ 0 w 1"/>
                <a:gd name="T1" fmla="*/ 0 h 26"/>
                <a:gd name="T2" fmla="*/ 0 w 1"/>
                <a:gd name="T3" fmla="*/ 4 h 26"/>
                <a:gd name="T4" fmla="*/ 0 w 1"/>
                <a:gd name="T5" fmla="*/ 0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0"/>
                  </a:moveTo>
                  <a:lnTo>
                    <a:pt x="0" y="25"/>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7495" name="Freeform 64"/>
            <p:cNvSpPr>
              <a:spLocks noChangeAspect="1"/>
            </p:cNvSpPr>
            <p:nvPr/>
          </p:nvSpPr>
          <p:spPr bwMode="auto">
            <a:xfrm>
              <a:off x="5641" y="2092"/>
              <a:ext cx="2" cy="23"/>
            </a:xfrm>
            <a:custGeom>
              <a:avLst/>
              <a:gdLst>
                <a:gd name="T0" fmla="*/ 0 w 2"/>
                <a:gd name="T1" fmla="*/ 0 h 27"/>
                <a:gd name="T2" fmla="*/ 1 w 2"/>
                <a:gd name="T3" fmla="*/ 3 h 27"/>
                <a:gd name="T4" fmla="*/ 0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0" y="0"/>
                  </a:moveTo>
                  <a:lnTo>
                    <a:pt x="1" y="26"/>
                  </a:lnTo>
                  <a:lnTo>
                    <a:pt x="0" y="0"/>
                  </a:lnTo>
                </a:path>
              </a:pathLst>
            </a:custGeom>
            <a:solidFill>
              <a:srgbClr val="7F7F7F"/>
            </a:solidFill>
            <a:ln w="9525" cap="rnd">
              <a:noFill/>
              <a:round/>
              <a:headEnd type="none" w="sm" len="sm"/>
              <a:tailEnd type="none" w="sm" len="sm"/>
            </a:ln>
          </p:spPr>
          <p:txBody>
            <a:bodyPr wrap="none"/>
            <a:lstStyle/>
            <a:p>
              <a:endParaRPr lang="es-PA"/>
            </a:p>
          </p:txBody>
        </p:sp>
        <p:grpSp>
          <p:nvGrpSpPr>
            <p:cNvPr id="17496" name="Group 65"/>
            <p:cNvGrpSpPr>
              <a:grpSpLocks noChangeAspect="1"/>
            </p:cNvGrpSpPr>
            <p:nvPr/>
          </p:nvGrpSpPr>
          <p:grpSpPr bwMode="auto">
            <a:xfrm>
              <a:off x="5324" y="2877"/>
              <a:ext cx="139" cy="244"/>
              <a:chOff x="4623" y="4162"/>
              <a:chExt cx="132" cy="290"/>
            </a:xfrm>
          </p:grpSpPr>
          <p:sp>
            <p:nvSpPr>
              <p:cNvPr id="18416" name="Freeform 66"/>
              <p:cNvSpPr>
                <a:spLocks noChangeAspect="1"/>
              </p:cNvSpPr>
              <p:nvPr/>
            </p:nvSpPr>
            <p:spPr bwMode="auto">
              <a:xfrm>
                <a:off x="4677" y="4162"/>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17" name="Freeform 67"/>
              <p:cNvSpPr>
                <a:spLocks noChangeAspect="1"/>
              </p:cNvSpPr>
              <p:nvPr/>
            </p:nvSpPr>
            <p:spPr bwMode="auto">
              <a:xfrm>
                <a:off x="4710" y="4235"/>
                <a:ext cx="31" cy="97"/>
              </a:xfrm>
              <a:custGeom>
                <a:avLst/>
                <a:gdLst>
                  <a:gd name="T0" fmla="*/ 16 w 31"/>
                  <a:gd name="T1" fmla="*/ 0 h 97"/>
                  <a:gd name="T2" fmla="*/ 0 w 31"/>
                  <a:gd name="T3" fmla="*/ 78 h 97"/>
                  <a:gd name="T4" fmla="*/ 2 w 31"/>
                  <a:gd name="T5" fmla="*/ 92 h 97"/>
                  <a:gd name="T6" fmla="*/ 14 w 31"/>
                  <a:gd name="T7" fmla="*/ 96 h 97"/>
                  <a:gd name="T8" fmla="*/ 28 w 31"/>
                  <a:gd name="T9" fmla="*/ 90 h 97"/>
                  <a:gd name="T10" fmla="*/ 30 w 31"/>
                  <a:gd name="T11" fmla="*/ 67 h 97"/>
                  <a:gd name="T12" fmla="*/ 16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16" y="0"/>
                    </a:moveTo>
                    <a:lnTo>
                      <a:pt x="0" y="78"/>
                    </a:lnTo>
                    <a:lnTo>
                      <a:pt x="2" y="92"/>
                    </a:lnTo>
                    <a:lnTo>
                      <a:pt x="14" y="96"/>
                    </a:lnTo>
                    <a:lnTo>
                      <a:pt x="28" y="90"/>
                    </a:lnTo>
                    <a:lnTo>
                      <a:pt x="30" y="67"/>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18" name="Freeform 68"/>
              <p:cNvSpPr>
                <a:spLocks noChangeAspect="1"/>
              </p:cNvSpPr>
              <p:nvPr/>
            </p:nvSpPr>
            <p:spPr bwMode="auto">
              <a:xfrm>
                <a:off x="4651" y="4228"/>
                <a:ext cx="32" cy="98"/>
              </a:xfrm>
              <a:custGeom>
                <a:avLst/>
                <a:gdLst>
                  <a:gd name="T0" fmla="*/ 17 w 32"/>
                  <a:gd name="T1" fmla="*/ 0 h 98"/>
                  <a:gd name="T2" fmla="*/ 0 w 32"/>
                  <a:gd name="T3" fmla="*/ 79 h 98"/>
                  <a:gd name="T4" fmla="*/ 2 w 32"/>
                  <a:gd name="T5" fmla="*/ 93 h 98"/>
                  <a:gd name="T6" fmla="*/ 14 w 32"/>
                  <a:gd name="T7" fmla="*/ 97 h 98"/>
                  <a:gd name="T8" fmla="*/ 29 w 32"/>
                  <a:gd name="T9" fmla="*/ 91 h 98"/>
                  <a:gd name="T10" fmla="*/ 31 w 32"/>
                  <a:gd name="T11" fmla="*/ 68 h 98"/>
                  <a:gd name="T12" fmla="*/ 17 w 32"/>
                  <a:gd name="T13" fmla="*/ 0 h 98"/>
                  <a:gd name="T14" fmla="*/ 0 60000 65536"/>
                  <a:gd name="T15" fmla="*/ 0 60000 65536"/>
                  <a:gd name="T16" fmla="*/ 0 60000 65536"/>
                  <a:gd name="T17" fmla="*/ 0 60000 65536"/>
                  <a:gd name="T18" fmla="*/ 0 60000 65536"/>
                  <a:gd name="T19" fmla="*/ 0 60000 65536"/>
                  <a:gd name="T20" fmla="*/ 0 60000 65536"/>
                  <a:gd name="T21" fmla="*/ 0 w 32"/>
                  <a:gd name="T22" fmla="*/ 0 h 98"/>
                  <a:gd name="T23" fmla="*/ 32 w 32"/>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98">
                    <a:moveTo>
                      <a:pt x="17" y="0"/>
                    </a:moveTo>
                    <a:lnTo>
                      <a:pt x="0" y="79"/>
                    </a:lnTo>
                    <a:lnTo>
                      <a:pt x="2" y="93"/>
                    </a:lnTo>
                    <a:lnTo>
                      <a:pt x="14" y="97"/>
                    </a:lnTo>
                    <a:lnTo>
                      <a:pt x="29" y="91"/>
                    </a:lnTo>
                    <a:lnTo>
                      <a:pt x="31" y="68"/>
                    </a:lnTo>
                    <a:lnTo>
                      <a:pt x="17" y="0"/>
                    </a:lnTo>
                  </a:path>
                </a:pathLst>
              </a:custGeom>
              <a:solidFill>
                <a:srgbClr val="3366FF"/>
              </a:solidFill>
              <a:ln w="9525" cap="rnd">
                <a:noFill/>
                <a:round/>
                <a:headEnd type="none" w="sm" len="sm"/>
                <a:tailEnd type="none" w="sm" len="sm"/>
              </a:ln>
            </p:spPr>
            <p:txBody>
              <a:bodyPr wrap="none"/>
              <a:lstStyle/>
              <a:p>
                <a:endParaRPr lang="es-PA"/>
              </a:p>
            </p:txBody>
          </p:sp>
          <p:sp>
            <p:nvSpPr>
              <p:cNvPr id="18419" name="Freeform 69"/>
              <p:cNvSpPr>
                <a:spLocks noChangeAspect="1"/>
              </p:cNvSpPr>
              <p:nvPr/>
            </p:nvSpPr>
            <p:spPr bwMode="auto">
              <a:xfrm>
                <a:off x="4679" y="4276"/>
                <a:ext cx="32" cy="98"/>
              </a:xfrm>
              <a:custGeom>
                <a:avLst/>
                <a:gdLst>
                  <a:gd name="T0" fmla="*/ 17 w 32"/>
                  <a:gd name="T1" fmla="*/ 0 h 98"/>
                  <a:gd name="T2" fmla="*/ 0 w 32"/>
                  <a:gd name="T3" fmla="*/ 79 h 98"/>
                  <a:gd name="T4" fmla="*/ 2 w 32"/>
                  <a:gd name="T5" fmla="*/ 93 h 98"/>
                  <a:gd name="T6" fmla="*/ 14 w 32"/>
                  <a:gd name="T7" fmla="*/ 97 h 98"/>
                  <a:gd name="T8" fmla="*/ 29 w 32"/>
                  <a:gd name="T9" fmla="*/ 91 h 98"/>
                  <a:gd name="T10" fmla="*/ 31 w 32"/>
                  <a:gd name="T11" fmla="*/ 68 h 98"/>
                  <a:gd name="T12" fmla="*/ 17 w 32"/>
                  <a:gd name="T13" fmla="*/ 0 h 98"/>
                  <a:gd name="T14" fmla="*/ 0 60000 65536"/>
                  <a:gd name="T15" fmla="*/ 0 60000 65536"/>
                  <a:gd name="T16" fmla="*/ 0 60000 65536"/>
                  <a:gd name="T17" fmla="*/ 0 60000 65536"/>
                  <a:gd name="T18" fmla="*/ 0 60000 65536"/>
                  <a:gd name="T19" fmla="*/ 0 60000 65536"/>
                  <a:gd name="T20" fmla="*/ 0 60000 65536"/>
                  <a:gd name="T21" fmla="*/ 0 w 32"/>
                  <a:gd name="T22" fmla="*/ 0 h 98"/>
                  <a:gd name="T23" fmla="*/ 32 w 32"/>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98">
                    <a:moveTo>
                      <a:pt x="17" y="0"/>
                    </a:moveTo>
                    <a:lnTo>
                      <a:pt x="0" y="79"/>
                    </a:lnTo>
                    <a:lnTo>
                      <a:pt x="2" y="93"/>
                    </a:lnTo>
                    <a:lnTo>
                      <a:pt x="14" y="97"/>
                    </a:lnTo>
                    <a:lnTo>
                      <a:pt x="29" y="91"/>
                    </a:lnTo>
                    <a:lnTo>
                      <a:pt x="31" y="68"/>
                    </a:lnTo>
                    <a:lnTo>
                      <a:pt x="17" y="0"/>
                    </a:lnTo>
                  </a:path>
                </a:pathLst>
              </a:custGeom>
              <a:solidFill>
                <a:srgbClr val="3366FF"/>
              </a:solidFill>
              <a:ln w="9525" cap="rnd">
                <a:noFill/>
                <a:round/>
                <a:headEnd type="none" w="sm" len="sm"/>
                <a:tailEnd type="none" w="sm" len="sm"/>
              </a:ln>
            </p:spPr>
            <p:txBody>
              <a:bodyPr wrap="none"/>
              <a:lstStyle/>
              <a:p>
                <a:endParaRPr lang="es-PA"/>
              </a:p>
            </p:txBody>
          </p:sp>
          <p:sp>
            <p:nvSpPr>
              <p:cNvPr id="18420" name="Freeform 70"/>
              <p:cNvSpPr>
                <a:spLocks noChangeAspect="1"/>
              </p:cNvSpPr>
              <p:nvPr/>
            </p:nvSpPr>
            <p:spPr bwMode="auto">
              <a:xfrm>
                <a:off x="4623" y="4303"/>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21" name="Freeform 71"/>
              <p:cNvSpPr>
                <a:spLocks noChangeAspect="1"/>
              </p:cNvSpPr>
              <p:nvPr/>
            </p:nvSpPr>
            <p:spPr bwMode="auto">
              <a:xfrm>
                <a:off x="4724" y="4339"/>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22" name="Freeform 72"/>
              <p:cNvSpPr>
                <a:spLocks noChangeAspect="1"/>
              </p:cNvSpPr>
              <p:nvPr/>
            </p:nvSpPr>
            <p:spPr bwMode="auto">
              <a:xfrm>
                <a:off x="4653" y="4354"/>
                <a:ext cx="32" cy="98"/>
              </a:xfrm>
              <a:custGeom>
                <a:avLst/>
                <a:gdLst>
                  <a:gd name="T0" fmla="*/ 17 w 32"/>
                  <a:gd name="T1" fmla="*/ 0 h 98"/>
                  <a:gd name="T2" fmla="*/ 0 w 32"/>
                  <a:gd name="T3" fmla="*/ 79 h 98"/>
                  <a:gd name="T4" fmla="*/ 2 w 32"/>
                  <a:gd name="T5" fmla="*/ 93 h 98"/>
                  <a:gd name="T6" fmla="*/ 14 w 32"/>
                  <a:gd name="T7" fmla="*/ 97 h 98"/>
                  <a:gd name="T8" fmla="*/ 29 w 32"/>
                  <a:gd name="T9" fmla="*/ 91 h 98"/>
                  <a:gd name="T10" fmla="*/ 31 w 32"/>
                  <a:gd name="T11" fmla="*/ 68 h 98"/>
                  <a:gd name="T12" fmla="*/ 17 w 32"/>
                  <a:gd name="T13" fmla="*/ 0 h 98"/>
                  <a:gd name="T14" fmla="*/ 0 60000 65536"/>
                  <a:gd name="T15" fmla="*/ 0 60000 65536"/>
                  <a:gd name="T16" fmla="*/ 0 60000 65536"/>
                  <a:gd name="T17" fmla="*/ 0 60000 65536"/>
                  <a:gd name="T18" fmla="*/ 0 60000 65536"/>
                  <a:gd name="T19" fmla="*/ 0 60000 65536"/>
                  <a:gd name="T20" fmla="*/ 0 60000 65536"/>
                  <a:gd name="T21" fmla="*/ 0 w 32"/>
                  <a:gd name="T22" fmla="*/ 0 h 98"/>
                  <a:gd name="T23" fmla="*/ 32 w 32"/>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98">
                    <a:moveTo>
                      <a:pt x="17" y="0"/>
                    </a:moveTo>
                    <a:lnTo>
                      <a:pt x="0" y="79"/>
                    </a:lnTo>
                    <a:lnTo>
                      <a:pt x="2" y="93"/>
                    </a:lnTo>
                    <a:lnTo>
                      <a:pt x="14" y="97"/>
                    </a:lnTo>
                    <a:lnTo>
                      <a:pt x="29" y="91"/>
                    </a:lnTo>
                    <a:lnTo>
                      <a:pt x="31" y="68"/>
                    </a:lnTo>
                    <a:lnTo>
                      <a:pt x="17" y="0"/>
                    </a:lnTo>
                  </a:path>
                </a:pathLst>
              </a:custGeom>
              <a:solidFill>
                <a:srgbClr val="3366FF"/>
              </a:solidFill>
              <a:ln w="9525" cap="rnd">
                <a:noFill/>
                <a:round/>
                <a:headEnd type="none" w="sm" len="sm"/>
                <a:tailEnd type="none" w="sm" len="sm"/>
              </a:ln>
            </p:spPr>
            <p:txBody>
              <a:bodyPr wrap="none"/>
              <a:lstStyle/>
              <a:p>
                <a:endParaRPr lang="es-PA"/>
              </a:p>
            </p:txBody>
          </p:sp>
        </p:grpSp>
        <p:grpSp>
          <p:nvGrpSpPr>
            <p:cNvPr id="17497" name="Group 73"/>
            <p:cNvGrpSpPr>
              <a:grpSpLocks noChangeAspect="1"/>
            </p:cNvGrpSpPr>
            <p:nvPr/>
          </p:nvGrpSpPr>
          <p:grpSpPr bwMode="auto">
            <a:xfrm>
              <a:off x="1508" y="2838"/>
              <a:ext cx="137" cy="244"/>
              <a:chOff x="1582" y="4162"/>
              <a:chExt cx="131" cy="290"/>
            </a:xfrm>
          </p:grpSpPr>
          <p:sp>
            <p:nvSpPr>
              <p:cNvPr id="18409" name="Freeform 74"/>
              <p:cNvSpPr>
                <a:spLocks noChangeAspect="1"/>
              </p:cNvSpPr>
              <p:nvPr/>
            </p:nvSpPr>
            <p:spPr bwMode="auto">
              <a:xfrm>
                <a:off x="1636" y="4162"/>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10" name="Freeform 75"/>
              <p:cNvSpPr>
                <a:spLocks noChangeAspect="1"/>
              </p:cNvSpPr>
              <p:nvPr/>
            </p:nvSpPr>
            <p:spPr bwMode="auto">
              <a:xfrm>
                <a:off x="1668" y="4235"/>
                <a:ext cx="31" cy="97"/>
              </a:xfrm>
              <a:custGeom>
                <a:avLst/>
                <a:gdLst>
                  <a:gd name="T0" fmla="*/ 16 w 31"/>
                  <a:gd name="T1" fmla="*/ 0 h 97"/>
                  <a:gd name="T2" fmla="*/ 0 w 31"/>
                  <a:gd name="T3" fmla="*/ 78 h 97"/>
                  <a:gd name="T4" fmla="*/ 2 w 31"/>
                  <a:gd name="T5" fmla="*/ 92 h 97"/>
                  <a:gd name="T6" fmla="*/ 14 w 31"/>
                  <a:gd name="T7" fmla="*/ 96 h 97"/>
                  <a:gd name="T8" fmla="*/ 28 w 31"/>
                  <a:gd name="T9" fmla="*/ 90 h 97"/>
                  <a:gd name="T10" fmla="*/ 30 w 31"/>
                  <a:gd name="T11" fmla="*/ 67 h 97"/>
                  <a:gd name="T12" fmla="*/ 16 w 31"/>
                  <a:gd name="T13" fmla="*/ 0 h 97"/>
                  <a:gd name="T14" fmla="*/ 0 60000 65536"/>
                  <a:gd name="T15" fmla="*/ 0 60000 65536"/>
                  <a:gd name="T16" fmla="*/ 0 60000 65536"/>
                  <a:gd name="T17" fmla="*/ 0 60000 65536"/>
                  <a:gd name="T18" fmla="*/ 0 60000 65536"/>
                  <a:gd name="T19" fmla="*/ 0 60000 65536"/>
                  <a:gd name="T20" fmla="*/ 0 60000 65536"/>
                  <a:gd name="T21" fmla="*/ 0 w 31"/>
                  <a:gd name="T22" fmla="*/ 0 h 97"/>
                  <a:gd name="T23" fmla="*/ 31 w 31"/>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7">
                    <a:moveTo>
                      <a:pt x="16" y="0"/>
                    </a:moveTo>
                    <a:lnTo>
                      <a:pt x="0" y="78"/>
                    </a:lnTo>
                    <a:lnTo>
                      <a:pt x="2" y="92"/>
                    </a:lnTo>
                    <a:lnTo>
                      <a:pt x="14" y="96"/>
                    </a:lnTo>
                    <a:lnTo>
                      <a:pt x="28" y="90"/>
                    </a:lnTo>
                    <a:lnTo>
                      <a:pt x="30" y="67"/>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11" name="Freeform 76"/>
              <p:cNvSpPr>
                <a:spLocks noChangeAspect="1"/>
              </p:cNvSpPr>
              <p:nvPr/>
            </p:nvSpPr>
            <p:spPr bwMode="auto">
              <a:xfrm>
                <a:off x="1610" y="4228"/>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12" name="Freeform 77"/>
              <p:cNvSpPr>
                <a:spLocks noChangeAspect="1"/>
              </p:cNvSpPr>
              <p:nvPr/>
            </p:nvSpPr>
            <p:spPr bwMode="auto">
              <a:xfrm>
                <a:off x="1638" y="4276"/>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13" name="Freeform 78"/>
              <p:cNvSpPr>
                <a:spLocks noChangeAspect="1"/>
              </p:cNvSpPr>
              <p:nvPr/>
            </p:nvSpPr>
            <p:spPr bwMode="auto">
              <a:xfrm>
                <a:off x="1582" y="4303"/>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14" name="Freeform 79"/>
              <p:cNvSpPr>
                <a:spLocks noChangeAspect="1"/>
              </p:cNvSpPr>
              <p:nvPr/>
            </p:nvSpPr>
            <p:spPr bwMode="auto">
              <a:xfrm>
                <a:off x="1682" y="4339"/>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sp>
            <p:nvSpPr>
              <p:cNvPr id="18415" name="Freeform 80"/>
              <p:cNvSpPr>
                <a:spLocks noChangeAspect="1"/>
              </p:cNvSpPr>
              <p:nvPr/>
            </p:nvSpPr>
            <p:spPr bwMode="auto">
              <a:xfrm>
                <a:off x="1612" y="4354"/>
                <a:ext cx="31" cy="98"/>
              </a:xfrm>
              <a:custGeom>
                <a:avLst/>
                <a:gdLst>
                  <a:gd name="T0" fmla="*/ 16 w 31"/>
                  <a:gd name="T1" fmla="*/ 0 h 98"/>
                  <a:gd name="T2" fmla="*/ 0 w 31"/>
                  <a:gd name="T3" fmla="*/ 79 h 98"/>
                  <a:gd name="T4" fmla="*/ 2 w 31"/>
                  <a:gd name="T5" fmla="*/ 93 h 98"/>
                  <a:gd name="T6" fmla="*/ 14 w 31"/>
                  <a:gd name="T7" fmla="*/ 97 h 98"/>
                  <a:gd name="T8" fmla="*/ 28 w 31"/>
                  <a:gd name="T9" fmla="*/ 91 h 98"/>
                  <a:gd name="T10" fmla="*/ 30 w 31"/>
                  <a:gd name="T11" fmla="*/ 68 h 98"/>
                  <a:gd name="T12" fmla="*/ 16 w 31"/>
                  <a:gd name="T13" fmla="*/ 0 h 98"/>
                  <a:gd name="T14" fmla="*/ 0 60000 65536"/>
                  <a:gd name="T15" fmla="*/ 0 60000 65536"/>
                  <a:gd name="T16" fmla="*/ 0 60000 65536"/>
                  <a:gd name="T17" fmla="*/ 0 60000 65536"/>
                  <a:gd name="T18" fmla="*/ 0 60000 65536"/>
                  <a:gd name="T19" fmla="*/ 0 60000 65536"/>
                  <a:gd name="T20" fmla="*/ 0 60000 65536"/>
                  <a:gd name="T21" fmla="*/ 0 w 31"/>
                  <a:gd name="T22" fmla="*/ 0 h 98"/>
                  <a:gd name="T23" fmla="*/ 31 w 31"/>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8">
                    <a:moveTo>
                      <a:pt x="16" y="0"/>
                    </a:moveTo>
                    <a:lnTo>
                      <a:pt x="0" y="79"/>
                    </a:lnTo>
                    <a:lnTo>
                      <a:pt x="2" y="93"/>
                    </a:lnTo>
                    <a:lnTo>
                      <a:pt x="14" y="97"/>
                    </a:lnTo>
                    <a:lnTo>
                      <a:pt x="28" y="91"/>
                    </a:lnTo>
                    <a:lnTo>
                      <a:pt x="30" y="68"/>
                    </a:lnTo>
                    <a:lnTo>
                      <a:pt x="16" y="0"/>
                    </a:lnTo>
                  </a:path>
                </a:pathLst>
              </a:custGeom>
              <a:solidFill>
                <a:srgbClr val="3366FF"/>
              </a:solidFill>
              <a:ln w="9525" cap="rnd">
                <a:noFill/>
                <a:round/>
                <a:headEnd type="none" w="sm" len="sm"/>
                <a:tailEnd type="none" w="sm" len="sm"/>
              </a:ln>
            </p:spPr>
            <p:txBody>
              <a:bodyPr wrap="none"/>
              <a:lstStyle/>
              <a:p>
                <a:endParaRPr lang="es-PA"/>
              </a:p>
            </p:txBody>
          </p:sp>
        </p:grpSp>
        <p:grpSp>
          <p:nvGrpSpPr>
            <p:cNvPr id="17498" name="Group 81"/>
            <p:cNvGrpSpPr>
              <a:grpSpLocks/>
            </p:cNvGrpSpPr>
            <p:nvPr/>
          </p:nvGrpSpPr>
          <p:grpSpPr bwMode="auto">
            <a:xfrm>
              <a:off x="606" y="2032"/>
              <a:ext cx="2868" cy="839"/>
              <a:chOff x="458" y="1982"/>
              <a:chExt cx="2630" cy="859"/>
            </a:xfrm>
          </p:grpSpPr>
          <p:sp>
            <p:nvSpPr>
              <p:cNvPr id="18158" name="Freeform 82"/>
              <p:cNvSpPr>
                <a:spLocks noChangeAspect="1"/>
              </p:cNvSpPr>
              <p:nvPr/>
            </p:nvSpPr>
            <p:spPr bwMode="auto">
              <a:xfrm>
                <a:off x="486" y="2524"/>
                <a:ext cx="271" cy="278"/>
              </a:xfrm>
              <a:custGeom>
                <a:avLst/>
                <a:gdLst>
                  <a:gd name="T0" fmla="*/ 0 w 282"/>
                  <a:gd name="T1" fmla="*/ 3 h 320"/>
                  <a:gd name="T2" fmla="*/ 1 w 282"/>
                  <a:gd name="T3" fmla="*/ 3 h 320"/>
                  <a:gd name="T4" fmla="*/ 1 w 282"/>
                  <a:gd name="T5" fmla="*/ 3 h 320"/>
                  <a:gd name="T6" fmla="*/ 1 w 282"/>
                  <a:gd name="T7" fmla="*/ 2 h 320"/>
                  <a:gd name="T8" fmla="*/ 4 w 282"/>
                  <a:gd name="T9" fmla="*/ 0 h 320"/>
                  <a:gd name="T10" fmla="*/ 6 w 282"/>
                  <a:gd name="T11" fmla="*/ 0 h 320"/>
                  <a:gd name="T12" fmla="*/ 12 w 282"/>
                  <a:gd name="T13" fmla="*/ 0 h 320"/>
                  <a:gd name="T14" fmla="*/ 12 w 282"/>
                  <a:gd name="T15" fmla="*/ 0 h 320"/>
                  <a:gd name="T16" fmla="*/ 17 w 282"/>
                  <a:gd name="T17" fmla="*/ 0 h 320"/>
                  <a:gd name="T18" fmla="*/ 27 w 282"/>
                  <a:gd name="T19" fmla="*/ 0 h 320"/>
                  <a:gd name="T20" fmla="*/ 34 w 282"/>
                  <a:gd name="T21" fmla="*/ 0 h 320"/>
                  <a:gd name="T22" fmla="*/ 43 w 282"/>
                  <a:gd name="T23" fmla="*/ 0 h 320"/>
                  <a:gd name="T24" fmla="*/ 52 w 282"/>
                  <a:gd name="T25" fmla="*/ 0 h 320"/>
                  <a:gd name="T26" fmla="*/ 61 w 282"/>
                  <a:gd name="T27" fmla="*/ 0 h 320"/>
                  <a:gd name="T28" fmla="*/ 72 w 282"/>
                  <a:gd name="T29" fmla="*/ 0 h 320"/>
                  <a:gd name="T30" fmla="*/ 80 w 282"/>
                  <a:gd name="T31" fmla="*/ 0 h 320"/>
                  <a:gd name="T32" fmla="*/ 87 w 282"/>
                  <a:gd name="T33" fmla="*/ 0 h 320"/>
                  <a:gd name="T34" fmla="*/ 95 w 282"/>
                  <a:gd name="T35" fmla="*/ 0 h 320"/>
                  <a:gd name="T36" fmla="*/ 100 w 282"/>
                  <a:gd name="T37" fmla="*/ 0 h 320"/>
                  <a:gd name="T38" fmla="*/ 105 w 282"/>
                  <a:gd name="T39" fmla="*/ 0 h 320"/>
                  <a:gd name="T40" fmla="*/ 107 w 282"/>
                  <a:gd name="T41" fmla="*/ 0 h 320"/>
                  <a:gd name="T42" fmla="*/ 107 w 282"/>
                  <a:gd name="T43" fmla="*/ 3 h 320"/>
                  <a:gd name="T44" fmla="*/ 107 w 282"/>
                  <a:gd name="T45" fmla="*/ 3 h 320"/>
                  <a:gd name="T46" fmla="*/ 107 w 282"/>
                  <a:gd name="T47" fmla="*/ 3 h 320"/>
                  <a:gd name="T48" fmla="*/ 107 w 282"/>
                  <a:gd name="T49" fmla="*/ 3 h 320"/>
                  <a:gd name="T50" fmla="*/ 107 w 282"/>
                  <a:gd name="T51" fmla="*/ 3 h 320"/>
                  <a:gd name="T52" fmla="*/ 107 w 282"/>
                  <a:gd name="T53" fmla="*/ 3 h 320"/>
                  <a:gd name="T54" fmla="*/ 107 w 282"/>
                  <a:gd name="T55" fmla="*/ 3 h 320"/>
                  <a:gd name="T56" fmla="*/ 107 w 282"/>
                  <a:gd name="T57" fmla="*/ 3 h 320"/>
                  <a:gd name="T58" fmla="*/ 108 w 282"/>
                  <a:gd name="T59" fmla="*/ 4 h 320"/>
                  <a:gd name="T60" fmla="*/ 111 w 282"/>
                  <a:gd name="T61" fmla="*/ 5 h 320"/>
                  <a:gd name="T62" fmla="*/ 113 w 282"/>
                  <a:gd name="T63" fmla="*/ 7 h 320"/>
                  <a:gd name="T64" fmla="*/ 116 w 282"/>
                  <a:gd name="T65" fmla="*/ 7 h 320"/>
                  <a:gd name="T66" fmla="*/ 122 w 282"/>
                  <a:gd name="T67" fmla="*/ 8 h 320"/>
                  <a:gd name="T68" fmla="*/ 128 w 282"/>
                  <a:gd name="T69" fmla="*/ 8 h 320"/>
                  <a:gd name="T70" fmla="*/ 135 w 282"/>
                  <a:gd name="T71" fmla="*/ 9 h 320"/>
                  <a:gd name="T72" fmla="*/ 142 w 282"/>
                  <a:gd name="T73" fmla="*/ 9 h 320"/>
                  <a:gd name="T74" fmla="*/ 142 w 282"/>
                  <a:gd name="T75" fmla="*/ 28 h 320"/>
                  <a:gd name="T76" fmla="*/ 123 w 282"/>
                  <a:gd name="T77" fmla="*/ 28 h 320"/>
                  <a:gd name="T78" fmla="*/ 103 w 282"/>
                  <a:gd name="T79" fmla="*/ 28 h 320"/>
                  <a:gd name="T80" fmla="*/ 86 w 282"/>
                  <a:gd name="T81" fmla="*/ 28 h 320"/>
                  <a:gd name="T82" fmla="*/ 71 w 282"/>
                  <a:gd name="T83" fmla="*/ 28 h 320"/>
                  <a:gd name="T84" fmla="*/ 58 w 282"/>
                  <a:gd name="T85" fmla="*/ 28 h 320"/>
                  <a:gd name="T86" fmla="*/ 46 w 282"/>
                  <a:gd name="T87" fmla="*/ 28 h 320"/>
                  <a:gd name="T88" fmla="*/ 36 w 282"/>
                  <a:gd name="T89" fmla="*/ 27 h 320"/>
                  <a:gd name="T90" fmla="*/ 29 w 282"/>
                  <a:gd name="T91" fmla="*/ 27 h 320"/>
                  <a:gd name="T92" fmla="*/ 21 w 282"/>
                  <a:gd name="T93" fmla="*/ 26 h 320"/>
                  <a:gd name="T94" fmla="*/ 12 w 282"/>
                  <a:gd name="T95" fmla="*/ 24 h 320"/>
                  <a:gd name="T96" fmla="*/ 12 w 282"/>
                  <a:gd name="T97" fmla="*/ 23 h 320"/>
                  <a:gd name="T98" fmla="*/ 12 w 282"/>
                  <a:gd name="T99" fmla="*/ 20 h 320"/>
                  <a:gd name="T100" fmla="*/ 6 w 282"/>
                  <a:gd name="T101" fmla="*/ 17 h 320"/>
                  <a:gd name="T102" fmla="*/ 4 w 282"/>
                  <a:gd name="T103" fmla="*/ 15 h 320"/>
                  <a:gd name="T104" fmla="*/ 2 w 282"/>
                  <a:gd name="T105" fmla="*/ 11 h 320"/>
                  <a:gd name="T106" fmla="*/ 1 w 282"/>
                  <a:gd name="T107" fmla="*/ 7 h 320"/>
                  <a:gd name="T108" fmla="*/ 0 w 282"/>
                  <a:gd name="T109" fmla="*/ 3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2"/>
                  <a:gd name="T166" fmla="*/ 0 h 320"/>
                  <a:gd name="T167" fmla="*/ 282 w 282"/>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2" h="320">
                    <a:moveTo>
                      <a:pt x="0" y="26"/>
                    </a:moveTo>
                    <a:lnTo>
                      <a:pt x="1" y="15"/>
                    </a:lnTo>
                    <a:lnTo>
                      <a:pt x="1" y="6"/>
                    </a:lnTo>
                    <a:lnTo>
                      <a:pt x="1" y="2"/>
                    </a:lnTo>
                    <a:lnTo>
                      <a:pt x="4" y="0"/>
                    </a:lnTo>
                    <a:lnTo>
                      <a:pt x="6" y="0"/>
                    </a:lnTo>
                    <a:lnTo>
                      <a:pt x="13" y="0"/>
                    </a:lnTo>
                    <a:lnTo>
                      <a:pt x="22" y="0"/>
                    </a:lnTo>
                    <a:lnTo>
                      <a:pt x="34" y="0"/>
                    </a:lnTo>
                    <a:lnTo>
                      <a:pt x="50" y="0"/>
                    </a:lnTo>
                    <a:lnTo>
                      <a:pt x="66" y="0"/>
                    </a:lnTo>
                    <a:lnTo>
                      <a:pt x="84" y="0"/>
                    </a:lnTo>
                    <a:lnTo>
                      <a:pt x="102" y="0"/>
                    </a:lnTo>
                    <a:lnTo>
                      <a:pt x="121" y="0"/>
                    </a:lnTo>
                    <a:lnTo>
                      <a:pt x="140" y="0"/>
                    </a:lnTo>
                    <a:lnTo>
                      <a:pt x="157" y="0"/>
                    </a:lnTo>
                    <a:lnTo>
                      <a:pt x="172" y="0"/>
                    </a:lnTo>
                    <a:lnTo>
                      <a:pt x="186" y="0"/>
                    </a:lnTo>
                    <a:lnTo>
                      <a:pt x="197" y="0"/>
                    </a:lnTo>
                    <a:lnTo>
                      <a:pt x="206" y="0"/>
                    </a:lnTo>
                    <a:lnTo>
                      <a:pt x="209" y="0"/>
                    </a:lnTo>
                    <a:lnTo>
                      <a:pt x="209" y="15"/>
                    </a:lnTo>
                    <a:lnTo>
                      <a:pt x="209" y="19"/>
                    </a:lnTo>
                    <a:lnTo>
                      <a:pt x="209" y="18"/>
                    </a:lnTo>
                    <a:lnTo>
                      <a:pt x="209" y="15"/>
                    </a:lnTo>
                    <a:lnTo>
                      <a:pt x="209" y="11"/>
                    </a:lnTo>
                    <a:lnTo>
                      <a:pt x="209" y="10"/>
                    </a:lnTo>
                    <a:lnTo>
                      <a:pt x="209" y="15"/>
                    </a:lnTo>
                    <a:lnTo>
                      <a:pt x="210" y="28"/>
                    </a:lnTo>
                    <a:lnTo>
                      <a:pt x="213" y="44"/>
                    </a:lnTo>
                    <a:lnTo>
                      <a:pt x="217" y="57"/>
                    </a:lnTo>
                    <a:lnTo>
                      <a:pt x="223" y="68"/>
                    </a:lnTo>
                    <a:lnTo>
                      <a:pt x="230" y="75"/>
                    </a:lnTo>
                    <a:lnTo>
                      <a:pt x="240" y="82"/>
                    </a:lnTo>
                    <a:lnTo>
                      <a:pt x="251" y="87"/>
                    </a:lnTo>
                    <a:lnTo>
                      <a:pt x="265" y="90"/>
                    </a:lnTo>
                    <a:lnTo>
                      <a:pt x="280" y="92"/>
                    </a:lnTo>
                    <a:lnTo>
                      <a:pt x="281" y="319"/>
                    </a:lnTo>
                    <a:lnTo>
                      <a:pt x="241" y="319"/>
                    </a:lnTo>
                    <a:lnTo>
                      <a:pt x="202" y="318"/>
                    </a:lnTo>
                    <a:lnTo>
                      <a:pt x="169" y="318"/>
                    </a:lnTo>
                    <a:lnTo>
                      <a:pt x="139" y="316"/>
                    </a:lnTo>
                    <a:lnTo>
                      <a:pt x="113" y="313"/>
                    </a:lnTo>
                    <a:lnTo>
                      <a:pt x="89" y="308"/>
                    </a:lnTo>
                    <a:lnTo>
                      <a:pt x="70" y="301"/>
                    </a:lnTo>
                    <a:lnTo>
                      <a:pt x="54" y="293"/>
                    </a:lnTo>
                    <a:lnTo>
                      <a:pt x="39" y="281"/>
                    </a:lnTo>
                    <a:lnTo>
                      <a:pt x="28" y="265"/>
                    </a:lnTo>
                    <a:lnTo>
                      <a:pt x="19" y="246"/>
                    </a:lnTo>
                    <a:lnTo>
                      <a:pt x="13" y="222"/>
                    </a:lnTo>
                    <a:lnTo>
                      <a:pt x="6" y="193"/>
                    </a:lnTo>
                    <a:lnTo>
                      <a:pt x="4" y="159"/>
                    </a:lnTo>
                    <a:lnTo>
                      <a:pt x="2" y="121"/>
                    </a:lnTo>
                    <a:lnTo>
                      <a:pt x="1" y="77"/>
                    </a:lnTo>
                    <a:lnTo>
                      <a:pt x="0" y="26"/>
                    </a:lnTo>
                  </a:path>
                </a:pathLst>
              </a:custGeom>
              <a:solidFill>
                <a:srgbClr val="A6A6A6"/>
              </a:solidFill>
              <a:ln w="9525" cap="rnd">
                <a:noFill/>
                <a:round/>
                <a:headEnd type="none" w="sm" len="sm"/>
                <a:tailEnd type="none" w="sm" len="sm"/>
              </a:ln>
            </p:spPr>
            <p:txBody>
              <a:bodyPr wrap="none"/>
              <a:lstStyle/>
              <a:p>
                <a:endParaRPr lang="es-PA"/>
              </a:p>
            </p:txBody>
          </p:sp>
          <p:sp>
            <p:nvSpPr>
              <p:cNvPr id="18159" name="Freeform 83"/>
              <p:cNvSpPr>
                <a:spLocks noChangeAspect="1"/>
              </p:cNvSpPr>
              <p:nvPr/>
            </p:nvSpPr>
            <p:spPr bwMode="auto">
              <a:xfrm>
                <a:off x="486" y="2524"/>
                <a:ext cx="271" cy="278"/>
              </a:xfrm>
              <a:custGeom>
                <a:avLst/>
                <a:gdLst>
                  <a:gd name="T0" fmla="*/ 0 w 282"/>
                  <a:gd name="T1" fmla="*/ 3 h 320"/>
                  <a:gd name="T2" fmla="*/ 1 w 282"/>
                  <a:gd name="T3" fmla="*/ 3 h 320"/>
                  <a:gd name="T4" fmla="*/ 1 w 282"/>
                  <a:gd name="T5" fmla="*/ 3 h 320"/>
                  <a:gd name="T6" fmla="*/ 1 w 282"/>
                  <a:gd name="T7" fmla="*/ 2 h 320"/>
                  <a:gd name="T8" fmla="*/ 4 w 282"/>
                  <a:gd name="T9" fmla="*/ 0 h 320"/>
                  <a:gd name="T10" fmla="*/ 6 w 282"/>
                  <a:gd name="T11" fmla="*/ 0 h 320"/>
                  <a:gd name="T12" fmla="*/ 12 w 282"/>
                  <a:gd name="T13" fmla="*/ 0 h 320"/>
                  <a:gd name="T14" fmla="*/ 12 w 282"/>
                  <a:gd name="T15" fmla="*/ 0 h 320"/>
                  <a:gd name="T16" fmla="*/ 17 w 282"/>
                  <a:gd name="T17" fmla="*/ 0 h 320"/>
                  <a:gd name="T18" fmla="*/ 27 w 282"/>
                  <a:gd name="T19" fmla="*/ 0 h 320"/>
                  <a:gd name="T20" fmla="*/ 34 w 282"/>
                  <a:gd name="T21" fmla="*/ 0 h 320"/>
                  <a:gd name="T22" fmla="*/ 43 w 282"/>
                  <a:gd name="T23" fmla="*/ 0 h 320"/>
                  <a:gd name="T24" fmla="*/ 52 w 282"/>
                  <a:gd name="T25" fmla="*/ 0 h 320"/>
                  <a:gd name="T26" fmla="*/ 61 w 282"/>
                  <a:gd name="T27" fmla="*/ 0 h 320"/>
                  <a:gd name="T28" fmla="*/ 72 w 282"/>
                  <a:gd name="T29" fmla="*/ 0 h 320"/>
                  <a:gd name="T30" fmla="*/ 80 w 282"/>
                  <a:gd name="T31" fmla="*/ 0 h 320"/>
                  <a:gd name="T32" fmla="*/ 87 w 282"/>
                  <a:gd name="T33" fmla="*/ 0 h 320"/>
                  <a:gd name="T34" fmla="*/ 95 w 282"/>
                  <a:gd name="T35" fmla="*/ 0 h 320"/>
                  <a:gd name="T36" fmla="*/ 100 w 282"/>
                  <a:gd name="T37" fmla="*/ 0 h 320"/>
                  <a:gd name="T38" fmla="*/ 105 w 282"/>
                  <a:gd name="T39" fmla="*/ 0 h 320"/>
                  <a:gd name="T40" fmla="*/ 107 w 282"/>
                  <a:gd name="T41" fmla="*/ 0 h 320"/>
                  <a:gd name="T42" fmla="*/ 107 w 282"/>
                  <a:gd name="T43" fmla="*/ 3 h 320"/>
                  <a:gd name="T44" fmla="*/ 107 w 282"/>
                  <a:gd name="T45" fmla="*/ 3 h 320"/>
                  <a:gd name="T46" fmla="*/ 107 w 282"/>
                  <a:gd name="T47" fmla="*/ 3 h 320"/>
                  <a:gd name="T48" fmla="*/ 107 w 282"/>
                  <a:gd name="T49" fmla="*/ 3 h 320"/>
                  <a:gd name="T50" fmla="*/ 107 w 282"/>
                  <a:gd name="T51" fmla="*/ 3 h 320"/>
                  <a:gd name="T52" fmla="*/ 107 w 282"/>
                  <a:gd name="T53" fmla="*/ 3 h 320"/>
                  <a:gd name="T54" fmla="*/ 107 w 282"/>
                  <a:gd name="T55" fmla="*/ 3 h 320"/>
                  <a:gd name="T56" fmla="*/ 107 w 282"/>
                  <a:gd name="T57" fmla="*/ 3 h 320"/>
                  <a:gd name="T58" fmla="*/ 108 w 282"/>
                  <a:gd name="T59" fmla="*/ 4 h 320"/>
                  <a:gd name="T60" fmla="*/ 111 w 282"/>
                  <a:gd name="T61" fmla="*/ 5 h 320"/>
                  <a:gd name="T62" fmla="*/ 113 w 282"/>
                  <a:gd name="T63" fmla="*/ 7 h 320"/>
                  <a:gd name="T64" fmla="*/ 116 w 282"/>
                  <a:gd name="T65" fmla="*/ 7 h 320"/>
                  <a:gd name="T66" fmla="*/ 122 w 282"/>
                  <a:gd name="T67" fmla="*/ 8 h 320"/>
                  <a:gd name="T68" fmla="*/ 128 w 282"/>
                  <a:gd name="T69" fmla="*/ 8 h 320"/>
                  <a:gd name="T70" fmla="*/ 135 w 282"/>
                  <a:gd name="T71" fmla="*/ 9 h 320"/>
                  <a:gd name="T72" fmla="*/ 142 w 282"/>
                  <a:gd name="T73" fmla="*/ 9 h 320"/>
                  <a:gd name="T74" fmla="*/ 142 w 282"/>
                  <a:gd name="T75" fmla="*/ 28 h 320"/>
                  <a:gd name="T76" fmla="*/ 123 w 282"/>
                  <a:gd name="T77" fmla="*/ 28 h 320"/>
                  <a:gd name="T78" fmla="*/ 103 w 282"/>
                  <a:gd name="T79" fmla="*/ 28 h 320"/>
                  <a:gd name="T80" fmla="*/ 86 w 282"/>
                  <a:gd name="T81" fmla="*/ 28 h 320"/>
                  <a:gd name="T82" fmla="*/ 71 w 282"/>
                  <a:gd name="T83" fmla="*/ 28 h 320"/>
                  <a:gd name="T84" fmla="*/ 58 w 282"/>
                  <a:gd name="T85" fmla="*/ 28 h 320"/>
                  <a:gd name="T86" fmla="*/ 46 w 282"/>
                  <a:gd name="T87" fmla="*/ 28 h 320"/>
                  <a:gd name="T88" fmla="*/ 36 w 282"/>
                  <a:gd name="T89" fmla="*/ 27 h 320"/>
                  <a:gd name="T90" fmla="*/ 29 w 282"/>
                  <a:gd name="T91" fmla="*/ 27 h 320"/>
                  <a:gd name="T92" fmla="*/ 21 w 282"/>
                  <a:gd name="T93" fmla="*/ 26 h 320"/>
                  <a:gd name="T94" fmla="*/ 12 w 282"/>
                  <a:gd name="T95" fmla="*/ 24 h 320"/>
                  <a:gd name="T96" fmla="*/ 12 w 282"/>
                  <a:gd name="T97" fmla="*/ 23 h 320"/>
                  <a:gd name="T98" fmla="*/ 12 w 282"/>
                  <a:gd name="T99" fmla="*/ 20 h 320"/>
                  <a:gd name="T100" fmla="*/ 6 w 282"/>
                  <a:gd name="T101" fmla="*/ 17 h 320"/>
                  <a:gd name="T102" fmla="*/ 4 w 282"/>
                  <a:gd name="T103" fmla="*/ 15 h 320"/>
                  <a:gd name="T104" fmla="*/ 2 w 282"/>
                  <a:gd name="T105" fmla="*/ 11 h 320"/>
                  <a:gd name="T106" fmla="*/ 1 w 282"/>
                  <a:gd name="T107" fmla="*/ 7 h 320"/>
                  <a:gd name="T108" fmla="*/ 0 w 282"/>
                  <a:gd name="T109" fmla="*/ 3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2"/>
                  <a:gd name="T166" fmla="*/ 0 h 320"/>
                  <a:gd name="T167" fmla="*/ 282 w 282"/>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2" h="320">
                    <a:moveTo>
                      <a:pt x="0" y="26"/>
                    </a:moveTo>
                    <a:lnTo>
                      <a:pt x="1" y="15"/>
                    </a:lnTo>
                    <a:lnTo>
                      <a:pt x="1" y="6"/>
                    </a:lnTo>
                    <a:lnTo>
                      <a:pt x="1" y="2"/>
                    </a:lnTo>
                    <a:lnTo>
                      <a:pt x="4" y="0"/>
                    </a:lnTo>
                    <a:lnTo>
                      <a:pt x="6" y="0"/>
                    </a:lnTo>
                    <a:lnTo>
                      <a:pt x="13" y="0"/>
                    </a:lnTo>
                    <a:lnTo>
                      <a:pt x="22" y="0"/>
                    </a:lnTo>
                    <a:lnTo>
                      <a:pt x="34" y="0"/>
                    </a:lnTo>
                    <a:lnTo>
                      <a:pt x="50" y="0"/>
                    </a:lnTo>
                    <a:lnTo>
                      <a:pt x="66" y="0"/>
                    </a:lnTo>
                    <a:lnTo>
                      <a:pt x="84" y="0"/>
                    </a:lnTo>
                    <a:lnTo>
                      <a:pt x="102" y="0"/>
                    </a:lnTo>
                    <a:lnTo>
                      <a:pt x="121" y="0"/>
                    </a:lnTo>
                    <a:lnTo>
                      <a:pt x="140" y="0"/>
                    </a:lnTo>
                    <a:lnTo>
                      <a:pt x="157" y="0"/>
                    </a:lnTo>
                    <a:lnTo>
                      <a:pt x="172" y="0"/>
                    </a:lnTo>
                    <a:lnTo>
                      <a:pt x="186" y="0"/>
                    </a:lnTo>
                    <a:lnTo>
                      <a:pt x="197" y="0"/>
                    </a:lnTo>
                    <a:lnTo>
                      <a:pt x="206" y="0"/>
                    </a:lnTo>
                    <a:lnTo>
                      <a:pt x="209" y="0"/>
                    </a:lnTo>
                    <a:lnTo>
                      <a:pt x="209" y="15"/>
                    </a:lnTo>
                    <a:lnTo>
                      <a:pt x="209" y="19"/>
                    </a:lnTo>
                    <a:lnTo>
                      <a:pt x="209" y="18"/>
                    </a:lnTo>
                    <a:lnTo>
                      <a:pt x="209" y="15"/>
                    </a:lnTo>
                    <a:lnTo>
                      <a:pt x="209" y="11"/>
                    </a:lnTo>
                    <a:lnTo>
                      <a:pt x="209" y="10"/>
                    </a:lnTo>
                    <a:lnTo>
                      <a:pt x="209" y="15"/>
                    </a:lnTo>
                    <a:lnTo>
                      <a:pt x="210" y="28"/>
                    </a:lnTo>
                    <a:lnTo>
                      <a:pt x="213" y="44"/>
                    </a:lnTo>
                    <a:lnTo>
                      <a:pt x="217" y="57"/>
                    </a:lnTo>
                    <a:lnTo>
                      <a:pt x="223" y="68"/>
                    </a:lnTo>
                    <a:lnTo>
                      <a:pt x="230" y="75"/>
                    </a:lnTo>
                    <a:lnTo>
                      <a:pt x="240" y="82"/>
                    </a:lnTo>
                    <a:lnTo>
                      <a:pt x="251" y="87"/>
                    </a:lnTo>
                    <a:lnTo>
                      <a:pt x="265" y="90"/>
                    </a:lnTo>
                    <a:lnTo>
                      <a:pt x="280" y="92"/>
                    </a:lnTo>
                    <a:lnTo>
                      <a:pt x="281" y="319"/>
                    </a:lnTo>
                    <a:lnTo>
                      <a:pt x="241" y="319"/>
                    </a:lnTo>
                    <a:lnTo>
                      <a:pt x="202" y="318"/>
                    </a:lnTo>
                    <a:lnTo>
                      <a:pt x="169" y="318"/>
                    </a:lnTo>
                    <a:lnTo>
                      <a:pt x="139" y="316"/>
                    </a:lnTo>
                    <a:lnTo>
                      <a:pt x="113" y="313"/>
                    </a:lnTo>
                    <a:lnTo>
                      <a:pt x="89" y="308"/>
                    </a:lnTo>
                    <a:lnTo>
                      <a:pt x="70" y="301"/>
                    </a:lnTo>
                    <a:lnTo>
                      <a:pt x="54" y="293"/>
                    </a:lnTo>
                    <a:lnTo>
                      <a:pt x="39" y="281"/>
                    </a:lnTo>
                    <a:lnTo>
                      <a:pt x="28" y="265"/>
                    </a:lnTo>
                    <a:lnTo>
                      <a:pt x="19" y="246"/>
                    </a:lnTo>
                    <a:lnTo>
                      <a:pt x="13" y="222"/>
                    </a:lnTo>
                    <a:lnTo>
                      <a:pt x="6" y="193"/>
                    </a:lnTo>
                    <a:lnTo>
                      <a:pt x="4" y="159"/>
                    </a:lnTo>
                    <a:lnTo>
                      <a:pt x="2" y="121"/>
                    </a:lnTo>
                    <a:lnTo>
                      <a:pt x="1" y="77"/>
                    </a:lnTo>
                    <a:lnTo>
                      <a:pt x="0" y="26"/>
                    </a:lnTo>
                  </a:path>
                </a:pathLst>
              </a:custGeom>
              <a:noFill/>
              <a:ln w="12699" cap="rnd">
                <a:solidFill>
                  <a:srgbClr val="000000"/>
                </a:solidFill>
                <a:round/>
                <a:headEnd type="none" w="sm" len="sm"/>
                <a:tailEnd type="none" w="sm" len="sm"/>
              </a:ln>
            </p:spPr>
            <p:txBody>
              <a:bodyPr wrap="none"/>
              <a:lstStyle/>
              <a:p>
                <a:endParaRPr lang="es-PA"/>
              </a:p>
            </p:txBody>
          </p:sp>
          <p:sp>
            <p:nvSpPr>
              <p:cNvPr id="18160" name="Freeform 84"/>
              <p:cNvSpPr>
                <a:spLocks noChangeAspect="1"/>
              </p:cNvSpPr>
              <p:nvPr/>
            </p:nvSpPr>
            <p:spPr bwMode="auto">
              <a:xfrm>
                <a:off x="656" y="2542"/>
                <a:ext cx="107" cy="86"/>
              </a:xfrm>
              <a:custGeom>
                <a:avLst/>
                <a:gdLst>
                  <a:gd name="T0" fmla="*/ 0 w 111"/>
                  <a:gd name="T1" fmla="*/ 1 h 100"/>
                  <a:gd name="T2" fmla="*/ 2 w 111"/>
                  <a:gd name="T3" fmla="*/ 3 h 100"/>
                  <a:gd name="T4" fmla="*/ 5 w 111"/>
                  <a:gd name="T5" fmla="*/ 3 h 100"/>
                  <a:gd name="T6" fmla="*/ 13 w 111"/>
                  <a:gd name="T7" fmla="*/ 5 h 100"/>
                  <a:gd name="T8" fmla="*/ 13 w 111"/>
                  <a:gd name="T9" fmla="*/ 6 h 100"/>
                  <a:gd name="T10" fmla="*/ 19 w 111"/>
                  <a:gd name="T11" fmla="*/ 7 h 100"/>
                  <a:gd name="T12" fmla="*/ 30 w 111"/>
                  <a:gd name="T13" fmla="*/ 7 h 100"/>
                  <a:gd name="T14" fmla="*/ 41 w 111"/>
                  <a:gd name="T15" fmla="*/ 8 h 100"/>
                  <a:gd name="T16" fmla="*/ 59 w 111"/>
                  <a:gd name="T17" fmla="*/ 8 h 100"/>
                  <a:gd name="T18" fmla="*/ 59 w 111"/>
                  <a:gd name="T19" fmla="*/ 6 h 100"/>
                  <a:gd name="T20" fmla="*/ 47 w 111"/>
                  <a:gd name="T21" fmla="*/ 6 h 100"/>
                  <a:gd name="T22" fmla="*/ 38 w 111"/>
                  <a:gd name="T23" fmla="*/ 5 h 100"/>
                  <a:gd name="T24" fmla="*/ 32 w 111"/>
                  <a:gd name="T25" fmla="*/ 5 h 100"/>
                  <a:gd name="T26" fmla="*/ 27 w 111"/>
                  <a:gd name="T27" fmla="*/ 4 h 100"/>
                  <a:gd name="T28" fmla="*/ 23 w 111"/>
                  <a:gd name="T29" fmla="*/ 3 h 100"/>
                  <a:gd name="T30" fmla="*/ 16 w 111"/>
                  <a:gd name="T31" fmla="*/ 3 h 100"/>
                  <a:gd name="T32" fmla="*/ 13 w 111"/>
                  <a:gd name="T33" fmla="*/ 3 h 100"/>
                  <a:gd name="T34" fmla="*/ 13 w 111"/>
                  <a:gd name="T35" fmla="*/ 0 h 100"/>
                  <a:gd name="T36" fmla="*/ 0 w 111"/>
                  <a:gd name="T37" fmla="*/ 1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00"/>
                  <a:gd name="T59" fmla="*/ 111 w 111"/>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00">
                    <a:moveTo>
                      <a:pt x="0" y="1"/>
                    </a:moveTo>
                    <a:lnTo>
                      <a:pt x="2" y="26"/>
                    </a:lnTo>
                    <a:lnTo>
                      <a:pt x="5" y="47"/>
                    </a:lnTo>
                    <a:lnTo>
                      <a:pt x="13" y="63"/>
                    </a:lnTo>
                    <a:lnTo>
                      <a:pt x="23" y="77"/>
                    </a:lnTo>
                    <a:lnTo>
                      <a:pt x="36" y="85"/>
                    </a:lnTo>
                    <a:lnTo>
                      <a:pt x="54" y="91"/>
                    </a:lnTo>
                    <a:lnTo>
                      <a:pt x="78" y="97"/>
                    </a:lnTo>
                    <a:lnTo>
                      <a:pt x="109" y="99"/>
                    </a:lnTo>
                    <a:lnTo>
                      <a:pt x="110" y="74"/>
                    </a:lnTo>
                    <a:lnTo>
                      <a:pt x="88" y="73"/>
                    </a:lnTo>
                    <a:lnTo>
                      <a:pt x="71" y="69"/>
                    </a:lnTo>
                    <a:lnTo>
                      <a:pt x="58" y="64"/>
                    </a:lnTo>
                    <a:lnTo>
                      <a:pt x="47" y="56"/>
                    </a:lnTo>
                    <a:lnTo>
                      <a:pt x="40" y="48"/>
                    </a:lnTo>
                    <a:lnTo>
                      <a:pt x="33" y="35"/>
                    </a:lnTo>
                    <a:lnTo>
                      <a:pt x="30" y="18"/>
                    </a:lnTo>
                    <a:lnTo>
                      <a:pt x="29" y="0"/>
                    </a:lnTo>
                    <a:lnTo>
                      <a:pt x="0" y="1"/>
                    </a:lnTo>
                  </a:path>
                </a:pathLst>
              </a:custGeom>
              <a:solidFill>
                <a:srgbClr val="595959"/>
              </a:solidFill>
              <a:ln w="9525" cap="rnd">
                <a:noFill/>
                <a:round/>
                <a:headEnd type="none" w="sm" len="sm"/>
                <a:tailEnd type="none" w="sm" len="sm"/>
              </a:ln>
            </p:spPr>
            <p:txBody>
              <a:bodyPr wrap="none"/>
              <a:lstStyle/>
              <a:p>
                <a:endParaRPr lang="es-PA"/>
              </a:p>
            </p:txBody>
          </p:sp>
          <p:sp>
            <p:nvSpPr>
              <p:cNvPr id="18161" name="Freeform 85"/>
              <p:cNvSpPr>
                <a:spLocks noChangeAspect="1"/>
              </p:cNvSpPr>
              <p:nvPr/>
            </p:nvSpPr>
            <p:spPr bwMode="auto">
              <a:xfrm>
                <a:off x="695" y="2570"/>
                <a:ext cx="1" cy="25"/>
              </a:xfrm>
              <a:custGeom>
                <a:avLst/>
                <a:gdLst>
                  <a:gd name="T0" fmla="*/ 0 w 1"/>
                  <a:gd name="T1" fmla="*/ 0 h 28"/>
                  <a:gd name="T2" fmla="*/ 0 w 1"/>
                  <a:gd name="T3" fmla="*/ 4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E5E5E5"/>
              </a:solidFill>
              <a:ln w="9525" cap="rnd">
                <a:noFill/>
                <a:round/>
                <a:headEnd type="none" w="sm" len="sm"/>
                <a:tailEnd type="none" w="sm" len="sm"/>
              </a:ln>
            </p:spPr>
            <p:txBody>
              <a:bodyPr wrap="none"/>
              <a:lstStyle/>
              <a:p>
                <a:endParaRPr lang="es-PA"/>
              </a:p>
            </p:txBody>
          </p:sp>
          <p:sp>
            <p:nvSpPr>
              <p:cNvPr id="18162" name="Freeform 86"/>
              <p:cNvSpPr>
                <a:spLocks noChangeAspect="1"/>
              </p:cNvSpPr>
              <p:nvPr/>
            </p:nvSpPr>
            <p:spPr bwMode="auto">
              <a:xfrm>
                <a:off x="511" y="2580"/>
                <a:ext cx="192" cy="198"/>
              </a:xfrm>
              <a:custGeom>
                <a:avLst/>
                <a:gdLst>
                  <a:gd name="T0" fmla="*/ 0 w 200"/>
                  <a:gd name="T1" fmla="*/ 6 h 229"/>
                  <a:gd name="T2" fmla="*/ 0 w 200"/>
                  <a:gd name="T3" fmla="*/ 1 h 229"/>
                  <a:gd name="T4" fmla="*/ 81 w 200"/>
                  <a:gd name="T5" fmla="*/ 0 h 229"/>
                  <a:gd name="T6" fmla="*/ 81 w 200"/>
                  <a:gd name="T7" fmla="*/ 3 h 229"/>
                  <a:gd name="T8" fmla="*/ 81 w 200"/>
                  <a:gd name="T9" fmla="*/ 3 h 229"/>
                  <a:gd name="T10" fmla="*/ 81 w 200"/>
                  <a:gd name="T11" fmla="*/ 3 h 229"/>
                  <a:gd name="T12" fmla="*/ 81 w 200"/>
                  <a:gd name="T13" fmla="*/ 4 h 229"/>
                  <a:gd name="T14" fmla="*/ 84 w 200"/>
                  <a:gd name="T15" fmla="*/ 5 h 229"/>
                  <a:gd name="T16" fmla="*/ 87 w 200"/>
                  <a:gd name="T17" fmla="*/ 5 h 229"/>
                  <a:gd name="T18" fmla="*/ 92 w 200"/>
                  <a:gd name="T19" fmla="*/ 5 h 229"/>
                  <a:gd name="T20" fmla="*/ 100 w 200"/>
                  <a:gd name="T21" fmla="*/ 5 h 229"/>
                  <a:gd name="T22" fmla="*/ 99 w 200"/>
                  <a:gd name="T23" fmla="*/ 19 h 229"/>
                  <a:gd name="T24" fmla="*/ 75 w 200"/>
                  <a:gd name="T25" fmla="*/ 19 h 229"/>
                  <a:gd name="T26" fmla="*/ 55 w 200"/>
                  <a:gd name="T27" fmla="*/ 19 h 229"/>
                  <a:gd name="T28" fmla="*/ 36 w 200"/>
                  <a:gd name="T29" fmla="*/ 19 h 229"/>
                  <a:gd name="T30" fmla="*/ 26 w 200"/>
                  <a:gd name="T31" fmla="*/ 17 h 229"/>
                  <a:gd name="T32" fmla="*/ 13 w 200"/>
                  <a:gd name="T33" fmla="*/ 16 h 229"/>
                  <a:gd name="T34" fmla="*/ 12 w 200"/>
                  <a:gd name="T35" fmla="*/ 14 h 229"/>
                  <a:gd name="T36" fmla="*/ 5 w 200"/>
                  <a:gd name="T37" fmla="*/ 12 h 229"/>
                  <a:gd name="T38" fmla="*/ 1 w 200"/>
                  <a:gd name="T39" fmla="*/ 9 h 229"/>
                  <a:gd name="T40" fmla="*/ 0 w 200"/>
                  <a:gd name="T41" fmla="*/ 6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229"/>
                  <a:gd name="T65" fmla="*/ 200 w 200"/>
                  <a:gd name="T66" fmla="*/ 229 h 2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229">
                    <a:moveTo>
                      <a:pt x="0" y="64"/>
                    </a:moveTo>
                    <a:lnTo>
                      <a:pt x="0" y="1"/>
                    </a:lnTo>
                    <a:lnTo>
                      <a:pt x="160" y="0"/>
                    </a:lnTo>
                    <a:lnTo>
                      <a:pt x="160" y="21"/>
                    </a:lnTo>
                    <a:lnTo>
                      <a:pt x="160" y="35"/>
                    </a:lnTo>
                    <a:lnTo>
                      <a:pt x="160" y="46"/>
                    </a:lnTo>
                    <a:lnTo>
                      <a:pt x="162" y="52"/>
                    </a:lnTo>
                    <a:lnTo>
                      <a:pt x="168" y="56"/>
                    </a:lnTo>
                    <a:lnTo>
                      <a:pt x="174" y="58"/>
                    </a:lnTo>
                    <a:lnTo>
                      <a:pt x="185" y="58"/>
                    </a:lnTo>
                    <a:lnTo>
                      <a:pt x="199" y="56"/>
                    </a:lnTo>
                    <a:lnTo>
                      <a:pt x="197" y="228"/>
                    </a:lnTo>
                    <a:lnTo>
                      <a:pt x="149" y="228"/>
                    </a:lnTo>
                    <a:lnTo>
                      <a:pt x="109" y="225"/>
                    </a:lnTo>
                    <a:lnTo>
                      <a:pt x="75" y="218"/>
                    </a:lnTo>
                    <a:lnTo>
                      <a:pt x="49" y="208"/>
                    </a:lnTo>
                    <a:lnTo>
                      <a:pt x="30" y="194"/>
                    </a:lnTo>
                    <a:lnTo>
                      <a:pt x="15" y="171"/>
                    </a:lnTo>
                    <a:lnTo>
                      <a:pt x="5" y="143"/>
                    </a:lnTo>
                    <a:lnTo>
                      <a:pt x="1" y="108"/>
                    </a:lnTo>
                    <a:lnTo>
                      <a:pt x="0" y="64"/>
                    </a:lnTo>
                  </a:path>
                </a:pathLst>
              </a:custGeom>
              <a:solidFill>
                <a:srgbClr val="BFBFBF"/>
              </a:solidFill>
              <a:ln w="9525" cap="rnd">
                <a:noFill/>
                <a:round/>
                <a:headEnd type="none" w="sm" len="sm"/>
                <a:tailEnd type="none" w="sm" len="sm"/>
              </a:ln>
            </p:spPr>
            <p:txBody>
              <a:bodyPr wrap="none"/>
              <a:lstStyle/>
              <a:p>
                <a:endParaRPr lang="es-PA"/>
              </a:p>
            </p:txBody>
          </p:sp>
          <p:sp>
            <p:nvSpPr>
              <p:cNvPr id="18163" name="Freeform 87"/>
              <p:cNvSpPr>
                <a:spLocks noChangeAspect="1"/>
              </p:cNvSpPr>
              <p:nvPr/>
            </p:nvSpPr>
            <p:spPr bwMode="auto">
              <a:xfrm>
                <a:off x="526" y="2550"/>
                <a:ext cx="228" cy="214"/>
              </a:xfrm>
              <a:custGeom>
                <a:avLst/>
                <a:gdLst>
                  <a:gd name="T0" fmla="*/ 0 w 236"/>
                  <a:gd name="T1" fmla="*/ 4 h 246"/>
                  <a:gd name="T2" fmla="*/ 0 w 236"/>
                  <a:gd name="T3" fmla="*/ 0 h 246"/>
                  <a:gd name="T4" fmla="*/ 71 w 236"/>
                  <a:gd name="T5" fmla="*/ 0 h 246"/>
                  <a:gd name="T6" fmla="*/ 71 w 236"/>
                  <a:gd name="T7" fmla="*/ 6 h 246"/>
                  <a:gd name="T8" fmla="*/ 71 w 236"/>
                  <a:gd name="T9" fmla="*/ 8 h 246"/>
                  <a:gd name="T10" fmla="*/ 73 w 236"/>
                  <a:gd name="T11" fmla="*/ 9 h 246"/>
                  <a:gd name="T12" fmla="*/ 76 w 236"/>
                  <a:gd name="T13" fmla="*/ 9 h 246"/>
                  <a:gd name="T14" fmla="*/ 79 w 236"/>
                  <a:gd name="T15" fmla="*/ 10 h 246"/>
                  <a:gd name="T16" fmla="*/ 85 w 236"/>
                  <a:gd name="T17" fmla="*/ 10 h 246"/>
                  <a:gd name="T18" fmla="*/ 89 w 236"/>
                  <a:gd name="T19" fmla="*/ 10 h 246"/>
                  <a:gd name="T20" fmla="*/ 94 w 236"/>
                  <a:gd name="T21" fmla="*/ 10 h 246"/>
                  <a:gd name="T22" fmla="*/ 98 w 236"/>
                  <a:gd name="T23" fmla="*/ 10 h 246"/>
                  <a:gd name="T24" fmla="*/ 130 w 236"/>
                  <a:gd name="T25" fmla="*/ 10 h 246"/>
                  <a:gd name="T26" fmla="*/ 131 w 236"/>
                  <a:gd name="T27" fmla="*/ 23 h 246"/>
                  <a:gd name="T28" fmla="*/ 98 w 236"/>
                  <a:gd name="T29" fmla="*/ 23 h 246"/>
                  <a:gd name="T30" fmla="*/ 85 w 236"/>
                  <a:gd name="T31" fmla="*/ 23 h 246"/>
                  <a:gd name="T32" fmla="*/ 73 w 236"/>
                  <a:gd name="T33" fmla="*/ 23 h 246"/>
                  <a:gd name="T34" fmla="*/ 63 w 236"/>
                  <a:gd name="T35" fmla="*/ 23 h 246"/>
                  <a:gd name="T36" fmla="*/ 52 w 236"/>
                  <a:gd name="T37" fmla="*/ 22 h 246"/>
                  <a:gd name="T38" fmla="*/ 42 w 236"/>
                  <a:gd name="T39" fmla="*/ 21 h 246"/>
                  <a:gd name="T40" fmla="*/ 36 w 236"/>
                  <a:gd name="T41" fmla="*/ 21 h 246"/>
                  <a:gd name="T42" fmla="*/ 30 w 236"/>
                  <a:gd name="T43" fmla="*/ 21 h 246"/>
                  <a:gd name="T44" fmla="*/ 22 w 236"/>
                  <a:gd name="T45" fmla="*/ 20 h 246"/>
                  <a:gd name="T46" fmla="*/ 14 w 236"/>
                  <a:gd name="T47" fmla="*/ 18 h 246"/>
                  <a:gd name="T48" fmla="*/ 14 w 236"/>
                  <a:gd name="T49" fmla="*/ 17 h 246"/>
                  <a:gd name="T50" fmla="*/ 13 w 236"/>
                  <a:gd name="T51" fmla="*/ 16 h 246"/>
                  <a:gd name="T52" fmla="*/ 8 w 236"/>
                  <a:gd name="T53" fmla="*/ 14 h 246"/>
                  <a:gd name="T54" fmla="*/ 4 w 236"/>
                  <a:gd name="T55" fmla="*/ 12 h 246"/>
                  <a:gd name="T56" fmla="*/ 2 w 236"/>
                  <a:gd name="T57" fmla="*/ 10 h 246"/>
                  <a:gd name="T58" fmla="*/ 0 w 236"/>
                  <a:gd name="T59" fmla="*/ 8 h 246"/>
                  <a:gd name="T60" fmla="*/ 0 w 236"/>
                  <a:gd name="T61" fmla="*/ 4 h 2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
                  <a:gd name="T94" fmla="*/ 0 h 246"/>
                  <a:gd name="T95" fmla="*/ 236 w 236"/>
                  <a:gd name="T96" fmla="*/ 246 h 2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 h="246">
                    <a:moveTo>
                      <a:pt x="0" y="49"/>
                    </a:moveTo>
                    <a:lnTo>
                      <a:pt x="0" y="0"/>
                    </a:lnTo>
                    <a:lnTo>
                      <a:pt x="127" y="0"/>
                    </a:lnTo>
                    <a:lnTo>
                      <a:pt x="127" y="66"/>
                    </a:lnTo>
                    <a:lnTo>
                      <a:pt x="129" y="81"/>
                    </a:lnTo>
                    <a:lnTo>
                      <a:pt x="133" y="92"/>
                    </a:lnTo>
                    <a:lnTo>
                      <a:pt x="137" y="99"/>
                    </a:lnTo>
                    <a:lnTo>
                      <a:pt x="143" y="103"/>
                    </a:lnTo>
                    <a:lnTo>
                      <a:pt x="152" y="104"/>
                    </a:lnTo>
                    <a:lnTo>
                      <a:pt x="159" y="105"/>
                    </a:lnTo>
                    <a:lnTo>
                      <a:pt x="168" y="105"/>
                    </a:lnTo>
                    <a:lnTo>
                      <a:pt x="177" y="105"/>
                    </a:lnTo>
                    <a:lnTo>
                      <a:pt x="234" y="105"/>
                    </a:lnTo>
                    <a:lnTo>
                      <a:pt x="235" y="245"/>
                    </a:lnTo>
                    <a:lnTo>
                      <a:pt x="177" y="245"/>
                    </a:lnTo>
                    <a:lnTo>
                      <a:pt x="153" y="245"/>
                    </a:lnTo>
                    <a:lnTo>
                      <a:pt x="131" y="245"/>
                    </a:lnTo>
                    <a:lnTo>
                      <a:pt x="111" y="243"/>
                    </a:lnTo>
                    <a:lnTo>
                      <a:pt x="93" y="240"/>
                    </a:lnTo>
                    <a:lnTo>
                      <a:pt x="77" y="235"/>
                    </a:lnTo>
                    <a:lnTo>
                      <a:pt x="63" y="230"/>
                    </a:lnTo>
                    <a:lnTo>
                      <a:pt x="50" y="223"/>
                    </a:lnTo>
                    <a:lnTo>
                      <a:pt x="39" y="214"/>
                    </a:lnTo>
                    <a:lnTo>
                      <a:pt x="29" y="202"/>
                    </a:lnTo>
                    <a:lnTo>
                      <a:pt x="20" y="188"/>
                    </a:lnTo>
                    <a:lnTo>
                      <a:pt x="13" y="171"/>
                    </a:lnTo>
                    <a:lnTo>
                      <a:pt x="8" y="153"/>
                    </a:lnTo>
                    <a:lnTo>
                      <a:pt x="4" y="132"/>
                    </a:lnTo>
                    <a:lnTo>
                      <a:pt x="2" y="108"/>
                    </a:lnTo>
                    <a:lnTo>
                      <a:pt x="0" y="80"/>
                    </a:lnTo>
                    <a:lnTo>
                      <a:pt x="0" y="49"/>
                    </a:lnTo>
                  </a:path>
                </a:pathLst>
              </a:custGeom>
              <a:solidFill>
                <a:srgbClr val="CCCCCC"/>
              </a:solidFill>
              <a:ln w="9525" cap="rnd">
                <a:noFill/>
                <a:round/>
                <a:headEnd type="none" w="sm" len="sm"/>
                <a:tailEnd type="none" w="sm" len="sm"/>
              </a:ln>
            </p:spPr>
            <p:txBody>
              <a:bodyPr wrap="none"/>
              <a:lstStyle/>
              <a:p>
                <a:endParaRPr lang="es-PA"/>
              </a:p>
            </p:txBody>
          </p:sp>
          <p:sp>
            <p:nvSpPr>
              <p:cNvPr id="18164" name="Rectangle 88"/>
              <p:cNvSpPr>
                <a:spLocks noChangeAspect="1" noChangeArrowheads="1"/>
              </p:cNvSpPr>
              <p:nvPr/>
            </p:nvSpPr>
            <p:spPr bwMode="auto">
              <a:xfrm>
                <a:off x="458" y="2534"/>
                <a:ext cx="258" cy="28"/>
              </a:xfrm>
              <a:prstGeom prst="rect">
                <a:avLst/>
              </a:prstGeom>
              <a:solidFill>
                <a:srgbClr val="A6A6A6"/>
              </a:solidFill>
              <a:ln w="9525">
                <a:noFill/>
                <a:miter lim="800000"/>
                <a:headEnd/>
                <a:tailEnd/>
              </a:ln>
            </p:spPr>
            <p:txBody>
              <a:bodyPr wrap="none" anchor="ctr"/>
              <a:lstStyle/>
              <a:p>
                <a:endParaRPr lang="en-GB"/>
              </a:p>
            </p:txBody>
          </p:sp>
          <p:sp>
            <p:nvSpPr>
              <p:cNvPr id="18165" name="Rectangle 89"/>
              <p:cNvSpPr>
                <a:spLocks noChangeAspect="1" noChangeArrowheads="1"/>
              </p:cNvSpPr>
              <p:nvPr/>
            </p:nvSpPr>
            <p:spPr bwMode="auto">
              <a:xfrm>
                <a:off x="462" y="2538"/>
                <a:ext cx="250" cy="20"/>
              </a:xfrm>
              <a:prstGeom prst="rect">
                <a:avLst/>
              </a:prstGeom>
              <a:noFill/>
              <a:ln w="12699">
                <a:solidFill>
                  <a:srgbClr val="000000"/>
                </a:solidFill>
                <a:miter lim="800000"/>
                <a:headEnd/>
                <a:tailEnd/>
              </a:ln>
            </p:spPr>
            <p:txBody>
              <a:bodyPr wrap="none" anchor="ctr"/>
              <a:lstStyle/>
              <a:p>
                <a:endParaRPr lang="en-GB"/>
              </a:p>
            </p:txBody>
          </p:sp>
          <p:sp>
            <p:nvSpPr>
              <p:cNvPr id="18166" name="Rectangle 90"/>
              <p:cNvSpPr>
                <a:spLocks noChangeAspect="1" noChangeArrowheads="1"/>
              </p:cNvSpPr>
              <p:nvPr/>
            </p:nvSpPr>
            <p:spPr bwMode="auto">
              <a:xfrm>
                <a:off x="493" y="2537"/>
                <a:ext cx="191" cy="24"/>
              </a:xfrm>
              <a:prstGeom prst="rect">
                <a:avLst/>
              </a:prstGeom>
              <a:solidFill>
                <a:srgbClr val="D9D9D9"/>
              </a:solidFill>
              <a:ln w="9525">
                <a:noFill/>
                <a:miter lim="800000"/>
                <a:headEnd/>
                <a:tailEnd/>
              </a:ln>
            </p:spPr>
            <p:txBody>
              <a:bodyPr wrap="none" anchor="ctr"/>
              <a:lstStyle/>
              <a:p>
                <a:endParaRPr lang="en-GB"/>
              </a:p>
            </p:txBody>
          </p:sp>
          <p:sp>
            <p:nvSpPr>
              <p:cNvPr id="18167" name="Freeform 91"/>
              <p:cNvSpPr>
                <a:spLocks noChangeAspect="1"/>
              </p:cNvSpPr>
              <p:nvPr/>
            </p:nvSpPr>
            <p:spPr bwMode="auto">
              <a:xfrm>
                <a:off x="512" y="2537"/>
                <a:ext cx="155" cy="25"/>
              </a:xfrm>
              <a:custGeom>
                <a:avLst/>
                <a:gdLst>
                  <a:gd name="T0" fmla="*/ 84 w 161"/>
                  <a:gd name="T1" fmla="*/ 4 h 28"/>
                  <a:gd name="T2" fmla="*/ 84 w 161"/>
                  <a:gd name="T3" fmla="*/ 0 h 28"/>
                  <a:gd name="T4" fmla="*/ 0 w 161"/>
                  <a:gd name="T5" fmla="*/ 0 h 28"/>
                  <a:gd name="T6" fmla="*/ 0 w 161"/>
                  <a:gd name="T7" fmla="*/ 4 h 28"/>
                  <a:gd name="T8" fmla="*/ 84 w 161"/>
                  <a:gd name="T9" fmla="*/ 4 h 28"/>
                  <a:gd name="T10" fmla="*/ 0 60000 65536"/>
                  <a:gd name="T11" fmla="*/ 0 60000 65536"/>
                  <a:gd name="T12" fmla="*/ 0 60000 65536"/>
                  <a:gd name="T13" fmla="*/ 0 60000 65536"/>
                  <a:gd name="T14" fmla="*/ 0 60000 65536"/>
                  <a:gd name="T15" fmla="*/ 0 w 161"/>
                  <a:gd name="T16" fmla="*/ 0 h 28"/>
                  <a:gd name="T17" fmla="*/ 161 w 161"/>
                  <a:gd name="T18" fmla="*/ 28 h 28"/>
                </a:gdLst>
                <a:ahLst/>
                <a:cxnLst>
                  <a:cxn ang="T10">
                    <a:pos x="T0" y="T1"/>
                  </a:cxn>
                  <a:cxn ang="T11">
                    <a:pos x="T2" y="T3"/>
                  </a:cxn>
                  <a:cxn ang="T12">
                    <a:pos x="T4" y="T5"/>
                  </a:cxn>
                  <a:cxn ang="T13">
                    <a:pos x="T6" y="T7"/>
                  </a:cxn>
                  <a:cxn ang="T14">
                    <a:pos x="T8" y="T9"/>
                  </a:cxn>
                </a:cxnLst>
                <a:rect l="T15" t="T16" r="T17" b="T18"/>
                <a:pathLst>
                  <a:path w="161" h="28">
                    <a:moveTo>
                      <a:pt x="160" y="27"/>
                    </a:moveTo>
                    <a:lnTo>
                      <a:pt x="159" y="0"/>
                    </a:lnTo>
                    <a:lnTo>
                      <a:pt x="0" y="0"/>
                    </a:lnTo>
                    <a:lnTo>
                      <a:pt x="0" y="27"/>
                    </a:lnTo>
                    <a:lnTo>
                      <a:pt x="160" y="27"/>
                    </a:lnTo>
                  </a:path>
                </a:pathLst>
              </a:custGeom>
              <a:solidFill>
                <a:srgbClr val="E5E5E5"/>
              </a:solidFill>
              <a:ln w="9525" cap="rnd">
                <a:noFill/>
                <a:round/>
                <a:headEnd type="none" w="sm" len="sm"/>
                <a:tailEnd type="none" w="sm" len="sm"/>
              </a:ln>
            </p:spPr>
            <p:txBody>
              <a:bodyPr wrap="none"/>
              <a:lstStyle/>
              <a:p>
                <a:endParaRPr lang="es-PA"/>
              </a:p>
            </p:txBody>
          </p:sp>
          <p:sp>
            <p:nvSpPr>
              <p:cNvPr id="18168" name="Freeform 92"/>
              <p:cNvSpPr>
                <a:spLocks noChangeAspect="1"/>
              </p:cNvSpPr>
              <p:nvPr/>
            </p:nvSpPr>
            <p:spPr bwMode="auto">
              <a:xfrm>
                <a:off x="526" y="2537"/>
                <a:ext cx="125" cy="25"/>
              </a:xfrm>
              <a:custGeom>
                <a:avLst/>
                <a:gdLst>
                  <a:gd name="T0" fmla="*/ 75 w 129"/>
                  <a:gd name="T1" fmla="*/ 4 h 28"/>
                  <a:gd name="T2" fmla="*/ 74 w 129"/>
                  <a:gd name="T3" fmla="*/ 0 h 28"/>
                  <a:gd name="T4" fmla="*/ 0 w 129"/>
                  <a:gd name="T5" fmla="*/ 0 h 28"/>
                  <a:gd name="T6" fmla="*/ 0 w 129"/>
                  <a:gd name="T7" fmla="*/ 4 h 28"/>
                  <a:gd name="T8" fmla="*/ 75 w 129"/>
                  <a:gd name="T9" fmla="*/ 4 h 28"/>
                  <a:gd name="T10" fmla="*/ 0 60000 65536"/>
                  <a:gd name="T11" fmla="*/ 0 60000 65536"/>
                  <a:gd name="T12" fmla="*/ 0 60000 65536"/>
                  <a:gd name="T13" fmla="*/ 0 60000 65536"/>
                  <a:gd name="T14" fmla="*/ 0 60000 65536"/>
                  <a:gd name="T15" fmla="*/ 0 w 129"/>
                  <a:gd name="T16" fmla="*/ 0 h 28"/>
                  <a:gd name="T17" fmla="*/ 129 w 129"/>
                  <a:gd name="T18" fmla="*/ 28 h 28"/>
                </a:gdLst>
                <a:ahLst/>
                <a:cxnLst>
                  <a:cxn ang="T10">
                    <a:pos x="T0" y="T1"/>
                  </a:cxn>
                  <a:cxn ang="T11">
                    <a:pos x="T2" y="T3"/>
                  </a:cxn>
                  <a:cxn ang="T12">
                    <a:pos x="T4" y="T5"/>
                  </a:cxn>
                  <a:cxn ang="T13">
                    <a:pos x="T6" y="T7"/>
                  </a:cxn>
                  <a:cxn ang="T14">
                    <a:pos x="T8" y="T9"/>
                  </a:cxn>
                </a:cxnLst>
                <a:rect l="T15" t="T16" r="T17" b="T18"/>
                <a:pathLst>
                  <a:path w="129" h="28">
                    <a:moveTo>
                      <a:pt x="128" y="27"/>
                    </a:moveTo>
                    <a:lnTo>
                      <a:pt x="127" y="0"/>
                    </a:lnTo>
                    <a:lnTo>
                      <a:pt x="0" y="0"/>
                    </a:lnTo>
                    <a:lnTo>
                      <a:pt x="0" y="27"/>
                    </a:lnTo>
                    <a:lnTo>
                      <a:pt x="128" y="27"/>
                    </a:lnTo>
                  </a:path>
                </a:pathLst>
              </a:custGeom>
              <a:solidFill>
                <a:srgbClr val="F2F2F2"/>
              </a:solidFill>
              <a:ln w="9525" cap="rnd">
                <a:noFill/>
                <a:round/>
                <a:headEnd type="none" w="sm" len="sm"/>
                <a:tailEnd type="none" w="sm" len="sm"/>
              </a:ln>
            </p:spPr>
            <p:txBody>
              <a:bodyPr wrap="none"/>
              <a:lstStyle/>
              <a:p>
                <a:endParaRPr lang="es-PA"/>
              </a:p>
            </p:txBody>
          </p:sp>
          <p:sp>
            <p:nvSpPr>
              <p:cNvPr id="18169" name="Rectangle 93"/>
              <p:cNvSpPr>
                <a:spLocks noChangeAspect="1" noChangeArrowheads="1"/>
              </p:cNvSpPr>
              <p:nvPr/>
            </p:nvSpPr>
            <p:spPr bwMode="auto">
              <a:xfrm>
                <a:off x="539" y="2537"/>
                <a:ext cx="98" cy="24"/>
              </a:xfrm>
              <a:prstGeom prst="rect">
                <a:avLst/>
              </a:prstGeom>
              <a:solidFill>
                <a:srgbClr val="F7F7F7"/>
              </a:solidFill>
              <a:ln w="9525">
                <a:noFill/>
                <a:miter lim="800000"/>
                <a:headEnd/>
                <a:tailEnd/>
              </a:ln>
            </p:spPr>
            <p:txBody>
              <a:bodyPr wrap="none" anchor="ctr"/>
              <a:lstStyle/>
              <a:p>
                <a:endParaRPr lang="en-GB"/>
              </a:p>
            </p:txBody>
          </p:sp>
          <p:sp>
            <p:nvSpPr>
              <p:cNvPr id="18170" name="Freeform 94"/>
              <p:cNvSpPr>
                <a:spLocks noChangeAspect="1"/>
              </p:cNvSpPr>
              <p:nvPr/>
            </p:nvSpPr>
            <p:spPr bwMode="auto">
              <a:xfrm>
                <a:off x="548" y="2537"/>
                <a:ext cx="81" cy="25"/>
              </a:xfrm>
              <a:custGeom>
                <a:avLst/>
                <a:gdLst>
                  <a:gd name="T0" fmla="*/ 44 w 84"/>
                  <a:gd name="T1" fmla="*/ 4 h 28"/>
                  <a:gd name="T2" fmla="*/ 44 w 84"/>
                  <a:gd name="T3" fmla="*/ 0 h 28"/>
                  <a:gd name="T4" fmla="*/ 1 w 84"/>
                  <a:gd name="T5" fmla="*/ 0 h 28"/>
                  <a:gd name="T6" fmla="*/ 0 w 84"/>
                  <a:gd name="T7" fmla="*/ 4 h 28"/>
                  <a:gd name="T8" fmla="*/ 44 w 84"/>
                  <a:gd name="T9" fmla="*/ 4 h 28"/>
                  <a:gd name="T10" fmla="*/ 0 60000 65536"/>
                  <a:gd name="T11" fmla="*/ 0 60000 65536"/>
                  <a:gd name="T12" fmla="*/ 0 60000 65536"/>
                  <a:gd name="T13" fmla="*/ 0 60000 65536"/>
                  <a:gd name="T14" fmla="*/ 0 60000 65536"/>
                  <a:gd name="T15" fmla="*/ 0 w 84"/>
                  <a:gd name="T16" fmla="*/ 0 h 28"/>
                  <a:gd name="T17" fmla="*/ 84 w 84"/>
                  <a:gd name="T18" fmla="*/ 28 h 28"/>
                </a:gdLst>
                <a:ahLst/>
                <a:cxnLst>
                  <a:cxn ang="T10">
                    <a:pos x="T0" y="T1"/>
                  </a:cxn>
                  <a:cxn ang="T11">
                    <a:pos x="T2" y="T3"/>
                  </a:cxn>
                  <a:cxn ang="T12">
                    <a:pos x="T4" y="T5"/>
                  </a:cxn>
                  <a:cxn ang="T13">
                    <a:pos x="T6" y="T7"/>
                  </a:cxn>
                  <a:cxn ang="T14">
                    <a:pos x="T8" y="T9"/>
                  </a:cxn>
                </a:cxnLst>
                <a:rect l="T15" t="T16" r="T17" b="T18"/>
                <a:pathLst>
                  <a:path w="84" h="28">
                    <a:moveTo>
                      <a:pt x="83" y="27"/>
                    </a:moveTo>
                    <a:lnTo>
                      <a:pt x="83" y="0"/>
                    </a:lnTo>
                    <a:lnTo>
                      <a:pt x="1" y="0"/>
                    </a:lnTo>
                    <a:lnTo>
                      <a:pt x="0" y="27"/>
                    </a:lnTo>
                    <a:lnTo>
                      <a:pt x="83" y="27"/>
                    </a:lnTo>
                  </a:path>
                </a:pathLst>
              </a:custGeom>
              <a:solidFill>
                <a:srgbClr val="FFFFFF"/>
              </a:solidFill>
              <a:ln w="9525" cap="rnd">
                <a:noFill/>
                <a:round/>
                <a:headEnd type="none" w="sm" len="sm"/>
                <a:tailEnd type="none" w="sm" len="sm"/>
              </a:ln>
            </p:spPr>
            <p:txBody>
              <a:bodyPr wrap="none"/>
              <a:lstStyle/>
              <a:p>
                <a:endParaRPr lang="es-PA"/>
              </a:p>
            </p:txBody>
          </p:sp>
          <p:sp>
            <p:nvSpPr>
              <p:cNvPr id="18171" name="Rectangle 95"/>
              <p:cNvSpPr>
                <a:spLocks noChangeAspect="1" noChangeArrowheads="1"/>
              </p:cNvSpPr>
              <p:nvPr/>
            </p:nvSpPr>
            <p:spPr bwMode="auto">
              <a:xfrm>
                <a:off x="738" y="2572"/>
                <a:ext cx="29" cy="253"/>
              </a:xfrm>
              <a:prstGeom prst="rect">
                <a:avLst/>
              </a:prstGeom>
              <a:solidFill>
                <a:srgbClr val="A6A6A6"/>
              </a:solidFill>
              <a:ln w="9525">
                <a:noFill/>
                <a:miter lim="800000"/>
                <a:headEnd/>
                <a:tailEnd/>
              </a:ln>
            </p:spPr>
            <p:txBody>
              <a:bodyPr wrap="none" anchor="ctr"/>
              <a:lstStyle/>
              <a:p>
                <a:endParaRPr lang="en-GB"/>
              </a:p>
            </p:txBody>
          </p:sp>
          <p:sp>
            <p:nvSpPr>
              <p:cNvPr id="18172" name="Rectangle 96"/>
              <p:cNvSpPr>
                <a:spLocks noChangeAspect="1" noChangeArrowheads="1"/>
              </p:cNvSpPr>
              <p:nvPr/>
            </p:nvSpPr>
            <p:spPr bwMode="auto">
              <a:xfrm>
                <a:off x="742" y="2576"/>
                <a:ext cx="21" cy="246"/>
              </a:xfrm>
              <a:prstGeom prst="rect">
                <a:avLst/>
              </a:prstGeom>
              <a:noFill/>
              <a:ln w="12699">
                <a:solidFill>
                  <a:srgbClr val="000000"/>
                </a:solidFill>
                <a:miter lim="800000"/>
                <a:headEnd/>
                <a:tailEnd/>
              </a:ln>
            </p:spPr>
            <p:txBody>
              <a:bodyPr wrap="none" anchor="ctr"/>
              <a:lstStyle/>
              <a:p>
                <a:endParaRPr lang="en-GB"/>
              </a:p>
            </p:txBody>
          </p:sp>
          <p:sp>
            <p:nvSpPr>
              <p:cNvPr id="18173" name="Freeform 97"/>
              <p:cNvSpPr>
                <a:spLocks noChangeAspect="1"/>
              </p:cNvSpPr>
              <p:nvPr/>
            </p:nvSpPr>
            <p:spPr bwMode="auto">
              <a:xfrm>
                <a:off x="562" y="2569"/>
                <a:ext cx="57" cy="26"/>
              </a:xfrm>
              <a:custGeom>
                <a:avLst/>
                <a:gdLst>
                  <a:gd name="T0" fmla="*/ 0 w 59"/>
                  <a:gd name="T1" fmla="*/ 3 h 30"/>
                  <a:gd name="T2" fmla="*/ 34 w 59"/>
                  <a:gd name="T3" fmla="*/ 3 h 30"/>
                  <a:gd name="T4" fmla="*/ 34 w 59"/>
                  <a:gd name="T5" fmla="*/ 1 h 30"/>
                  <a:gd name="T6" fmla="*/ 0 w 59"/>
                  <a:gd name="T7" fmla="*/ 0 h 30"/>
                  <a:gd name="T8" fmla="*/ 0 w 59"/>
                  <a:gd name="T9" fmla="*/ 3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0" y="29"/>
                    </a:moveTo>
                    <a:lnTo>
                      <a:pt x="58" y="29"/>
                    </a:lnTo>
                    <a:lnTo>
                      <a:pt x="58" y="1"/>
                    </a:lnTo>
                    <a:lnTo>
                      <a:pt x="0" y="0"/>
                    </a:lnTo>
                    <a:lnTo>
                      <a:pt x="0" y="29"/>
                    </a:lnTo>
                  </a:path>
                </a:pathLst>
              </a:custGeom>
              <a:solidFill>
                <a:srgbClr val="7F7F7F"/>
              </a:solidFill>
              <a:ln w="9525" cap="rnd">
                <a:noFill/>
                <a:round/>
                <a:headEnd type="none" w="sm" len="sm"/>
                <a:tailEnd type="none" w="sm" len="sm"/>
              </a:ln>
            </p:spPr>
            <p:txBody>
              <a:bodyPr wrap="none"/>
              <a:lstStyle/>
              <a:p>
                <a:endParaRPr lang="es-PA"/>
              </a:p>
            </p:txBody>
          </p:sp>
          <p:sp>
            <p:nvSpPr>
              <p:cNvPr id="18174" name="Freeform 98"/>
              <p:cNvSpPr>
                <a:spLocks noChangeAspect="1"/>
              </p:cNvSpPr>
              <p:nvPr/>
            </p:nvSpPr>
            <p:spPr bwMode="auto">
              <a:xfrm>
                <a:off x="562" y="2569"/>
                <a:ext cx="57" cy="26"/>
              </a:xfrm>
              <a:custGeom>
                <a:avLst/>
                <a:gdLst>
                  <a:gd name="T0" fmla="*/ 0 w 59"/>
                  <a:gd name="T1" fmla="*/ 3 h 30"/>
                  <a:gd name="T2" fmla="*/ 34 w 59"/>
                  <a:gd name="T3" fmla="*/ 3 h 30"/>
                  <a:gd name="T4" fmla="*/ 34 w 59"/>
                  <a:gd name="T5" fmla="*/ 1 h 30"/>
                  <a:gd name="T6" fmla="*/ 0 w 59"/>
                  <a:gd name="T7" fmla="*/ 0 h 30"/>
                  <a:gd name="T8" fmla="*/ 0 w 59"/>
                  <a:gd name="T9" fmla="*/ 3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0" y="29"/>
                    </a:moveTo>
                    <a:lnTo>
                      <a:pt x="58" y="29"/>
                    </a:lnTo>
                    <a:lnTo>
                      <a:pt x="58" y="1"/>
                    </a:lnTo>
                    <a:lnTo>
                      <a:pt x="0" y="0"/>
                    </a:lnTo>
                    <a:lnTo>
                      <a:pt x="0" y="29"/>
                    </a:lnTo>
                  </a:path>
                </a:pathLst>
              </a:custGeom>
              <a:noFill/>
              <a:ln w="12699" cap="rnd">
                <a:solidFill>
                  <a:srgbClr val="000000"/>
                </a:solidFill>
                <a:round/>
                <a:headEnd type="none" w="sm" len="sm"/>
                <a:tailEnd type="none" w="sm" len="sm"/>
              </a:ln>
            </p:spPr>
            <p:txBody>
              <a:bodyPr wrap="none"/>
              <a:lstStyle/>
              <a:p>
                <a:endParaRPr lang="es-PA"/>
              </a:p>
            </p:txBody>
          </p:sp>
          <p:sp>
            <p:nvSpPr>
              <p:cNvPr id="18175" name="Freeform 99"/>
              <p:cNvSpPr>
                <a:spLocks noChangeAspect="1"/>
              </p:cNvSpPr>
              <p:nvPr/>
            </p:nvSpPr>
            <p:spPr bwMode="auto">
              <a:xfrm>
                <a:off x="607" y="2570"/>
                <a:ext cx="1" cy="25"/>
              </a:xfrm>
              <a:custGeom>
                <a:avLst/>
                <a:gdLst>
                  <a:gd name="T0" fmla="*/ 0 w 1"/>
                  <a:gd name="T1" fmla="*/ 0 h 28"/>
                  <a:gd name="T2" fmla="*/ 0 w 1"/>
                  <a:gd name="T3" fmla="*/ 4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176" name="Line 100"/>
              <p:cNvSpPr>
                <a:spLocks noChangeAspect="1" noChangeShapeType="1"/>
              </p:cNvSpPr>
              <p:nvPr/>
            </p:nvSpPr>
            <p:spPr bwMode="auto">
              <a:xfrm>
                <a:off x="607" y="2572"/>
                <a:ext cx="1" cy="22"/>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77" name="Freeform 101"/>
              <p:cNvSpPr>
                <a:spLocks noChangeAspect="1"/>
              </p:cNvSpPr>
              <p:nvPr/>
            </p:nvSpPr>
            <p:spPr bwMode="auto">
              <a:xfrm>
                <a:off x="647" y="2569"/>
                <a:ext cx="58" cy="26"/>
              </a:xfrm>
              <a:custGeom>
                <a:avLst/>
                <a:gdLst>
                  <a:gd name="T0" fmla="*/ 0 w 61"/>
                  <a:gd name="T1" fmla="*/ 3 h 30"/>
                  <a:gd name="T2" fmla="*/ 26 w 61"/>
                  <a:gd name="T3" fmla="*/ 3 h 30"/>
                  <a:gd name="T4" fmla="*/ 26 w 61"/>
                  <a:gd name="T5" fmla="*/ 1 h 30"/>
                  <a:gd name="T6" fmla="*/ 0 w 61"/>
                  <a:gd name="T7" fmla="*/ 0 h 30"/>
                  <a:gd name="T8" fmla="*/ 0 w 61"/>
                  <a:gd name="T9" fmla="*/ 3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0" y="29"/>
                    </a:moveTo>
                    <a:lnTo>
                      <a:pt x="60" y="29"/>
                    </a:lnTo>
                    <a:lnTo>
                      <a:pt x="60" y="1"/>
                    </a:lnTo>
                    <a:lnTo>
                      <a:pt x="0" y="0"/>
                    </a:lnTo>
                    <a:lnTo>
                      <a:pt x="0" y="29"/>
                    </a:lnTo>
                  </a:path>
                </a:pathLst>
              </a:custGeom>
              <a:solidFill>
                <a:srgbClr val="7F7F7F"/>
              </a:solidFill>
              <a:ln w="9525" cap="rnd">
                <a:noFill/>
                <a:round/>
                <a:headEnd type="none" w="sm" len="sm"/>
                <a:tailEnd type="none" w="sm" len="sm"/>
              </a:ln>
            </p:spPr>
            <p:txBody>
              <a:bodyPr wrap="none"/>
              <a:lstStyle/>
              <a:p>
                <a:endParaRPr lang="es-PA"/>
              </a:p>
            </p:txBody>
          </p:sp>
          <p:sp>
            <p:nvSpPr>
              <p:cNvPr id="18178" name="Freeform 102"/>
              <p:cNvSpPr>
                <a:spLocks noChangeAspect="1"/>
              </p:cNvSpPr>
              <p:nvPr/>
            </p:nvSpPr>
            <p:spPr bwMode="auto">
              <a:xfrm>
                <a:off x="647" y="2569"/>
                <a:ext cx="58" cy="26"/>
              </a:xfrm>
              <a:custGeom>
                <a:avLst/>
                <a:gdLst>
                  <a:gd name="T0" fmla="*/ 0 w 61"/>
                  <a:gd name="T1" fmla="*/ 3 h 30"/>
                  <a:gd name="T2" fmla="*/ 26 w 61"/>
                  <a:gd name="T3" fmla="*/ 3 h 30"/>
                  <a:gd name="T4" fmla="*/ 26 w 61"/>
                  <a:gd name="T5" fmla="*/ 1 h 30"/>
                  <a:gd name="T6" fmla="*/ 0 w 61"/>
                  <a:gd name="T7" fmla="*/ 0 h 30"/>
                  <a:gd name="T8" fmla="*/ 0 w 61"/>
                  <a:gd name="T9" fmla="*/ 3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0" y="29"/>
                    </a:moveTo>
                    <a:lnTo>
                      <a:pt x="60" y="29"/>
                    </a:lnTo>
                    <a:lnTo>
                      <a:pt x="60" y="1"/>
                    </a:lnTo>
                    <a:lnTo>
                      <a:pt x="0" y="0"/>
                    </a:lnTo>
                    <a:lnTo>
                      <a:pt x="0" y="29"/>
                    </a:lnTo>
                  </a:path>
                </a:pathLst>
              </a:custGeom>
              <a:noFill/>
              <a:ln w="12699" cap="rnd">
                <a:solidFill>
                  <a:srgbClr val="000000"/>
                </a:solidFill>
                <a:round/>
                <a:headEnd type="none" w="sm" len="sm"/>
                <a:tailEnd type="none" w="sm" len="sm"/>
              </a:ln>
            </p:spPr>
            <p:txBody>
              <a:bodyPr wrap="none"/>
              <a:lstStyle/>
              <a:p>
                <a:endParaRPr lang="es-PA"/>
              </a:p>
            </p:txBody>
          </p:sp>
          <p:sp>
            <p:nvSpPr>
              <p:cNvPr id="18179" name="Freeform 103"/>
              <p:cNvSpPr>
                <a:spLocks noChangeAspect="1"/>
              </p:cNvSpPr>
              <p:nvPr/>
            </p:nvSpPr>
            <p:spPr bwMode="auto">
              <a:xfrm>
                <a:off x="473" y="2569"/>
                <a:ext cx="58" cy="26"/>
              </a:xfrm>
              <a:custGeom>
                <a:avLst/>
                <a:gdLst>
                  <a:gd name="T0" fmla="*/ 0 w 60"/>
                  <a:gd name="T1" fmla="*/ 3 h 30"/>
                  <a:gd name="T2" fmla="*/ 35 w 60"/>
                  <a:gd name="T3" fmla="*/ 3 h 30"/>
                  <a:gd name="T4" fmla="*/ 35 w 60"/>
                  <a:gd name="T5" fmla="*/ 1 h 30"/>
                  <a:gd name="T6" fmla="*/ 1 w 60"/>
                  <a:gd name="T7" fmla="*/ 0 h 30"/>
                  <a:gd name="T8" fmla="*/ 0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0" y="29"/>
                    </a:moveTo>
                    <a:lnTo>
                      <a:pt x="59" y="29"/>
                    </a:lnTo>
                    <a:lnTo>
                      <a:pt x="59" y="1"/>
                    </a:lnTo>
                    <a:lnTo>
                      <a:pt x="1" y="0"/>
                    </a:lnTo>
                    <a:lnTo>
                      <a:pt x="0" y="29"/>
                    </a:lnTo>
                  </a:path>
                </a:pathLst>
              </a:custGeom>
              <a:solidFill>
                <a:srgbClr val="7F7F7F"/>
              </a:solidFill>
              <a:ln w="9525" cap="rnd">
                <a:noFill/>
                <a:round/>
                <a:headEnd type="none" w="sm" len="sm"/>
                <a:tailEnd type="none" w="sm" len="sm"/>
              </a:ln>
            </p:spPr>
            <p:txBody>
              <a:bodyPr wrap="none"/>
              <a:lstStyle/>
              <a:p>
                <a:endParaRPr lang="es-PA"/>
              </a:p>
            </p:txBody>
          </p:sp>
          <p:sp>
            <p:nvSpPr>
              <p:cNvPr id="18180" name="Freeform 104"/>
              <p:cNvSpPr>
                <a:spLocks noChangeAspect="1"/>
              </p:cNvSpPr>
              <p:nvPr/>
            </p:nvSpPr>
            <p:spPr bwMode="auto">
              <a:xfrm>
                <a:off x="473" y="2569"/>
                <a:ext cx="58" cy="26"/>
              </a:xfrm>
              <a:custGeom>
                <a:avLst/>
                <a:gdLst>
                  <a:gd name="T0" fmla="*/ 0 w 60"/>
                  <a:gd name="T1" fmla="*/ 3 h 30"/>
                  <a:gd name="T2" fmla="*/ 35 w 60"/>
                  <a:gd name="T3" fmla="*/ 3 h 30"/>
                  <a:gd name="T4" fmla="*/ 35 w 60"/>
                  <a:gd name="T5" fmla="*/ 1 h 30"/>
                  <a:gd name="T6" fmla="*/ 1 w 60"/>
                  <a:gd name="T7" fmla="*/ 0 h 30"/>
                  <a:gd name="T8" fmla="*/ 0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0" y="29"/>
                    </a:moveTo>
                    <a:lnTo>
                      <a:pt x="59" y="29"/>
                    </a:lnTo>
                    <a:lnTo>
                      <a:pt x="59" y="1"/>
                    </a:lnTo>
                    <a:lnTo>
                      <a:pt x="1" y="0"/>
                    </a:lnTo>
                    <a:lnTo>
                      <a:pt x="0" y="29"/>
                    </a:lnTo>
                  </a:path>
                </a:pathLst>
              </a:custGeom>
              <a:noFill/>
              <a:ln w="12699" cap="rnd">
                <a:solidFill>
                  <a:srgbClr val="000000"/>
                </a:solidFill>
                <a:round/>
                <a:headEnd type="none" w="sm" len="sm"/>
                <a:tailEnd type="none" w="sm" len="sm"/>
              </a:ln>
            </p:spPr>
            <p:txBody>
              <a:bodyPr wrap="none"/>
              <a:lstStyle/>
              <a:p>
                <a:endParaRPr lang="es-PA"/>
              </a:p>
            </p:txBody>
          </p:sp>
          <p:sp>
            <p:nvSpPr>
              <p:cNvPr id="18181" name="Freeform 105"/>
              <p:cNvSpPr>
                <a:spLocks noChangeAspect="1"/>
              </p:cNvSpPr>
              <p:nvPr/>
            </p:nvSpPr>
            <p:spPr bwMode="auto">
              <a:xfrm>
                <a:off x="521" y="2570"/>
                <a:ext cx="1" cy="25"/>
              </a:xfrm>
              <a:custGeom>
                <a:avLst/>
                <a:gdLst>
                  <a:gd name="T0" fmla="*/ 0 w 1"/>
                  <a:gd name="T1" fmla="*/ 0 h 28"/>
                  <a:gd name="T2" fmla="*/ 0 w 1"/>
                  <a:gd name="T3" fmla="*/ 4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182" name="Line 106"/>
              <p:cNvSpPr>
                <a:spLocks noChangeAspect="1" noChangeShapeType="1"/>
              </p:cNvSpPr>
              <p:nvPr/>
            </p:nvSpPr>
            <p:spPr bwMode="auto">
              <a:xfrm>
                <a:off x="521" y="2572"/>
                <a:ext cx="1" cy="22"/>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83" name="Freeform 107"/>
              <p:cNvSpPr>
                <a:spLocks noChangeAspect="1"/>
              </p:cNvSpPr>
              <p:nvPr/>
            </p:nvSpPr>
            <p:spPr bwMode="auto">
              <a:xfrm>
                <a:off x="708" y="2669"/>
                <a:ext cx="26" cy="58"/>
              </a:xfrm>
              <a:custGeom>
                <a:avLst/>
                <a:gdLst>
                  <a:gd name="T0" fmla="*/ 0 w 27"/>
                  <a:gd name="T1" fmla="*/ 0 h 67"/>
                  <a:gd name="T2" fmla="*/ 1 w 27"/>
                  <a:gd name="T3" fmla="*/ 6 h 67"/>
                  <a:gd name="T4" fmla="*/ 13 w 27"/>
                  <a:gd name="T5" fmla="*/ 6 h 67"/>
                  <a:gd name="T6" fmla="*/ 13 w 27"/>
                  <a:gd name="T7" fmla="*/ 0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1" y="65"/>
                    </a:lnTo>
                    <a:lnTo>
                      <a:pt x="26" y="66"/>
                    </a:lnTo>
                    <a:lnTo>
                      <a:pt x="26"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184" name="Freeform 108"/>
              <p:cNvSpPr>
                <a:spLocks noChangeAspect="1"/>
              </p:cNvSpPr>
              <p:nvPr/>
            </p:nvSpPr>
            <p:spPr bwMode="auto">
              <a:xfrm>
                <a:off x="708" y="2669"/>
                <a:ext cx="26" cy="58"/>
              </a:xfrm>
              <a:custGeom>
                <a:avLst/>
                <a:gdLst>
                  <a:gd name="T0" fmla="*/ 0 w 27"/>
                  <a:gd name="T1" fmla="*/ 0 h 67"/>
                  <a:gd name="T2" fmla="*/ 1 w 27"/>
                  <a:gd name="T3" fmla="*/ 6 h 67"/>
                  <a:gd name="T4" fmla="*/ 13 w 27"/>
                  <a:gd name="T5" fmla="*/ 6 h 67"/>
                  <a:gd name="T6" fmla="*/ 13 w 27"/>
                  <a:gd name="T7" fmla="*/ 0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1" y="65"/>
                    </a:lnTo>
                    <a:lnTo>
                      <a:pt x="26" y="66"/>
                    </a:lnTo>
                    <a:lnTo>
                      <a:pt x="26"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185" name="Freeform 109"/>
              <p:cNvSpPr>
                <a:spLocks noChangeAspect="1"/>
              </p:cNvSpPr>
              <p:nvPr/>
            </p:nvSpPr>
            <p:spPr bwMode="auto">
              <a:xfrm>
                <a:off x="709" y="2715"/>
                <a:ext cx="25" cy="2"/>
              </a:xfrm>
              <a:custGeom>
                <a:avLst/>
                <a:gdLst>
                  <a:gd name="T0" fmla="*/ 13 w 26"/>
                  <a:gd name="T1" fmla="*/ 1 h 2"/>
                  <a:gd name="T2" fmla="*/ 0 w 26"/>
                  <a:gd name="T3" fmla="*/ 0 h 2"/>
                  <a:gd name="T4" fmla="*/ 13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1"/>
                    </a:moveTo>
                    <a:lnTo>
                      <a:pt x="0" y="0"/>
                    </a:lnTo>
                    <a:lnTo>
                      <a:pt x="25" y="1"/>
                    </a:lnTo>
                  </a:path>
                </a:pathLst>
              </a:custGeom>
              <a:solidFill>
                <a:srgbClr val="7F7F7F"/>
              </a:solidFill>
              <a:ln w="9525" cap="rnd">
                <a:noFill/>
                <a:round/>
                <a:headEnd type="none" w="sm" len="sm"/>
                <a:tailEnd type="none" w="sm" len="sm"/>
              </a:ln>
            </p:spPr>
            <p:txBody>
              <a:bodyPr wrap="none"/>
              <a:lstStyle/>
              <a:p>
                <a:endParaRPr lang="es-PA"/>
              </a:p>
            </p:txBody>
          </p:sp>
          <p:sp>
            <p:nvSpPr>
              <p:cNvPr id="18186" name="Line 110"/>
              <p:cNvSpPr>
                <a:spLocks noChangeAspect="1" noChangeShapeType="1"/>
              </p:cNvSpPr>
              <p:nvPr/>
            </p:nvSpPr>
            <p:spPr bwMode="auto">
              <a:xfrm flipH="1">
                <a:off x="710" y="2715"/>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87" name="Freeform 111"/>
              <p:cNvSpPr>
                <a:spLocks noChangeAspect="1"/>
              </p:cNvSpPr>
              <p:nvPr/>
            </p:nvSpPr>
            <p:spPr bwMode="auto">
              <a:xfrm>
                <a:off x="708" y="2756"/>
                <a:ext cx="24" cy="56"/>
              </a:xfrm>
              <a:custGeom>
                <a:avLst/>
                <a:gdLst>
                  <a:gd name="T0" fmla="*/ 0 w 25"/>
                  <a:gd name="T1" fmla="*/ 0 h 65"/>
                  <a:gd name="T2" fmla="*/ 0 w 25"/>
                  <a:gd name="T3" fmla="*/ 5 h 65"/>
                  <a:gd name="T4" fmla="*/ 12 w 25"/>
                  <a:gd name="T5" fmla="*/ 5 h 65"/>
                  <a:gd name="T6" fmla="*/ 12 w 25"/>
                  <a:gd name="T7" fmla="*/ 1 h 65"/>
                  <a:gd name="T8" fmla="*/ 0 w 25"/>
                  <a:gd name="T9" fmla="*/ 0 h 65"/>
                  <a:gd name="T10" fmla="*/ 0 60000 65536"/>
                  <a:gd name="T11" fmla="*/ 0 60000 65536"/>
                  <a:gd name="T12" fmla="*/ 0 60000 65536"/>
                  <a:gd name="T13" fmla="*/ 0 60000 65536"/>
                  <a:gd name="T14" fmla="*/ 0 60000 65536"/>
                  <a:gd name="T15" fmla="*/ 0 w 25"/>
                  <a:gd name="T16" fmla="*/ 0 h 65"/>
                  <a:gd name="T17" fmla="*/ 25 w 25"/>
                  <a:gd name="T18" fmla="*/ 65 h 65"/>
                </a:gdLst>
                <a:ahLst/>
                <a:cxnLst>
                  <a:cxn ang="T10">
                    <a:pos x="T0" y="T1"/>
                  </a:cxn>
                  <a:cxn ang="T11">
                    <a:pos x="T2" y="T3"/>
                  </a:cxn>
                  <a:cxn ang="T12">
                    <a:pos x="T4" y="T5"/>
                  </a:cxn>
                  <a:cxn ang="T13">
                    <a:pos x="T6" y="T7"/>
                  </a:cxn>
                  <a:cxn ang="T14">
                    <a:pos x="T8" y="T9"/>
                  </a:cxn>
                </a:cxnLst>
                <a:rect l="T15" t="T16" r="T17" b="T18"/>
                <a:pathLst>
                  <a:path w="25" h="65">
                    <a:moveTo>
                      <a:pt x="0" y="0"/>
                    </a:moveTo>
                    <a:lnTo>
                      <a:pt x="0" y="64"/>
                    </a:lnTo>
                    <a:lnTo>
                      <a:pt x="24" y="64"/>
                    </a:lnTo>
                    <a:lnTo>
                      <a:pt x="24" y="1"/>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188" name="Freeform 112"/>
              <p:cNvSpPr>
                <a:spLocks noChangeAspect="1"/>
              </p:cNvSpPr>
              <p:nvPr/>
            </p:nvSpPr>
            <p:spPr bwMode="auto">
              <a:xfrm>
                <a:off x="708" y="2756"/>
                <a:ext cx="24" cy="56"/>
              </a:xfrm>
              <a:custGeom>
                <a:avLst/>
                <a:gdLst>
                  <a:gd name="T0" fmla="*/ 0 w 25"/>
                  <a:gd name="T1" fmla="*/ 0 h 65"/>
                  <a:gd name="T2" fmla="*/ 0 w 25"/>
                  <a:gd name="T3" fmla="*/ 5 h 65"/>
                  <a:gd name="T4" fmla="*/ 12 w 25"/>
                  <a:gd name="T5" fmla="*/ 5 h 65"/>
                  <a:gd name="T6" fmla="*/ 12 w 25"/>
                  <a:gd name="T7" fmla="*/ 1 h 65"/>
                  <a:gd name="T8" fmla="*/ 0 w 25"/>
                  <a:gd name="T9" fmla="*/ 0 h 65"/>
                  <a:gd name="T10" fmla="*/ 0 60000 65536"/>
                  <a:gd name="T11" fmla="*/ 0 60000 65536"/>
                  <a:gd name="T12" fmla="*/ 0 60000 65536"/>
                  <a:gd name="T13" fmla="*/ 0 60000 65536"/>
                  <a:gd name="T14" fmla="*/ 0 60000 65536"/>
                  <a:gd name="T15" fmla="*/ 0 w 25"/>
                  <a:gd name="T16" fmla="*/ 0 h 65"/>
                  <a:gd name="T17" fmla="*/ 25 w 25"/>
                  <a:gd name="T18" fmla="*/ 65 h 65"/>
                </a:gdLst>
                <a:ahLst/>
                <a:cxnLst>
                  <a:cxn ang="T10">
                    <a:pos x="T0" y="T1"/>
                  </a:cxn>
                  <a:cxn ang="T11">
                    <a:pos x="T2" y="T3"/>
                  </a:cxn>
                  <a:cxn ang="T12">
                    <a:pos x="T4" y="T5"/>
                  </a:cxn>
                  <a:cxn ang="T13">
                    <a:pos x="T6" y="T7"/>
                  </a:cxn>
                  <a:cxn ang="T14">
                    <a:pos x="T8" y="T9"/>
                  </a:cxn>
                </a:cxnLst>
                <a:rect l="T15" t="T16" r="T17" b="T18"/>
                <a:pathLst>
                  <a:path w="25" h="65">
                    <a:moveTo>
                      <a:pt x="0" y="0"/>
                    </a:moveTo>
                    <a:lnTo>
                      <a:pt x="0" y="64"/>
                    </a:lnTo>
                    <a:lnTo>
                      <a:pt x="24" y="64"/>
                    </a:lnTo>
                    <a:lnTo>
                      <a:pt x="24" y="1"/>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189" name="Freeform 113"/>
              <p:cNvSpPr>
                <a:spLocks noChangeAspect="1"/>
              </p:cNvSpPr>
              <p:nvPr/>
            </p:nvSpPr>
            <p:spPr bwMode="auto">
              <a:xfrm>
                <a:off x="708" y="2801"/>
                <a:ext cx="23" cy="1"/>
              </a:xfrm>
              <a:custGeom>
                <a:avLst/>
                <a:gdLst>
                  <a:gd name="T0" fmla="*/ 12 w 24"/>
                  <a:gd name="T1" fmla="*/ 1 h 2"/>
                  <a:gd name="T2" fmla="*/ 0 w 24"/>
                  <a:gd name="T3" fmla="*/ 0 h 2"/>
                  <a:gd name="T4" fmla="*/ 12 w 24"/>
                  <a:gd name="T5" fmla="*/ 1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23" y="1"/>
                    </a:moveTo>
                    <a:lnTo>
                      <a:pt x="0" y="0"/>
                    </a:lnTo>
                    <a:lnTo>
                      <a:pt x="23" y="1"/>
                    </a:lnTo>
                  </a:path>
                </a:pathLst>
              </a:custGeom>
              <a:solidFill>
                <a:srgbClr val="7F7F7F"/>
              </a:solidFill>
              <a:ln w="9525" cap="rnd">
                <a:noFill/>
                <a:round/>
                <a:headEnd type="none" w="sm" len="sm"/>
                <a:tailEnd type="none" w="sm" len="sm"/>
              </a:ln>
            </p:spPr>
            <p:txBody>
              <a:bodyPr wrap="none"/>
              <a:lstStyle/>
              <a:p>
                <a:endParaRPr lang="es-PA"/>
              </a:p>
            </p:txBody>
          </p:sp>
          <p:sp>
            <p:nvSpPr>
              <p:cNvPr id="18190" name="Line 114"/>
              <p:cNvSpPr>
                <a:spLocks noChangeAspect="1" noChangeShapeType="1"/>
              </p:cNvSpPr>
              <p:nvPr/>
            </p:nvSpPr>
            <p:spPr bwMode="auto">
              <a:xfrm flipH="1">
                <a:off x="710" y="2801"/>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91" name="Freeform 115"/>
              <p:cNvSpPr>
                <a:spLocks noChangeAspect="1"/>
              </p:cNvSpPr>
              <p:nvPr/>
            </p:nvSpPr>
            <p:spPr bwMode="auto">
              <a:xfrm>
                <a:off x="710" y="2586"/>
                <a:ext cx="26" cy="56"/>
              </a:xfrm>
              <a:custGeom>
                <a:avLst/>
                <a:gdLst>
                  <a:gd name="T0" fmla="*/ 0 w 27"/>
                  <a:gd name="T1" fmla="*/ 0 h 65"/>
                  <a:gd name="T2" fmla="*/ 0 w 27"/>
                  <a:gd name="T3" fmla="*/ 5 h 65"/>
                  <a:gd name="T4" fmla="*/ 13 w 27"/>
                  <a:gd name="T5" fmla="*/ 5 h 65"/>
                  <a:gd name="T6" fmla="*/ 13 w 27"/>
                  <a:gd name="T7" fmla="*/ 1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4"/>
                    </a:lnTo>
                    <a:lnTo>
                      <a:pt x="26" y="64"/>
                    </a:lnTo>
                    <a:lnTo>
                      <a:pt x="26" y="1"/>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192" name="Freeform 116"/>
              <p:cNvSpPr>
                <a:spLocks noChangeAspect="1"/>
              </p:cNvSpPr>
              <p:nvPr/>
            </p:nvSpPr>
            <p:spPr bwMode="auto">
              <a:xfrm>
                <a:off x="710" y="2586"/>
                <a:ext cx="26" cy="56"/>
              </a:xfrm>
              <a:custGeom>
                <a:avLst/>
                <a:gdLst>
                  <a:gd name="T0" fmla="*/ 0 w 27"/>
                  <a:gd name="T1" fmla="*/ 0 h 65"/>
                  <a:gd name="T2" fmla="*/ 0 w 27"/>
                  <a:gd name="T3" fmla="*/ 5 h 65"/>
                  <a:gd name="T4" fmla="*/ 13 w 27"/>
                  <a:gd name="T5" fmla="*/ 5 h 65"/>
                  <a:gd name="T6" fmla="*/ 13 w 27"/>
                  <a:gd name="T7" fmla="*/ 1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4"/>
                    </a:lnTo>
                    <a:lnTo>
                      <a:pt x="26" y="64"/>
                    </a:lnTo>
                    <a:lnTo>
                      <a:pt x="26" y="1"/>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193" name="Freeform 117"/>
              <p:cNvSpPr>
                <a:spLocks noChangeAspect="1"/>
              </p:cNvSpPr>
              <p:nvPr/>
            </p:nvSpPr>
            <p:spPr bwMode="auto">
              <a:xfrm>
                <a:off x="710" y="2631"/>
                <a:ext cx="25" cy="2"/>
              </a:xfrm>
              <a:custGeom>
                <a:avLst/>
                <a:gdLst>
                  <a:gd name="T0" fmla="*/ 13 w 26"/>
                  <a:gd name="T1" fmla="*/ 1 h 2"/>
                  <a:gd name="T2" fmla="*/ 0 w 26"/>
                  <a:gd name="T3" fmla="*/ 0 h 2"/>
                  <a:gd name="T4" fmla="*/ 13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1"/>
                    </a:moveTo>
                    <a:lnTo>
                      <a:pt x="0" y="0"/>
                    </a:lnTo>
                    <a:lnTo>
                      <a:pt x="25" y="1"/>
                    </a:lnTo>
                  </a:path>
                </a:pathLst>
              </a:custGeom>
              <a:solidFill>
                <a:srgbClr val="7F7F7F"/>
              </a:solidFill>
              <a:ln w="9525" cap="rnd">
                <a:noFill/>
                <a:round/>
                <a:headEnd type="none" w="sm" len="sm"/>
                <a:tailEnd type="none" w="sm" len="sm"/>
              </a:ln>
            </p:spPr>
            <p:txBody>
              <a:bodyPr wrap="none"/>
              <a:lstStyle/>
              <a:p>
                <a:endParaRPr lang="es-PA"/>
              </a:p>
            </p:txBody>
          </p:sp>
          <p:sp>
            <p:nvSpPr>
              <p:cNvPr id="18194" name="Line 118"/>
              <p:cNvSpPr>
                <a:spLocks noChangeAspect="1" noChangeShapeType="1"/>
              </p:cNvSpPr>
              <p:nvPr/>
            </p:nvSpPr>
            <p:spPr bwMode="auto">
              <a:xfrm flipH="1">
                <a:off x="711" y="2631"/>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95" name="Rectangle 119"/>
              <p:cNvSpPr>
                <a:spLocks noChangeAspect="1" noChangeArrowheads="1"/>
              </p:cNvSpPr>
              <p:nvPr/>
            </p:nvSpPr>
            <p:spPr bwMode="auto">
              <a:xfrm>
                <a:off x="740" y="2607"/>
                <a:ext cx="24" cy="187"/>
              </a:xfrm>
              <a:prstGeom prst="rect">
                <a:avLst/>
              </a:prstGeom>
              <a:solidFill>
                <a:srgbClr val="D9D9D9"/>
              </a:solidFill>
              <a:ln w="9525">
                <a:noFill/>
                <a:miter lim="800000"/>
                <a:headEnd/>
                <a:tailEnd/>
              </a:ln>
            </p:spPr>
            <p:txBody>
              <a:bodyPr wrap="none" anchor="ctr"/>
              <a:lstStyle/>
              <a:p>
                <a:endParaRPr lang="en-GB"/>
              </a:p>
            </p:txBody>
          </p:sp>
          <p:sp>
            <p:nvSpPr>
              <p:cNvPr id="18196" name="Rectangle 120"/>
              <p:cNvSpPr>
                <a:spLocks noChangeAspect="1" noChangeArrowheads="1"/>
              </p:cNvSpPr>
              <p:nvPr/>
            </p:nvSpPr>
            <p:spPr bwMode="auto">
              <a:xfrm>
                <a:off x="740" y="2624"/>
                <a:ext cx="24" cy="151"/>
              </a:xfrm>
              <a:prstGeom prst="rect">
                <a:avLst/>
              </a:prstGeom>
              <a:solidFill>
                <a:srgbClr val="E5E5E5"/>
              </a:solidFill>
              <a:ln w="9525">
                <a:noFill/>
                <a:miter lim="800000"/>
                <a:headEnd/>
                <a:tailEnd/>
              </a:ln>
            </p:spPr>
            <p:txBody>
              <a:bodyPr wrap="none" anchor="ctr"/>
              <a:lstStyle/>
              <a:p>
                <a:endParaRPr lang="en-GB"/>
              </a:p>
            </p:txBody>
          </p:sp>
          <p:sp>
            <p:nvSpPr>
              <p:cNvPr id="18197" name="Freeform 121"/>
              <p:cNvSpPr>
                <a:spLocks noChangeAspect="1"/>
              </p:cNvSpPr>
              <p:nvPr/>
            </p:nvSpPr>
            <p:spPr bwMode="auto">
              <a:xfrm>
                <a:off x="740" y="2640"/>
                <a:ext cx="25" cy="121"/>
              </a:xfrm>
              <a:custGeom>
                <a:avLst/>
                <a:gdLst>
                  <a:gd name="T0" fmla="*/ 13 w 26"/>
                  <a:gd name="T1" fmla="*/ 0 h 140"/>
                  <a:gd name="T2" fmla="*/ 0 w 26"/>
                  <a:gd name="T3" fmla="*/ 0 h 140"/>
                  <a:gd name="T4" fmla="*/ 0 w 26"/>
                  <a:gd name="T5" fmla="*/ 12 h 140"/>
                  <a:gd name="T6" fmla="*/ 13 w 26"/>
                  <a:gd name="T7" fmla="*/ 12 h 140"/>
                  <a:gd name="T8" fmla="*/ 13 w 26"/>
                  <a:gd name="T9" fmla="*/ 0 h 140"/>
                  <a:gd name="T10" fmla="*/ 0 60000 65536"/>
                  <a:gd name="T11" fmla="*/ 0 60000 65536"/>
                  <a:gd name="T12" fmla="*/ 0 60000 65536"/>
                  <a:gd name="T13" fmla="*/ 0 60000 65536"/>
                  <a:gd name="T14" fmla="*/ 0 60000 65536"/>
                  <a:gd name="T15" fmla="*/ 0 w 26"/>
                  <a:gd name="T16" fmla="*/ 0 h 140"/>
                  <a:gd name="T17" fmla="*/ 26 w 26"/>
                  <a:gd name="T18" fmla="*/ 140 h 140"/>
                </a:gdLst>
                <a:ahLst/>
                <a:cxnLst>
                  <a:cxn ang="T10">
                    <a:pos x="T0" y="T1"/>
                  </a:cxn>
                  <a:cxn ang="T11">
                    <a:pos x="T2" y="T3"/>
                  </a:cxn>
                  <a:cxn ang="T12">
                    <a:pos x="T4" y="T5"/>
                  </a:cxn>
                  <a:cxn ang="T13">
                    <a:pos x="T6" y="T7"/>
                  </a:cxn>
                  <a:cxn ang="T14">
                    <a:pos x="T8" y="T9"/>
                  </a:cxn>
                </a:cxnLst>
                <a:rect l="T15" t="T16" r="T17" b="T18"/>
                <a:pathLst>
                  <a:path w="26" h="140">
                    <a:moveTo>
                      <a:pt x="25" y="0"/>
                    </a:moveTo>
                    <a:lnTo>
                      <a:pt x="0" y="0"/>
                    </a:lnTo>
                    <a:lnTo>
                      <a:pt x="0" y="138"/>
                    </a:lnTo>
                    <a:lnTo>
                      <a:pt x="25" y="139"/>
                    </a:lnTo>
                    <a:lnTo>
                      <a:pt x="25" y="0"/>
                    </a:lnTo>
                  </a:path>
                </a:pathLst>
              </a:custGeom>
              <a:solidFill>
                <a:srgbClr val="F2F2F2"/>
              </a:solidFill>
              <a:ln w="9525" cap="rnd">
                <a:noFill/>
                <a:round/>
                <a:headEnd type="none" w="sm" len="sm"/>
                <a:tailEnd type="none" w="sm" len="sm"/>
              </a:ln>
            </p:spPr>
            <p:txBody>
              <a:bodyPr wrap="none"/>
              <a:lstStyle/>
              <a:p>
                <a:endParaRPr lang="es-PA"/>
              </a:p>
            </p:txBody>
          </p:sp>
          <p:sp>
            <p:nvSpPr>
              <p:cNvPr id="18198" name="Rectangle 122"/>
              <p:cNvSpPr>
                <a:spLocks noChangeAspect="1" noChangeArrowheads="1"/>
              </p:cNvSpPr>
              <p:nvPr/>
            </p:nvSpPr>
            <p:spPr bwMode="auto">
              <a:xfrm>
                <a:off x="740" y="2651"/>
                <a:ext cx="24" cy="97"/>
              </a:xfrm>
              <a:prstGeom prst="rect">
                <a:avLst/>
              </a:prstGeom>
              <a:solidFill>
                <a:srgbClr val="F7F7F7"/>
              </a:solidFill>
              <a:ln w="9525">
                <a:noFill/>
                <a:miter lim="800000"/>
                <a:headEnd/>
                <a:tailEnd/>
              </a:ln>
            </p:spPr>
            <p:txBody>
              <a:bodyPr wrap="none" anchor="ctr"/>
              <a:lstStyle/>
              <a:p>
                <a:endParaRPr lang="en-GB"/>
              </a:p>
            </p:txBody>
          </p:sp>
          <p:sp>
            <p:nvSpPr>
              <p:cNvPr id="18199" name="Rectangle 123"/>
              <p:cNvSpPr>
                <a:spLocks noChangeAspect="1" noChangeArrowheads="1"/>
              </p:cNvSpPr>
              <p:nvPr/>
            </p:nvSpPr>
            <p:spPr bwMode="auto">
              <a:xfrm>
                <a:off x="740" y="2660"/>
                <a:ext cx="24" cy="78"/>
              </a:xfrm>
              <a:prstGeom prst="rect">
                <a:avLst/>
              </a:prstGeom>
              <a:solidFill>
                <a:srgbClr val="FFFFFF"/>
              </a:solidFill>
              <a:ln w="9525">
                <a:noFill/>
                <a:miter lim="800000"/>
                <a:headEnd/>
                <a:tailEnd/>
              </a:ln>
            </p:spPr>
            <p:txBody>
              <a:bodyPr wrap="none" anchor="ctr"/>
              <a:lstStyle/>
              <a:p>
                <a:endParaRPr lang="en-GB"/>
              </a:p>
            </p:txBody>
          </p:sp>
          <p:sp>
            <p:nvSpPr>
              <p:cNvPr id="18200" name="Freeform 124"/>
              <p:cNvSpPr>
                <a:spLocks noChangeAspect="1"/>
              </p:cNvSpPr>
              <p:nvPr/>
            </p:nvSpPr>
            <p:spPr bwMode="auto">
              <a:xfrm>
                <a:off x="493" y="1982"/>
                <a:ext cx="199" cy="543"/>
              </a:xfrm>
              <a:custGeom>
                <a:avLst/>
                <a:gdLst>
                  <a:gd name="T0" fmla="*/ 1 w 207"/>
                  <a:gd name="T1" fmla="*/ 3 h 627"/>
                  <a:gd name="T2" fmla="*/ 0 w 207"/>
                  <a:gd name="T3" fmla="*/ 54 h 627"/>
                  <a:gd name="T4" fmla="*/ 104 w 207"/>
                  <a:gd name="T5" fmla="*/ 54 h 627"/>
                  <a:gd name="T6" fmla="*/ 105 w 207"/>
                  <a:gd name="T7" fmla="*/ 0 h 627"/>
                  <a:gd name="T8" fmla="*/ 1 w 207"/>
                  <a:gd name="T9" fmla="*/ 3 h 627"/>
                  <a:gd name="T10" fmla="*/ 0 60000 65536"/>
                  <a:gd name="T11" fmla="*/ 0 60000 65536"/>
                  <a:gd name="T12" fmla="*/ 0 60000 65536"/>
                  <a:gd name="T13" fmla="*/ 0 60000 65536"/>
                  <a:gd name="T14" fmla="*/ 0 60000 65536"/>
                  <a:gd name="T15" fmla="*/ 0 w 207"/>
                  <a:gd name="T16" fmla="*/ 0 h 627"/>
                  <a:gd name="T17" fmla="*/ 207 w 207"/>
                  <a:gd name="T18" fmla="*/ 627 h 627"/>
                </a:gdLst>
                <a:ahLst/>
                <a:cxnLst>
                  <a:cxn ang="T10">
                    <a:pos x="T0" y="T1"/>
                  </a:cxn>
                  <a:cxn ang="T11">
                    <a:pos x="T2" y="T3"/>
                  </a:cxn>
                  <a:cxn ang="T12">
                    <a:pos x="T4" y="T5"/>
                  </a:cxn>
                  <a:cxn ang="T13">
                    <a:pos x="T6" y="T7"/>
                  </a:cxn>
                  <a:cxn ang="T14">
                    <a:pos x="T8" y="T9"/>
                  </a:cxn>
                </a:cxnLst>
                <a:rect l="T15" t="T16" r="T17" b="T18"/>
                <a:pathLst>
                  <a:path w="207" h="627">
                    <a:moveTo>
                      <a:pt x="1" y="4"/>
                    </a:moveTo>
                    <a:lnTo>
                      <a:pt x="0" y="620"/>
                    </a:lnTo>
                    <a:lnTo>
                      <a:pt x="202" y="626"/>
                    </a:lnTo>
                    <a:lnTo>
                      <a:pt x="206" y="0"/>
                    </a:lnTo>
                    <a:lnTo>
                      <a:pt x="1" y="4"/>
                    </a:lnTo>
                  </a:path>
                </a:pathLst>
              </a:custGeom>
              <a:solidFill>
                <a:srgbClr val="A6A6A6"/>
              </a:solidFill>
              <a:ln w="9525" cap="rnd">
                <a:noFill/>
                <a:round/>
                <a:headEnd type="none" w="sm" len="sm"/>
                <a:tailEnd type="none" w="sm" len="sm"/>
              </a:ln>
            </p:spPr>
            <p:txBody>
              <a:bodyPr wrap="none"/>
              <a:lstStyle/>
              <a:p>
                <a:endParaRPr lang="es-PA"/>
              </a:p>
            </p:txBody>
          </p:sp>
          <p:sp>
            <p:nvSpPr>
              <p:cNvPr id="18201" name="Freeform 125"/>
              <p:cNvSpPr>
                <a:spLocks noChangeAspect="1"/>
              </p:cNvSpPr>
              <p:nvPr/>
            </p:nvSpPr>
            <p:spPr bwMode="auto">
              <a:xfrm>
                <a:off x="493" y="1982"/>
                <a:ext cx="199" cy="543"/>
              </a:xfrm>
              <a:custGeom>
                <a:avLst/>
                <a:gdLst>
                  <a:gd name="T0" fmla="*/ 1 w 207"/>
                  <a:gd name="T1" fmla="*/ 3 h 627"/>
                  <a:gd name="T2" fmla="*/ 0 w 207"/>
                  <a:gd name="T3" fmla="*/ 54 h 627"/>
                  <a:gd name="T4" fmla="*/ 104 w 207"/>
                  <a:gd name="T5" fmla="*/ 54 h 627"/>
                  <a:gd name="T6" fmla="*/ 105 w 207"/>
                  <a:gd name="T7" fmla="*/ 0 h 627"/>
                  <a:gd name="T8" fmla="*/ 1 w 207"/>
                  <a:gd name="T9" fmla="*/ 3 h 627"/>
                  <a:gd name="T10" fmla="*/ 0 60000 65536"/>
                  <a:gd name="T11" fmla="*/ 0 60000 65536"/>
                  <a:gd name="T12" fmla="*/ 0 60000 65536"/>
                  <a:gd name="T13" fmla="*/ 0 60000 65536"/>
                  <a:gd name="T14" fmla="*/ 0 60000 65536"/>
                  <a:gd name="T15" fmla="*/ 0 w 207"/>
                  <a:gd name="T16" fmla="*/ 0 h 627"/>
                  <a:gd name="T17" fmla="*/ 207 w 207"/>
                  <a:gd name="T18" fmla="*/ 627 h 627"/>
                </a:gdLst>
                <a:ahLst/>
                <a:cxnLst>
                  <a:cxn ang="T10">
                    <a:pos x="T0" y="T1"/>
                  </a:cxn>
                  <a:cxn ang="T11">
                    <a:pos x="T2" y="T3"/>
                  </a:cxn>
                  <a:cxn ang="T12">
                    <a:pos x="T4" y="T5"/>
                  </a:cxn>
                  <a:cxn ang="T13">
                    <a:pos x="T6" y="T7"/>
                  </a:cxn>
                  <a:cxn ang="T14">
                    <a:pos x="T8" y="T9"/>
                  </a:cxn>
                </a:cxnLst>
                <a:rect l="T15" t="T16" r="T17" b="T18"/>
                <a:pathLst>
                  <a:path w="207" h="627">
                    <a:moveTo>
                      <a:pt x="1" y="4"/>
                    </a:moveTo>
                    <a:lnTo>
                      <a:pt x="0" y="620"/>
                    </a:lnTo>
                    <a:lnTo>
                      <a:pt x="202" y="626"/>
                    </a:lnTo>
                    <a:lnTo>
                      <a:pt x="206" y="0"/>
                    </a:lnTo>
                    <a:lnTo>
                      <a:pt x="1" y="4"/>
                    </a:lnTo>
                  </a:path>
                </a:pathLst>
              </a:custGeom>
              <a:noFill/>
              <a:ln w="12699" cap="rnd">
                <a:solidFill>
                  <a:srgbClr val="000000"/>
                </a:solidFill>
                <a:round/>
                <a:headEnd type="none" w="sm" len="sm"/>
                <a:tailEnd type="none" w="sm" len="sm"/>
              </a:ln>
            </p:spPr>
            <p:txBody>
              <a:bodyPr wrap="none"/>
              <a:lstStyle/>
              <a:p>
                <a:endParaRPr lang="es-PA"/>
              </a:p>
            </p:txBody>
          </p:sp>
          <p:sp>
            <p:nvSpPr>
              <p:cNvPr id="18202" name="Freeform 126"/>
              <p:cNvSpPr>
                <a:spLocks noChangeAspect="1"/>
              </p:cNvSpPr>
              <p:nvPr/>
            </p:nvSpPr>
            <p:spPr bwMode="auto">
              <a:xfrm>
                <a:off x="665" y="1984"/>
                <a:ext cx="22" cy="541"/>
              </a:xfrm>
              <a:custGeom>
                <a:avLst/>
                <a:gdLst>
                  <a:gd name="T0" fmla="*/ 5 w 23"/>
                  <a:gd name="T1" fmla="*/ 0 h 625"/>
                  <a:gd name="T2" fmla="*/ 11 w 23"/>
                  <a:gd name="T3" fmla="*/ 2 h 625"/>
                  <a:gd name="T4" fmla="*/ 11 w 23"/>
                  <a:gd name="T5" fmla="*/ 53 h 625"/>
                  <a:gd name="T6" fmla="*/ 0 w 23"/>
                  <a:gd name="T7" fmla="*/ 53 h 625"/>
                  <a:gd name="T8" fmla="*/ 5 w 23"/>
                  <a:gd name="T9" fmla="*/ 0 h 625"/>
                  <a:gd name="T10" fmla="*/ 0 60000 65536"/>
                  <a:gd name="T11" fmla="*/ 0 60000 65536"/>
                  <a:gd name="T12" fmla="*/ 0 60000 65536"/>
                  <a:gd name="T13" fmla="*/ 0 60000 65536"/>
                  <a:gd name="T14" fmla="*/ 0 60000 65536"/>
                  <a:gd name="T15" fmla="*/ 0 w 23"/>
                  <a:gd name="T16" fmla="*/ 0 h 625"/>
                  <a:gd name="T17" fmla="*/ 23 w 23"/>
                  <a:gd name="T18" fmla="*/ 625 h 625"/>
                </a:gdLst>
                <a:ahLst/>
                <a:cxnLst>
                  <a:cxn ang="T10">
                    <a:pos x="T0" y="T1"/>
                  </a:cxn>
                  <a:cxn ang="T11">
                    <a:pos x="T2" y="T3"/>
                  </a:cxn>
                  <a:cxn ang="T12">
                    <a:pos x="T4" y="T5"/>
                  </a:cxn>
                  <a:cxn ang="T13">
                    <a:pos x="T6" y="T7"/>
                  </a:cxn>
                  <a:cxn ang="T14">
                    <a:pos x="T8" y="T9"/>
                  </a:cxn>
                </a:cxnLst>
                <a:rect l="T15" t="T16" r="T17" b="T18"/>
                <a:pathLst>
                  <a:path w="23" h="625">
                    <a:moveTo>
                      <a:pt x="5" y="0"/>
                    </a:moveTo>
                    <a:lnTo>
                      <a:pt x="22" y="2"/>
                    </a:lnTo>
                    <a:lnTo>
                      <a:pt x="19" y="624"/>
                    </a:lnTo>
                    <a:lnTo>
                      <a:pt x="0" y="621"/>
                    </a:lnTo>
                    <a:lnTo>
                      <a:pt x="5" y="0"/>
                    </a:lnTo>
                  </a:path>
                </a:pathLst>
              </a:custGeom>
              <a:solidFill>
                <a:srgbClr val="595959"/>
              </a:solidFill>
              <a:ln w="9525" cap="rnd">
                <a:noFill/>
                <a:round/>
                <a:headEnd type="none" w="sm" len="sm"/>
                <a:tailEnd type="none" w="sm" len="sm"/>
              </a:ln>
            </p:spPr>
            <p:txBody>
              <a:bodyPr wrap="none"/>
              <a:lstStyle/>
              <a:p>
                <a:endParaRPr lang="es-PA"/>
              </a:p>
            </p:txBody>
          </p:sp>
          <p:sp>
            <p:nvSpPr>
              <p:cNvPr id="18203" name="Freeform 127"/>
              <p:cNvSpPr>
                <a:spLocks noChangeAspect="1"/>
              </p:cNvSpPr>
              <p:nvPr/>
            </p:nvSpPr>
            <p:spPr bwMode="auto">
              <a:xfrm>
                <a:off x="493" y="1988"/>
                <a:ext cx="20" cy="539"/>
              </a:xfrm>
              <a:custGeom>
                <a:avLst/>
                <a:gdLst>
                  <a:gd name="T0" fmla="*/ 3 w 21"/>
                  <a:gd name="T1" fmla="*/ 3 h 622"/>
                  <a:gd name="T2" fmla="*/ 10 w 21"/>
                  <a:gd name="T3" fmla="*/ 0 h 622"/>
                  <a:gd name="T4" fmla="*/ 10 w 21"/>
                  <a:gd name="T5" fmla="*/ 49 h 622"/>
                  <a:gd name="T6" fmla="*/ 10 w 21"/>
                  <a:gd name="T7" fmla="*/ 55 h 622"/>
                  <a:gd name="T8" fmla="*/ 0 w 21"/>
                  <a:gd name="T9" fmla="*/ 55 h 622"/>
                  <a:gd name="T10" fmla="*/ 1 w 21"/>
                  <a:gd name="T11" fmla="*/ 49 h 622"/>
                  <a:gd name="T12" fmla="*/ 3 w 21"/>
                  <a:gd name="T13" fmla="*/ 3 h 622"/>
                  <a:gd name="T14" fmla="*/ 0 60000 65536"/>
                  <a:gd name="T15" fmla="*/ 0 60000 65536"/>
                  <a:gd name="T16" fmla="*/ 0 60000 65536"/>
                  <a:gd name="T17" fmla="*/ 0 60000 65536"/>
                  <a:gd name="T18" fmla="*/ 0 60000 65536"/>
                  <a:gd name="T19" fmla="*/ 0 60000 65536"/>
                  <a:gd name="T20" fmla="*/ 0 60000 65536"/>
                  <a:gd name="T21" fmla="*/ 0 w 21"/>
                  <a:gd name="T22" fmla="*/ 0 h 622"/>
                  <a:gd name="T23" fmla="*/ 21 w 2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22">
                    <a:moveTo>
                      <a:pt x="3" y="3"/>
                    </a:moveTo>
                    <a:lnTo>
                      <a:pt x="20" y="0"/>
                    </a:lnTo>
                    <a:lnTo>
                      <a:pt x="17" y="550"/>
                    </a:lnTo>
                    <a:lnTo>
                      <a:pt x="17" y="621"/>
                    </a:lnTo>
                    <a:lnTo>
                      <a:pt x="0" y="621"/>
                    </a:lnTo>
                    <a:lnTo>
                      <a:pt x="1" y="558"/>
                    </a:lnTo>
                    <a:lnTo>
                      <a:pt x="3" y="3"/>
                    </a:lnTo>
                  </a:path>
                </a:pathLst>
              </a:custGeom>
              <a:solidFill>
                <a:srgbClr val="595959"/>
              </a:solidFill>
              <a:ln w="9525" cap="rnd">
                <a:noFill/>
                <a:round/>
                <a:headEnd type="none" w="sm" len="sm"/>
                <a:tailEnd type="none" w="sm" len="sm"/>
              </a:ln>
            </p:spPr>
            <p:txBody>
              <a:bodyPr wrap="none"/>
              <a:lstStyle/>
              <a:p>
                <a:endParaRPr lang="es-PA"/>
              </a:p>
            </p:txBody>
          </p:sp>
          <p:sp>
            <p:nvSpPr>
              <p:cNvPr id="18204" name="Freeform 128"/>
              <p:cNvSpPr>
                <a:spLocks noChangeAspect="1"/>
              </p:cNvSpPr>
              <p:nvPr/>
            </p:nvSpPr>
            <p:spPr bwMode="auto">
              <a:xfrm>
                <a:off x="527" y="1990"/>
                <a:ext cx="127" cy="534"/>
              </a:xfrm>
              <a:custGeom>
                <a:avLst/>
                <a:gdLst>
                  <a:gd name="T0" fmla="*/ 3 w 132"/>
                  <a:gd name="T1" fmla="*/ 0 h 626"/>
                  <a:gd name="T2" fmla="*/ 0 w 132"/>
                  <a:gd name="T3" fmla="*/ 42 h 626"/>
                  <a:gd name="T4" fmla="*/ 34 w 132"/>
                  <a:gd name="T5" fmla="*/ 42 h 626"/>
                  <a:gd name="T6" fmla="*/ 66 w 132"/>
                  <a:gd name="T7" fmla="*/ 42 h 626"/>
                  <a:gd name="T8" fmla="*/ 68 w 132"/>
                  <a:gd name="T9" fmla="*/ 3 h 626"/>
                  <a:gd name="T10" fmla="*/ 3 w 132"/>
                  <a:gd name="T11" fmla="*/ 0 h 626"/>
                  <a:gd name="T12" fmla="*/ 0 60000 65536"/>
                  <a:gd name="T13" fmla="*/ 0 60000 65536"/>
                  <a:gd name="T14" fmla="*/ 0 60000 65536"/>
                  <a:gd name="T15" fmla="*/ 0 60000 65536"/>
                  <a:gd name="T16" fmla="*/ 0 60000 65536"/>
                  <a:gd name="T17" fmla="*/ 0 60000 65536"/>
                  <a:gd name="T18" fmla="*/ 0 w 132"/>
                  <a:gd name="T19" fmla="*/ 0 h 626"/>
                  <a:gd name="T20" fmla="*/ 132 w 132"/>
                  <a:gd name="T21" fmla="*/ 626 h 626"/>
                </a:gdLst>
                <a:ahLst/>
                <a:cxnLst>
                  <a:cxn ang="T12">
                    <a:pos x="T0" y="T1"/>
                  </a:cxn>
                  <a:cxn ang="T13">
                    <a:pos x="T2" y="T3"/>
                  </a:cxn>
                  <a:cxn ang="T14">
                    <a:pos x="T4" y="T5"/>
                  </a:cxn>
                  <a:cxn ang="T15">
                    <a:pos x="T6" y="T7"/>
                  </a:cxn>
                  <a:cxn ang="T16">
                    <a:pos x="T8" y="T9"/>
                  </a:cxn>
                  <a:cxn ang="T17">
                    <a:pos x="T10" y="T11"/>
                  </a:cxn>
                </a:cxnLst>
                <a:rect l="T18" t="T19" r="T20" b="T21"/>
                <a:pathLst>
                  <a:path w="132" h="626">
                    <a:moveTo>
                      <a:pt x="3" y="0"/>
                    </a:moveTo>
                    <a:lnTo>
                      <a:pt x="0" y="617"/>
                    </a:lnTo>
                    <a:lnTo>
                      <a:pt x="64" y="613"/>
                    </a:lnTo>
                    <a:lnTo>
                      <a:pt x="128" y="625"/>
                    </a:lnTo>
                    <a:lnTo>
                      <a:pt x="131" y="4"/>
                    </a:lnTo>
                    <a:lnTo>
                      <a:pt x="3" y="0"/>
                    </a:lnTo>
                  </a:path>
                </a:pathLst>
              </a:custGeom>
              <a:solidFill>
                <a:srgbClr val="CCCCCC"/>
              </a:solidFill>
              <a:ln w="9525" cap="rnd">
                <a:noFill/>
                <a:round/>
                <a:headEnd type="none" w="sm" len="sm"/>
                <a:tailEnd type="none" w="sm" len="sm"/>
              </a:ln>
            </p:spPr>
            <p:txBody>
              <a:bodyPr wrap="none"/>
              <a:lstStyle/>
              <a:p>
                <a:endParaRPr lang="es-PA"/>
              </a:p>
            </p:txBody>
          </p:sp>
          <p:sp>
            <p:nvSpPr>
              <p:cNvPr id="18205" name="Freeform 129"/>
              <p:cNvSpPr>
                <a:spLocks noChangeAspect="1"/>
              </p:cNvSpPr>
              <p:nvPr/>
            </p:nvSpPr>
            <p:spPr bwMode="auto">
              <a:xfrm>
                <a:off x="458" y="2508"/>
                <a:ext cx="259" cy="29"/>
              </a:xfrm>
              <a:custGeom>
                <a:avLst/>
                <a:gdLst>
                  <a:gd name="T0" fmla="*/ 0 w 269"/>
                  <a:gd name="T1" fmla="*/ 0 h 34"/>
                  <a:gd name="T2" fmla="*/ 0 w 269"/>
                  <a:gd name="T3" fmla="*/ 3 h 34"/>
                  <a:gd name="T4" fmla="*/ 140 w 269"/>
                  <a:gd name="T5" fmla="*/ 3 h 34"/>
                  <a:gd name="T6" fmla="*/ 140 w 269"/>
                  <a:gd name="T7" fmla="*/ 1 h 34"/>
                  <a:gd name="T8" fmla="*/ 0 w 269"/>
                  <a:gd name="T9" fmla="*/ 0 h 34"/>
                  <a:gd name="T10" fmla="*/ 0 60000 65536"/>
                  <a:gd name="T11" fmla="*/ 0 60000 65536"/>
                  <a:gd name="T12" fmla="*/ 0 60000 65536"/>
                  <a:gd name="T13" fmla="*/ 0 60000 65536"/>
                  <a:gd name="T14" fmla="*/ 0 60000 65536"/>
                  <a:gd name="T15" fmla="*/ 0 w 269"/>
                  <a:gd name="T16" fmla="*/ 0 h 34"/>
                  <a:gd name="T17" fmla="*/ 269 w 269"/>
                  <a:gd name="T18" fmla="*/ 34 h 34"/>
                </a:gdLst>
                <a:ahLst/>
                <a:cxnLst>
                  <a:cxn ang="T10">
                    <a:pos x="T0" y="T1"/>
                  </a:cxn>
                  <a:cxn ang="T11">
                    <a:pos x="T2" y="T3"/>
                  </a:cxn>
                  <a:cxn ang="T12">
                    <a:pos x="T4" y="T5"/>
                  </a:cxn>
                  <a:cxn ang="T13">
                    <a:pos x="T6" y="T7"/>
                  </a:cxn>
                  <a:cxn ang="T14">
                    <a:pos x="T8" y="T9"/>
                  </a:cxn>
                </a:cxnLst>
                <a:rect l="T15" t="T16" r="T17" b="T18"/>
                <a:pathLst>
                  <a:path w="269" h="34">
                    <a:moveTo>
                      <a:pt x="0" y="0"/>
                    </a:moveTo>
                    <a:lnTo>
                      <a:pt x="0" y="32"/>
                    </a:lnTo>
                    <a:lnTo>
                      <a:pt x="268" y="33"/>
                    </a:lnTo>
                    <a:lnTo>
                      <a:pt x="268" y="1"/>
                    </a:lnTo>
                    <a:lnTo>
                      <a:pt x="0" y="0"/>
                    </a:lnTo>
                  </a:path>
                </a:pathLst>
              </a:custGeom>
              <a:solidFill>
                <a:srgbClr val="A6A6A6"/>
              </a:solidFill>
              <a:ln w="9525" cap="rnd">
                <a:noFill/>
                <a:round/>
                <a:headEnd type="none" w="sm" len="sm"/>
                <a:tailEnd type="none" w="sm" len="sm"/>
              </a:ln>
            </p:spPr>
            <p:txBody>
              <a:bodyPr wrap="none"/>
              <a:lstStyle/>
              <a:p>
                <a:endParaRPr lang="es-PA"/>
              </a:p>
            </p:txBody>
          </p:sp>
          <p:sp>
            <p:nvSpPr>
              <p:cNvPr id="18206" name="Freeform 130"/>
              <p:cNvSpPr>
                <a:spLocks noChangeAspect="1"/>
              </p:cNvSpPr>
              <p:nvPr/>
            </p:nvSpPr>
            <p:spPr bwMode="auto">
              <a:xfrm>
                <a:off x="458" y="2508"/>
                <a:ext cx="259" cy="29"/>
              </a:xfrm>
              <a:custGeom>
                <a:avLst/>
                <a:gdLst>
                  <a:gd name="T0" fmla="*/ 0 w 269"/>
                  <a:gd name="T1" fmla="*/ 0 h 34"/>
                  <a:gd name="T2" fmla="*/ 0 w 269"/>
                  <a:gd name="T3" fmla="*/ 3 h 34"/>
                  <a:gd name="T4" fmla="*/ 140 w 269"/>
                  <a:gd name="T5" fmla="*/ 3 h 34"/>
                  <a:gd name="T6" fmla="*/ 140 w 269"/>
                  <a:gd name="T7" fmla="*/ 1 h 34"/>
                  <a:gd name="T8" fmla="*/ 0 w 269"/>
                  <a:gd name="T9" fmla="*/ 0 h 34"/>
                  <a:gd name="T10" fmla="*/ 0 60000 65536"/>
                  <a:gd name="T11" fmla="*/ 0 60000 65536"/>
                  <a:gd name="T12" fmla="*/ 0 60000 65536"/>
                  <a:gd name="T13" fmla="*/ 0 60000 65536"/>
                  <a:gd name="T14" fmla="*/ 0 60000 65536"/>
                  <a:gd name="T15" fmla="*/ 0 w 269"/>
                  <a:gd name="T16" fmla="*/ 0 h 34"/>
                  <a:gd name="T17" fmla="*/ 269 w 269"/>
                  <a:gd name="T18" fmla="*/ 34 h 34"/>
                </a:gdLst>
                <a:ahLst/>
                <a:cxnLst>
                  <a:cxn ang="T10">
                    <a:pos x="T0" y="T1"/>
                  </a:cxn>
                  <a:cxn ang="T11">
                    <a:pos x="T2" y="T3"/>
                  </a:cxn>
                  <a:cxn ang="T12">
                    <a:pos x="T4" y="T5"/>
                  </a:cxn>
                  <a:cxn ang="T13">
                    <a:pos x="T6" y="T7"/>
                  </a:cxn>
                  <a:cxn ang="T14">
                    <a:pos x="T8" y="T9"/>
                  </a:cxn>
                </a:cxnLst>
                <a:rect l="T15" t="T16" r="T17" b="T18"/>
                <a:pathLst>
                  <a:path w="269" h="34">
                    <a:moveTo>
                      <a:pt x="0" y="0"/>
                    </a:moveTo>
                    <a:lnTo>
                      <a:pt x="0" y="32"/>
                    </a:lnTo>
                    <a:lnTo>
                      <a:pt x="268" y="33"/>
                    </a:lnTo>
                    <a:lnTo>
                      <a:pt x="268" y="1"/>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207" name="Freeform 131"/>
              <p:cNvSpPr>
                <a:spLocks noChangeAspect="1"/>
              </p:cNvSpPr>
              <p:nvPr/>
            </p:nvSpPr>
            <p:spPr bwMode="auto">
              <a:xfrm>
                <a:off x="493" y="2509"/>
                <a:ext cx="192" cy="28"/>
              </a:xfrm>
              <a:custGeom>
                <a:avLst/>
                <a:gdLst>
                  <a:gd name="T0" fmla="*/ 100 w 200"/>
                  <a:gd name="T1" fmla="*/ 4 h 32"/>
                  <a:gd name="T2" fmla="*/ 100 w 200"/>
                  <a:gd name="T3" fmla="*/ 1 h 32"/>
                  <a:gd name="T4" fmla="*/ 0 w 200"/>
                  <a:gd name="T5" fmla="*/ 0 h 32"/>
                  <a:gd name="T6" fmla="*/ 0 w 200"/>
                  <a:gd name="T7" fmla="*/ 4 h 32"/>
                  <a:gd name="T8" fmla="*/ 100 w 200"/>
                  <a:gd name="T9" fmla="*/ 4 h 32"/>
                  <a:gd name="T10" fmla="*/ 0 60000 65536"/>
                  <a:gd name="T11" fmla="*/ 0 60000 65536"/>
                  <a:gd name="T12" fmla="*/ 0 60000 65536"/>
                  <a:gd name="T13" fmla="*/ 0 60000 65536"/>
                  <a:gd name="T14" fmla="*/ 0 60000 65536"/>
                  <a:gd name="T15" fmla="*/ 0 w 200"/>
                  <a:gd name="T16" fmla="*/ 0 h 32"/>
                  <a:gd name="T17" fmla="*/ 200 w 200"/>
                  <a:gd name="T18" fmla="*/ 32 h 32"/>
                </a:gdLst>
                <a:ahLst/>
                <a:cxnLst>
                  <a:cxn ang="T10">
                    <a:pos x="T0" y="T1"/>
                  </a:cxn>
                  <a:cxn ang="T11">
                    <a:pos x="T2" y="T3"/>
                  </a:cxn>
                  <a:cxn ang="T12">
                    <a:pos x="T4" y="T5"/>
                  </a:cxn>
                  <a:cxn ang="T13">
                    <a:pos x="T6" y="T7"/>
                  </a:cxn>
                  <a:cxn ang="T14">
                    <a:pos x="T8" y="T9"/>
                  </a:cxn>
                </a:cxnLst>
                <a:rect l="T15" t="T16" r="T17" b="T18"/>
                <a:pathLst>
                  <a:path w="200" h="32">
                    <a:moveTo>
                      <a:pt x="199" y="31"/>
                    </a:moveTo>
                    <a:lnTo>
                      <a:pt x="199" y="1"/>
                    </a:lnTo>
                    <a:lnTo>
                      <a:pt x="0" y="0"/>
                    </a:lnTo>
                    <a:lnTo>
                      <a:pt x="0" y="30"/>
                    </a:lnTo>
                    <a:lnTo>
                      <a:pt x="199" y="31"/>
                    </a:lnTo>
                  </a:path>
                </a:pathLst>
              </a:custGeom>
              <a:solidFill>
                <a:srgbClr val="D9D9D9"/>
              </a:solidFill>
              <a:ln w="9525" cap="rnd">
                <a:noFill/>
                <a:round/>
                <a:headEnd type="none" w="sm" len="sm"/>
                <a:tailEnd type="none" w="sm" len="sm"/>
              </a:ln>
            </p:spPr>
            <p:txBody>
              <a:bodyPr wrap="none"/>
              <a:lstStyle/>
              <a:p>
                <a:endParaRPr lang="es-PA"/>
              </a:p>
            </p:txBody>
          </p:sp>
          <p:sp>
            <p:nvSpPr>
              <p:cNvPr id="18208" name="Freeform 132"/>
              <p:cNvSpPr>
                <a:spLocks noChangeAspect="1"/>
              </p:cNvSpPr>
              <p:nvPr/>
            </p:nvSpPr>
            <p:spPr bwMode="auto">
              <a:xfrm>
                <a:off x="512" y="2509"/>
                <a:ext cx="155" cy="26"/>
              </a:xfrm>
              <a:custGeom>
                <a:avLst/>
                <a:gdLst>
                  <a:gd name="T0" fmla="*/ 84 w 161"/>
                  <a:gd name="T1" fmla="*/ 3 h 30"/>
                  <a:gd name="T2" fmla="*/ 84 w 161"/>
                  <a:gd name="T3" fmla="*/ 1 h 30"/>
                  <a:gd name="T4" fmla="*/ 0 w 161"/>
                  <a:gd name="T5" fmla="*/ 0 h 30"/>
                  <a:gd name="T6" fmla="*/ 0 w 161"/>
                  <a:gd name="T7" fmla="*/ 3 h 30"/>
                  <a:gd name="T8" fmla="*/ 84 w 161"/>
                  <a:gd name="T9" fmla="*/ 3 h 30"/>
                  <a:gd name="T10" fmla="*/ 0 60000 65536"/>
                  <a:gd name="T11" fmla="*/ 0 60000 65536"/>
                  <a:gd name="T12" fmla="*/ 0 60000 65536"/>
                  <a:gd name="T13" fmla="*/ 0 60000 65536"/>
                  <a:gd name="T14" fmla="*/ 0 60000 65536"/>
                  <a:gd name="T15" fmla="*/ 0 w 161"/>
                  <a:gd name="T16" fmla="*/ 0 h 30"/>
                  <a:gd name="T17" fmla="*/ 161 w 161"/>
                  <a:gd name="T18" fmla="*/ 30 h 30"/>
                </a:gdLst>
                <a:ahLst/>
                <a:cxnLst>
                  <a:cxn ang="T10">
                    <a:pos x="T0" y="T1"/>
                  </a:cxn>
                  <a:cxn ang="T11">
                    <a:pos x="T2" y="T3"/>
                  </a:cxn>
                  <a:cxn ang="T12">
                    <a:pos x="T4" y="T5"/>
                  </a:cxn>
                  <a:cxn ang="T13">
                    <a:pos x="T6" y="T7"/>
                  </a:cxn>
                  <a:cxn ang="T14">
                    <a:pos x="T8" y="T9"/>
                  </a:cxn>
                </a:cxnLst>
                <a:rect l="T15" t="T16" r="T17" b="T18"/>
                <a:pathLst>
                  <a:path w="161" h="30">
                    <a:moveTo>
                      <a:pt x="160" y="29"/>
                    </a:moveTo>
                    <a:lnTo>
                      <a:pt x="159" y="1"/>
                    </a:lnTo>
                    <a:lnTo>
                      <a:pt x="0" y="0"/>
                    </a:lnTo>
                    <a:lnTo>
                      <a:pt x="0" y="29"/>
                    </a:lnTo>
                    <a:lnTo>
                      <a:pt x="160" y="29"/>
                    </a:lnTo>
                  </a:path>
                </a:pathLst>
              </a:custGeom>
              <a:solidFill>
                <a:srgbClr val="E5E5E5"/>
              </a:solidFill>
              <a:ln w="9525" cap="rnd">
                <a:noFill/>
                <a:round/>
                <a:headEnd type="none" w="sm" len="sm"/>
                <a:tailEnd type="none" w="sm" len="sm"/>
              </a:ln>
            </p:spPr>
            <p:txBody>
              <a:bodyPr wrap="none"/>
              <a:lstStyle/>
              <a:p>
                <a:endParaRPr lang="es-PA"/>
              </a:p>
            </p:txBody>
          </p:sp>
          <p:sp>
            <p:nvSpPr>
              <p:cNvPr id="18209" name="Freeform 133"/>
              <p:cNvSpPr>
                <a:spLocks noChangeAspect="1"/>
              </p:cNvSpPr>
              <p:nvPr/>
            </p:nvSpPr>
            <p:spPr bwMode="auto">
              <a:xfrm>
                <a:off x="526" y="2509"/>
                <a:ext cx="125" cy="26"/>
              </a:xfrm>
              <a:custGeom>
                <a:avLst/>
                <a:gdLst>
                  <a:gd name="T0" fmla="*/ 75 w 129"/>
                  <a:gd name="T1" fmla="*/ 3 h 30"/>
                  <a:gd name="T2" fmla="*/ 75 w 129"/>
                  <a:gd name="T3" fmla="*/ 1 h 30"/>
                  <a:gd name="T4" fmla="*/ 1 w 129"/>
                  <a:gd name="T5" fmla="*/ 0 h 30"/>
                  <a:gd name="T6" fmla="*/ 0 w 129"/>
                  <a:gd name="T7" fmla="*/ 3 h 30"/>
                  <a:gd name="T8" fmla="*/ 75 w 129"/>
                  <a:gd name="T9" fmla="*/ 3 h 30"/>
                  <a:gd name="T10" fmla="*/ 0 60000 65536"/>
                  <a:gd name="T11" fmla="*/ 0 60000 65536"/>
                  <a:gd name="T12" fmla="*/ 0 60000 65536"/>
                  <a:gd name="T13" fmla="*/ 0 60000 65536"/>
                  <a:gd name="T14" fmla="*/ 0 60000 65536"/>
                  <a:gd name="T15" fmla="*/ 0 w 129"/>
                  <a:gd name="T16" fmla="*/ 0 h 30"/>
                  <a:gd name="T17" fmla="*/ 129 w 129"/>
                  <a:gd name="T18" fmla="*/ 30 h 30"/>
                </a:gdLst>
                <a:ahLst/>
                <a:cxnLst>
                  <a:cxn ang="T10">
                    <a:pos x="T0" y="T1"/>
                  </a:cxn>
                  <a:cxn ang="T11">
                    <a:pos x="T2" y="T3"/>
                  </a:cxn>
                  <a:cxn ang="T12">
                    <a:pos x="T4" y="T5"/>
                  </a:cxn>
                  <a:cxn ang="T13">
                    <a:pos x="T6" y="T7"/>
                  </a:cxn>
                  <a:cxn ang="T14">
                    <a:pos x="T8" y="T9"/>
                  </a:cxn>
                </a:cxnLst>
                <a:rect l="T15" t="T16" r="T17" b="T18"/>
                <a:pathLst>
                  <a:path w="129" h="30">
                    <a:moveTo>
                      <a:pt x="128" y="29"/>
                    </a:moveTo>
                    <a:lnTo>
                      <a:pt x="128" y="1"/>
                    </a:lnTo>
                    <a:lnTo>
                      <a:pt x="1" y="0"/>
                    </a:lnTo>
                    <a:lnTo>
                      <a:pt x="0" y="29"/>
                    </a:lnTo>
                    <a:lnTo>
                      <a:pt x="128" y="29"/>
                    </a:lnTo>
                  </a:path>
                </a:pathLst>
              </a:custGeom>
              <a:solidFill>
                <a:srgbClr val="F2F2F2"/>
              </a:solidFill>
              <a:ln w="9525" cap="rnd">
                <a:noFill/>
                <a:round/>
                <a:headEnd type="none" w="sm" len="sm"/>
                <a:tailEnd type="none" w="sm" len="sm"/>
              </a:ln>
            </p:spPr>
            <p:txBody>
              <a:bodyPr wrap="none"/>
              <a:lstStyle/>
              <a:p>
                <a:endParaRPr lang="es-PA"/>
              </a:p>
            </p:txBody>
          </p:sp>
          <p:sp>
            <p:nvSpPr>
              <p:cNvPr id="18210" name="Freeform 134"/>
              <p:cNvSpPr>
                <a:spLocks noChangeAspect="1"/>
              </p:cNvSpPr>
              <p:nvPr/>
            </p:nvSpPr>
            <p:spPr bwMode="auto">
              <a:xfrm>
                <a:off x="539" y="2509"/>
                <a:ext cx="99" cy="26"/>
              </a:xfrm>
              <a:custGeom>
                <a:avLst/>
                <a:gdLst>
                  <a:gd name="T0" fmla="*/ 53 w 103"/>
                  <a:gd name="T1" fmla="*/ 3 h 30"/>
                  <a:gd name="T2" fmla="*/ 53 w 103"/>
                  <a:gd name="T3" fmla="*/ 1 h 30"/>
                  <a:gd name="T4" fmla="*/ 0 w 103"/>
                  <a:gd name="T5" fmla="*/ 0 h 30"/>
                  <a:gd name="T6" fmla="*/ 0 w 103"/>
                  <a:gd name="T7" fmla="*/ 3 h 30"/>
                  <a:gd name="T8" fmla="*/ 53 w 103"/>
                  <a:gd name="T9" fmla="*/ 3 h 30"/>
                  <a:gd name="T10" fmla="*/ 0 60000 65536"/>
                  <a:gd name="T11" fmla="*/ 0 60000 65536"/>
                  <a:gd name="T12" fmla="*/ 0 60000 65536"/>
                  <a:gd name="T13" fmla="*/ 0 60000 65536"/>
                  <a:gd name="T14" fmla="*/ 0 60000 65536"/>
                  <a:gd name="T15" fmla="*/ 0 w 103"/>
                  <a:gd name="T16" fmla="*/ 0 h 30"/>
                  <a:gd name="T17" fmla="*/ 103 w 103"/>
                  <a:gd name="T18" fmla="*/ 30 h 30"/>
                </a:gdLst>
                <a:ahLst/>
                <a:cxnLst>
                  <a:cxn ang="T10">
                    <a:pos x="T0" y="T1"/>
                  </a:cxn>
                  <a:cxn ang="T11">
                    <a:pos x="T2" y="T3"/>
                  </a:cxn>
                  <a:cxn ang="T12">
                    <a:pos x="T4" y="T5"/>
                  </a:cxn>
                  <a:cxn ang="T13">
                    <a:pos x="T6" y="T7"/>
                  </a:cxn>
                  <a:cxn ang="T14">
                    <a:pos x="T8" y="T9"/>
                  </a:cxn>
                </a:cxnLst>
                <a:rect l="T15" t="T16" r="T17" b="T18"/>
                <a:pathLst>
                  <a:path w="103" h="30">
                    <a:moveTo>
                      <a:pt x="102" y="29"/>
                    </a:moveTo>
                    <a:lnTo>
                      <a:pt x="102" y="1"/>
                    </a:lnTo>
                    <a:lnTo>
                      <a:pt x="0" y="0"/>
                    </a:lnTo>
                    <a:lnTo>
                      <a:pt x="0" y="29"/>
                    </a:lnTo>
                    <a:lnTo>
                      <a:pt x="102" y="29"/>
                    </a:lnTo>
                  </a:path>
                </a:pathLst>
              </a:custGeom>
              <a:solidFill>
                <a:srgbClr val="F7F7F7"/>
              </a:solidFill>
              <a:ln w="9525" cap="rnd">
                <a:noFill/>
                <a:round/>
                <a:headEnd type="none" w="sm" len="sm"/>
                <a:tailEnd type="none" w="sm" len="sm"/>
              </a:ln>
            </p:spPr>
            <p:txBody>
              <a:bodyPr wrap="none"/>
              <a:lstStyle/>
              <a:p>
                <a:endParaRPr lang="es-PA"/>
              </a:p>
            </p:txBody>
          </p:sp>
          <p:sp>
            <p:nvSpPr>
              <p:cNvPr id="18211" name="Freeform 135"/>
              <p:cNvSpPr>
                <a:spLocks noChangeAspect="1"/>
              </p:cNvSpPr>
              <p:nvPr/>
            </p:nvSpPr>
            <p:spPr bwMode="auto">
              <a:xfrm>
                <a:off x="548" y="2509"/>
                <a:ext cx="81" cy="26"/>
              </a:xfrm>
              <a:custGeom>
                <a:avLst/>
                <a:gdLst>
                  <a:gd name="T0" fmla="*/ 44 w 84"/>
                  <a:gd name="T1" fmla="*/ 3 h 30"/>
                  <a:gd name="T2" fmla="*/ 44 w 84"/>
                  <a:gd name="T3" fmla="*/ 1 h 30"/>
                  <a:gd name="T4" fmla="*/ 1 w 84"/>
                  <a:gd name="T5" fmla="*/ 0 h 30"/>
                  <a:gd name="T6" fmla="*/ 0 w 84"/>
                  <a:gd name="T7" fmla="*/ 3 h 30"/>
                  <a:gd name="T8" fmla="*/ 44 w 84"/>
                  <a:gd name="T9" fmla="*/ 3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83" y="29"/>
                    </a:moveTo>
                    <a:lnTo>
                      <a:pt x="83" y="1"/>
                    </a:lnTo>
                    <a:lnTo>
                      <a:pt x="1" y="0"/>
                    </a:lnTo>
                    <a:lnTo>
                      <a:pt x="0" y="29"/>
                    </a:lnTo>
                    <a:lnTo>
                      <a:pt x="83" y="29"/>
                    </a:lnTo>
                  </a:path>
                </a:pathLst>
              </a:custGeom>
              <a:solidFill>
                <a:srgbClr val="FFFFFF"/>
              </a:solidFill>
              <a:ln w="9525" cap="rnd">
                <a:noFill/>
                <a:round/>
                <a:headEnd type="none" w="sm" len="sm"/>
                <a:tailEnd type="none" w="sm" len="sm"/>
              </a:ln>
            </p:spPr>
            <p:txBody>
              <a:bodyPr wrap="none"/>
              <a:lstStyle/>
              <a:p>
                <a:endParaRPr lang="es-PA"/>
              </a:p>
            </p:txBody>
          </p:sp>
          <p:sp>
            <p:nvSpPr>
              <p:cNvPr id="18212" name="Freeform 136"/>
              <p:cNvSpPr>
                <a:spLocks noChangeAspect="1"/>
              </p:cNvSpPr>
              <p:nvPr/>
            </p:nvSpPr>
            <p:spPr bwMode="auto">
              <a:xfrm>
                <a:off x="604" y="2000"/>
                <a:ext cx="1" cy="23"/>
              </a:xfrm>
              <a:custGeom>
                <a:avLst/>
                <a:gdLst>
                  <a:gd name="T0" fmla="*/ 0 w 1"/>
                  <a:gd name="T1" fmla="*/ 0 h 26"/>
                  <a:gd name="T2" fmla="*/ 0 w 1"/>
                  <a:gd name="T3" fmla="*/ 4 h 26"/>
                  <a:gd name="T4" fmla="*/ 0 w 1"/>
                  <a:gd name="T5" fmla="*/ 0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0"/>
                    </a:moveTo>
                    <a:lnTo>
                      <a:pt x="0" y="25"/>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213" name="Freeform 137"/>
              <p:cNvSpPr>
                <a:spLocks noChangeAspect="1"/>
              </p:cNvSpPr>
              <p:nvPr/>
            </p:nvSpPr>
            <p:spPr bwMode="auto">
              <a:xfrm>
                <a:off x="517" y="1999"/>
                <a:ext cx="2" cy="23"/>
              </a:xfrm>
              <a:custGeom>
                <a:avLst/>
                <a:gdLst>
                  <a:gd name="T0" fmla="*/ 1 w 2"/>
                  <a:gd name="T1" fmla="*/ 0 h 27"/>
                  <a:gd name="T2" fmla="*/ 0 w 2"/>
                  <a:gd name="T3" fmla="*/ 3 h 27"/>
                  <a:gd name="T4" fmla="*/ 1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1" y="0"/>
                    </a:moveTo>
                    <a:lnTo>
                      <a:pt x="0" y="26"/>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214" name="Freeform 138"/>
              <p:cNvSpPr>
                <a:spLocks noChangeAspect="1"/>
              </p:cNvSpPr>
              <p:nvPr/>
            </p:nvSpPr>
            <p:spPr bwMode="auto">
              <a:xfrm>
                <a:off x="490" y="2487"/>
                <a:ext cx="198" cy="22"/>
              </a:xfrm>
              <a:custGeom>
                <a:avLst/>
                <a:gdLst>
                  <a:gd name="T0" fmla="*/ 104 w 206"/>
                  <a:gd name="T1" fmla="*/ 4 h 25"/>
                  <a:gd name="T2" fmla="*/ 104 w 206"/>
                  <a:gd name="T3" fmla="*/ 1 h 25"/>
                  <a:gd name="T4" fmla="*/ 0 w 206"/>
                  <a:gd name="T5" fmla="*/ 0 h 25"/>
                  <a:gd name="T6" fmla="*/ 0 w 206"/>
                  <a:gd name="T7" fmla="*/ 4 h 25"/>
                  <a:gd name="T8" fmla="*/ 104 w 206"/>
                  <a:gd name="T9" fmla="*/ 4 h 25"/>
                  <a:gd name="T10" fmla="*/ 0 60000 65536"/>
                  <a:gd name="T11" fmla="*/ 0 60000 65536"/>
                  <a:gd name="T12" fmla="*/ 0 60000 65536"/>
                  <a:gd name="T13" fmla="*/ 0 60000 65536"/>
                  <a:gd name="T14" fmla="*/ 0 60000 65536"/>
                  <a:gd name="T15" fmla="*/ 0 w 206"/>
                  <a:gd name="T16" fmla="*/ 0 h 25"/>
                  <a:gd name="T17" fmla="*/ 206 w 206"/>
                  <a:gd name="T18" fmla="*/ 25 h 25"/>
                </a:gdLst>
                <a:ahLst/>
                <a:cxnLst>
                  <a:cxn ang="T10">
                    <a:pos x="T0" y="T1"/>
                  </a:cxn>
                  <a:cxn ang="T11">
                    <a:pos x="T2" y="T3"/>
                  </a:cxn>
                  <a:cxn ang="T12">
                    <a:pos x="T4" y="T5"/>
                  </a:cxn>
                  <a:cxn ang="T13">
                    <a:pos x="T6" y="T7"/>
                  </a:cxn>
                  <a:cxn ang="T14">
                    <a:pos x="T8" y="T9"/>
                  </a:cxn>
                </a:cxnLst>
                <a:rect l="T15" t="T16" r="T17" b="T18"/>
                <a:pathLst>
                  <a:path w="206" h="25">
                    <a:moveTo>
                      <a:pt x="205" y="24"/>
                    </a:moveTo>
                    <a:lnTo>
                      <a:pt x="205" y="1"/>
                    </a:lnTo>
                    <a:lnTo>
                      <a:pt x="0" y="0"/>
                    </a:lnTo>
                    <a:lnTo>
                      <a:pt x="0" y="23"/>
                    </a:lnTo>
                    <a:lnTo>
                      <a:pt x="205" y="24"/>
                    </a:lnTo>
                  </a:path>
                </a:pathLst>
              </a:custGeom>
              <a:solidFill>
                <a:srgbClr val="404040"/>
              </a:solidFill>
              <a:ln w="9525" cap="rnd">
                <a:noFill/>
                <a:round/>
                <a:headEnd type="none" w="sm" len="sm"/>
                <a:tailEnd type="none" w="sm" len="sm"/>
              </a:ln>
            </p:spPr>
            <p:txBody>
              <a:bodyPr wrap="none"/>
              <a:lstStyle/>
              <a:p>
                <a:endParaRPr lang="es-PA"/>
              </a:p>
            </p:txBody>
          </p:sp>
          <p:sp>
            <p:nvSpPr>
              <p:cNvPr id="18215" name="Freeform 139"/>
              <p:cNvSpPr>
                <a:spLocks noChangeAspect="1"/>
              </p:cNvSpPr>
              <p:nvPr/>
            </p:nvSpPr>
            <p:spPr bwMode="auto">
              <a:xfrm>
                <a:off x="554" y="2480"/>
                <a:ext cx="60" cy="25"/>
              </a:xfrm>
              <a:custGeom>
                <a:avLst/>
                <a:gdLst>
                  <a:gd name="T0" fmla="*/ 0 w 62"/>
                  <a:gd name="T1" fmla="*/ 4 h 28"/>
                  <a:gd name="T2" fmla="*/ 36 w 62"/>
                  <a:gd name="T3" fmla="*/ 4 h 28"/>
                  <a:gd name="T4" fmla="*/ 36 w 62"/>
                  <a:gd name="T5" fmla="*/ 0 h 28"/>
                  <a:gd name="T6" fmla="*/ 1 w 62"/>
                  <a:gd name="T7" fmla="*/ 0 h 28"/>
                  <a:gd name="T8" fmla="*/ 0 w 62"/>
                  <a:gd name="T9" fmla="*/ 4 h 28"/>
                  <a:gd name="T10" fmla="*/ 0 60000 65536"/>
                  <a:gd name="T11" fmla="*/ 0 60000 65536"/>
                  <a:gd name="T12" fmla="*/ 0 60000 65536"/>
                  <a:gd name="T13" fmla="*/ 0 60000 65536"/>
                  <a:gd name="T14" fmla="*/ 0 60000 65536"/>
                  <a:gd name="T15" fmla="*/ 0 w 62"/>
                  <a:gd name="T16" fmla="*/ 0 h 28"/>
                  <a:gd name="T17" fmla="*/ 62 w 62"/>
                  <a:gd name="T18" fmla="*/ 28 h 28"/>
                </a:gdLst>
                <a:ahLst/>
                <a:cxnLst>
                  <a:cxn ang="T10">
                    <a:pos x="T0" y="T1"/>
                  </a:cxn>
                  <a:cxn ang="T11">
                    <a:pos x="T2" y="T3"/>
                  </a:cxn>
                  <a:cxn ang="T12">
                    <a:pos x="T4" y="T5"/>
                  </a:cxn>
                  <a:cxn ang="T13">
                    <a:pos x="T6" y="T7"/>
                  </a:cxn>
                  <a:cxn ang="T14">
                    <a:pos x="T8" y="T9"/>
                  </a:cxn>
                </a:cxnLst>
                <a:rect l="T15" t="T16" r="T17" b="T18"/>
                <a:pathLst>
                  <a:path w="62" h="28">
                    <a:moveTo>
                      <a:pt x="0" y="27"/>
                    </a:moveTo>
                    <a:lnTo>
                      <a:pt x="61" y="27"/>
                    </a:lnTo>
                    <a:lnTo>
                      <a:pt x="61" y="0"/>
                    </a:lnTo>
                    <a:lnTo>
                      <a:pt x="1" y="0"/>
                    </a:lnTo>
                    <a:lnTo>
                      <a:pt x="0" y="27"/>
                    </a:lnTo>
                  </a:path>
                </a:pathLst>
              </a:custGeom>
              <a:solidFill>
                <a:srgbClr val="7F7F7F"/>
              </a:solidFill>
              <a:ln w="9525" cap="rnd">
                <a:noFill/>
                <a:round/>
                <a:headEnd type="none" w="sm" len="sm"/>
                <a:tailEnd type="none" w="sm" len="sm"/>
              </a:ln>
            </p:spPr>
            <p:txBody>
              <a:bodyPr wrap="none"/>
              <a:lstStyle/>
              <a:p>
                <a:endParaRPr lang="es-PA"/>
              </a:p>
            </p:txBody>
          </p:sp>
          <p:sp>
            <p:nvSpPr>
              <p:cNvPr id="18216" name="Freeform 140"/>
              <p:cNvSpPr>
                <a:spLocks noChangeAspect="1"/>
              </p:cNvSpPr>
              <p:nvPr/>
            </p:nvSpPr>
            <p:spPr bwMode="auto">
              <a:xfrm>
                <a:off x="554" y="2480"/>
                <a:ext cx="60" cy="25"/>
              </a:xfrm>
              <a:custGeom>
                <a:avLst/>
                <a:gdLst>
                  <a:gd name="T0" fmla="*/ 0 w 62"/>
                  <a:gd name="T1" fmla="*/ 4 h 28"/>
                  <a:gd name="T2" fmla="*/ 36 w 62"/>
                  <a:gd name="T3" fmla="*/ 4 h 28"/>
                  <a:gd name="T4" fmla="*/ 36 w 62"/>
                  <a:gd name="T5" fmla="*/ 0 h 28"/>
                  <a:gd name="T6" fmla="*/ 1 w 62"/>
                  <a:gd name="T7" fmla="*/ 0 h 28"/>
                  <a:gd name="T8" fmla="*/ 0 w 62"/>
                  <a:gd name="T9" fmla="*/ 4 h 28"/>
                  <a:gd name="T10" fmla="*/ 0 60000 65536"/>
                  <a:gd name="T11" fmla="*/ 0 60000 65536"/>
                  <a:gd name="T12" fmla="*/ 0 60000 65536"/>
                  <a:gd name="T13" fmla="*/ 0 60000 65536"/>
                  <a:gd name="T14" fmla="*/ 0 60000 65536"/>
                  <a:gd name="T15" fmla="*/ 0 w 62"/>
                  <a:gd name="T16" fmla="*/ 0 h 28"/>
                  <a:gd name="T17" fmla="*/ 62 w 62"/>
                  <a:gd name="T18" fmla="*/ 28 h 28"/>
                </a:gdLst>
                <a:ahLst/>
                <a:cxnLst>
                  <a:cxn ang="T10">
                    <a:pos x="T0" y="T1"/>
                  </a:cxn>
                  <a:cxn ang="T11">
                    <a:pos x="T2" y="T3"/>
                  </a:cxn>
                  <a:cxn ang="T12">
                    <a:pos x="T4" y="T5"/>
                  </a:cxn>
                  <a:cxn ang="T13">
                    <a:pos x="T6" y="T7"/>
                  </a:cxn>
                  <a:cxn ang="T14">
                    <a:pos x="T8" y="T9"/>
                  </a:cxn>
                </a:cxnLst>
                <a:rect l="T15" t="T16" r="T17" b="T18"/>
                <a:pathLst>
                  <a:path w="62" h="28">
                    <a:moveTo>
                      <a:pt x="0" y="27"/>
                    </a:moveTo>
                    <a:lnTo>
                      <a:pt x="61" y="27"/>
                    </a:lnTo>
                    <a:lnTo>
                      <a:pt x="61" y="0"/>
                    </a:lnTo>
                    <a:lnTo>
                      <a:pt x="1" y="0"/>
                    </a:lnTo>
                    <a:lnTo>
                      <a:pt x="0" y="27"/>
                    </a:lnTo>
                  </a:path>
                </a:pathLst>
              </a:custGeom>
              <a:noFill/>
              <a:ln w="12699" cap="rnd">
                <a:solidFill>
                  <a:srgbClr val="000000"/>
                </a:solidFill>
                <a:round/>
                <a:headEnd type="none" w="sm" len="sm"/>
                <a:tailEnd type="none" w="sm" len="sm"/>
              </a:ln>
            </p:spPr>
            <p:txBody>
              <a:bodyPr wrap="none"/>
              <a:lstStyle/>
              <a:p>
                <a:endParaRPr lang="es-PA"/>
              </a:p>
            </p:txBody>
          </p:sp>
          <p:sp>
            <p:nvSpPr>
              <p:cNvPr id="18217" name="Freeform 141"/>
              <p:cNvSpPr>
                <a:spLocks noChangeAspect="1"/>
              </p:cNvSpPr>
              <p:nvPr/>
            </p:nvSpPr>
            <p:spPr bwMode="auto">
              <a:xfrm>
                <a:off x="602" y="2481"/>
                <a:ext cx="1" cy="24"/>
              </a:xfrm>
              <a:custGeom>
                <a:avLst/>
                <a:gdLst>
                  <a:gd name="T0" fmla="*/ 0 w 1"/>
                  <a:gd name="T1" fmla="*/ 0 h 27"/>
                  <a:gd name="T2" fmla="*/ 0 w 1"/>
                  <a:gd name="T3" fmla="*/ 4 h 27"/>
                  <a:gd name="T4" fmla="*/ 0 w 1"/>
                  <a:gd name="T5" fmla="*/ 0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26"/>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218" name="Line 142"/>
              <p:cNvSpPr>
                <a:spLocks noChangeAspect="1" noChangeShapeType="1"/>
              </p:cNvSpPr>
              <p:nvPr/>
            </p:nvSpPr>
            <p:spPr bwMode="auto">
              <a:xfrm>
                <a:off x="602" y="2483"/>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219" name="Freeform 143"/>
              <p:cNvSpPr>
                <a:spLocks noChangeAspect="1"/>
              </p:cNvSpPr>
              <p:nvPr/>
            </p:nvSpPr>
            <p:spPr bwMode="auto">
              <a:xfrm>
                <a:off x="642" y="2480"/>
                <a:ext cx="58" cy="25"/>
              </a:xfrm>
              <a:custGeom>
                <a:avLst/>
                <a:gdLst>
                  <a:gd name="T0" fmla="*/ 0 w 60"/>
                  <a:gd name="T1" fmla="*/ 3 h 29"/>
                  <a:gd name="T2" fmla="*/ 35 w 60"/>
                  <a:gd name="T3" fmla="*/ 3 h 29"/>
                  <a:gd name="T4" fmla="*/ 35 w 60"/>
                  <a:gd name="T5" fmla="*/ 1 h 29"/>
                  <a:gd name="T6" fmla="*/ 1 w 60"/>
                  <a:gd name="T7" fmla="*/ 0 h 29"/>
                  <a:gd name="T8" fmla="*/ 0 w 60"/>
                  <a:gd name="T9" fmla="*/ 3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0" y="27"/>
                    </a:moveTo>
                    <a:lnTo>
                      <a:pt x="59" y="28"/>
                    </a:lnTo>
                    <a:lnTo>
                      <a:pt x="59" y="1"/>
                    </a:lnTo>
                    <a:lnTo>
                      <a:pt x="1" y="0"/>
                    </a:lnTo>
                    <a:lnTo>
                      <a:pt x="0" y="27"/>
                    </a:lnTo>
                  </a:path>
                </a:pathLst>
              </a:custGeom>
              <a:solidFill>
                <a:srgbClr val="7F7F7F"/>
              </a:solidFill>
              <a:ln w="9525" cap="rnd">
                <a:noFill/>
                <a:round/>
                <a:headEnd type="none" w="sm" len="sm"/>
                <a:tailEnd type="none" w="sm" len="sm"/>
              </a:ln>
            </p:spPr>
            <p:txBody>
              <a:bodyPr wrap="none"/>
              <a:lstStyle/>
              <a:p>
                <a:endParaRPr lang="es-PA"/>
              </a:p>
            </p:txBody>
          </p:sp>
          <p:sp>
            <p:nvSpPr>
              <p:cNvPr id="18220" name="Freeform 144"/>
              <p:cNvSpPr>
                <a:spLocks noChangeAspect="1"/>
              </p:cNvSpPr>
              <p:nvPr/>
            </p:nvSpPr>
            <p:spPr bwMode="auto">
              <a:xfrm>
                <a:off x="642" y="2480"/>
                <a:ext cx="58" cy="25"/>
              </a:xfrm>
              <a:custGeom>
                <a:avLst/>
                <a:gdLst>
                  <a:gd name="T0" fmla="*/ 0 w 60"/>
                  <a:gd name="T1" fmla="*/ 3 h 29"/>
                  <a:gd name="T2" fmla="*/ 35 w 60"/>
                  <a:gd name="T3" fmla="*/ 3 h 29"/>
                  <a:gd name="T4" fmla="*/ 35 w 60"/>
                  <a:gd name="T5" fmla="*/ 1 h 29"/>
                  <a:gd name="T6" fmla="*/ 1 w 60"/>
                  <a:gd name="T7" fmla="*/ 0 h 29"/>
                  <a:gd name="T8" fmla="*/ 0 w 60"/>
                  <a:gd name="T9" fmla="*/ 3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0" y="27"/>
                    </a:moveTo>
                    <a:lnTo>
                      <a:pt x="59" y="28"/>
                    </a:lnTo>
                    <a:lnTo>
                      <a:pt x="59" y="1"/>
                    </a:lnTo>
                    <a:lnTo>
                      <a:pt x="1" y="0"/>
                    </a:lnTo>
                    <a:lnTo>
                      <a:pt x="0" y="27"/>
                    </a:lnTo>
                  </a:path>
                </a:pathLst>
              </a:custGeom>
              <a:noFill/>
              <a:ln w="12699" cap="rnd">
                <a:solidFill>
                  <a:srgbClr val="000000"/>
                </a:solidFill>
                <a:round/>
                <a:headEnd type="none" w="sm" len="sm"/>
                <a:tailEnd type="none" w="sm" len="sm"/>
              </a:ln>
            </p:spPr>
            <p:txBody>
              <a:bodyPr wrap="none"/>
              <a:lstStyle/>
              <a:p>
                <a:endParaRPr lang="es-PA"/>
              </a:p>
            </p:txBody>
          </p:sp>
          <p:sp>
            <p:nvSpPr>
              <p:cNvPr id="18221" name="Freeform 145"/>
              <p:cNvSpPr>
                <a:spLocks noChangeAspect="1"/>
              </p:cNvSpPr>
              <p:nvPr/>
            </p:nvSpPr>
            <p:spPr bwMode="auto">
              <a:xfrm>
                <a:off x="688" y="2482"/>
                <a:ext cx="1" cy="23"/>
              </a:xfrm>
              <a:custGeom>
                <a:avLst/>
                <a:gdLst>
                  <a:gd name="T0" fmla="*/ 0 w 1"/>
                  <a:gd name="T1" fmla="*/ 0 h 27"/>
                  <a:gd name="T2" fmla="*/ 0 w 1"/>
                  <a:gd name="T3" fmla="*/ 3 h 27"/>
                  <a:gd name="T4" fmla="*/ 0 w 1"/>
                  <a:gd name="T5" fmla="*/ 0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26"/>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222" name="Line 146"/>
              <p:cNvSpPr>
                <a:spLocks noChangeAspect="1" noChangeShapeType="1"/>
              </p:cNvSpPr>
              <p:nvPr/>
            </p:nvSpPr>
            <p:spPr bwMode="auto">
              <a:xfrm>
                <a:off x="688" y="2484"/>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223" name="Freeform 147"/>
              <p:cNvSpPr>
                <a:spLocks noChangeAspect="1"/>
              </p:cNvSpPr>
              <p:nvPr/>
            </p:nvSpPr>
            <p:spPr bwMode="auto">
              <a:xfrm>
                <a:off x="469" y="2479"/>
                <a:ext cx="57" cy="26"/>
              </a:xfrm>
              <a:custGeom>
                <a:avLst/>
                <a:gdLst>
                  <a:gd name="T0" fmla="*/ 0 w 60"/>
                  <a:gd name="T1" fmla="*/ 3 h 30"/>
                  <a:gd name="T2" fmla="*/ 25 w 60"/>
                  <a:gd name="T3" fmla="*/ 3 h 30"/>
                  <a:gd name="T4" fmla="*/ 26 w 60"/>
                  <a:gd name="T5" fmla="*/ 1 h 30"/>
                  <a:gd name="T6" fmla="*/ 0 w 60"/>
                  <a:gd name="T7" fmla="*/ 0 h 30"/>
                  <a:gd name="T8" fmla="*/ 0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0" y="28"/>
                    </a:moveTo>
                    <a:lnTo>
                      <a:pt x="58" y="29"/>
                    </a:lnTo>
                    <a:lnTo>
                      <a:pt x="59" y="1"/>
                    </a:lnTo>
                    <a:lnTo>
                      <a:pt x="0" y="0"/>
                    </a:lnTo>
                    <a:lnTo>
                      <a:pt x="0" y="28"/>
                    </a:lnTo>
                  </a:path>
                </a:pathLst>
              </a:custGeom>
              <a:solidFill>
                <a:srgbClr val="7F7F7F"/>
              </a:solidFill>
              <a:ln w="9525" cap="rnd">
                <a:noFill/>
                <a:round/>
                <a:headEnd type="none" w="sm" len="sm"/>
                <a:tailEnd type="none" w="sm" len="sm"/>
              </a:ln>
            </p:spPr>
            <p:txBody>
              <a:bodyPr wrap="none"/>
              <a:lstStyle/>
              <a:p>
                <a:endParaRPr lang="es-PA"/>
              </a:p>
            </p:txBody>
          </p:sp>
          <p:sp>
            <p:nvSpPr>
              <p:cNvPr id="18224" name="Freeform 148"/>
              <p:cNvSpPr>
                <a:spLocks noChangeAspect="1"/>
              </p:cNvSpPr>
              <p:nvPr/>
            </p:nvSpPr>
            <p:spPr bwMode="auto">
              <a:xfrm>
                <a:off x="469" y="2479"/>
                <a:ext cx="57" cy="26"/>
              </a:xfrm>
              <a:custGeom>
                <a:avLst/>
                <a:gdLst>
                  <a:gd name="T0" fmla="*/ 0 w 60"/>
                  <a:gd name="T1" fmla="*/ 3 h 30"/>
                  <a:gd name="T2" fmla="*/ 25 w 60"/>
                  <a:gd name="T3" fmla="*/ 3 h 30"/>
                  <a:gd name="T4" fmla="*/ 26 w 60"/>
                  <a:gd name="T5" fmla="*/ 1 h 30"/>
                  <a:gd name="T6" fmla="*/ 0 w 60"/>
                  <a:gd name="T7" fmla="*/ 0 h 30"/>
                  <a:gd name="T8" fmla="*/ 0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0" y="28"/>
                    </a:moveTo>
                    <a:lnTo>
                      <a:pt x="58" y="29"/>
                    </a:lnTo>
                    <a:lnTo>
                      <a:pt x="59" y="1"/>
                    </a:lnTo>
                    <a:lnTo>
                      <a:pt x="0" y="0"/>
                    </a:lnTo>
                    <a:lnTo>
                      <a:pt x="0" y="28"/>
                    </a:lnTo>
                  </a:path>
                </a:pathLst>
              </a:custGeom>
              <a:noFill/>
              <a:ln w="12699" cap="rnd">
                <a:solidFill>
                  <a:srgbClr val="000000"/>
                </a:solidFill>
                <a:round/>
                <a:headEnd type="none" w="sm" len="sm"/>
                <a:tailEnd type="none" w="sm" len="sm"/>
              </a:ln>
            </p:spPr>
            <p:txBody>
              <a:bodyPr wrap="none"/>
              <a:lstStyle/>
              <a:p>
                <a:endParaRPr lang="es-PA"/>
              </a:p>
            </p:txBody>
          </p:sp>
          <p:sp>
            <p:nvSpPr>
              <p:cNvPr id="18225" name="Freeform 149"/>
              <p:cNvSpPr>
                <a:spLocks noChangeAspect="1"/>
              </p:cNvSpPr>
              <p:nvPr/>
            </p:nvSpPr>
            <p:spPr bwMode="auto">
              <a:xfrm>
                <a:off x="514" y="2481"/>
                <a:ext cx="2" cy="24"/>
              </a:xfrm>
              <a:custGeom>
                <a:avLst/>
                <a:gdLst>
                  <a:gd name="T0" fmla="*/ 1 w 2"/>
                  <a:gd name="T1" fmla="*/ 0 h 27"/>
                  <a:gd name="T2" fmla="*/ 0 w 2"/>
                  <a:gd name="T3" fmla="*/ 4 h 27"/>
                  <a:gd name="T4" fmla="*/ 1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1" y="0"/>
                    </a:moveTo>
                    <a:lnTo>
                      <a:pt x="0" y="26"/>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226" name="Line 150"/>
              <p:cNvSpPr>
                <a:spLocks noChangeAspect="1" noChangeShapeType="1"/>
              </p:cNvSpPr>
              <p:nvPr/>
            </p:nvSpPr>
            <p:spPr bwMode="auto">
              <a:xfrm flipH="1">
                <a:off x="514" y="2483"/>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227" name="Freeform 151"/>
              <p:cNvSpPr>
                <a:spLocks noChangeAspect="1"/>
              </p:cNvSpPr>
              <p:nvPr/>
            </p:nvSpPr>
            <p:spPr bwMode="auto">
              <a:xfrm>
                <a:off x="776" y="2608"/>
                <a:ext cx="554" cy="194"/>
              </a:xfrm>
              <a:custGeom>
                <a:avLst/>
                <a:gdLst>
                  <a:gd name="T0" fmla="*/ 304 w 575"/>
                  <a:gd name="T1" fmla="*/ 0 h 224"/>
                  <a:gd name="T2" fmla="*/ 5 w 575"/>
                  <a:gd name="T3" fmla="*/ 0 h 224"/>
                  <a:gd name="T4" fmla="*/ 0 w 575"/>
                  <a:gd name="T5" fmla="*/ 19 h 224"/>
                  <a:gd name="T6" fmla="*/ 306 w 575"/>
                  <a:gd name="T7" fmla="*/ 20 h 224"/>
                  <a:gd name="T8" fmla="*/ 304 w 575"/>
                  <a:gd name="T9" fmla="*/ 0 h 224"/>
                  <a:gd name="T10" fmla="*/ 0 60000 65536"/>
                  <a:gd name="T11" fmla="*/ 0 60000 65536"/>
                  <a:gd name="T12" fmla="*/ 0 60000 65536"/>
                  <a:gd name="T13" fmla="*/ 0 60000 65536"/>
                  <a:gd name="T14" fmla="*/ 0 60000 65536"/>
                  <a:gd name="T15" fmla="*/ 0 w 575"/>
                  <a:gd name="T16" fmla="*/ 0 h 224"/>
                  <a:gd name="T17" fmla="*/ 575 w 575"/>
                  <a:gd name="T18" fmla="*/ 224 h 224"/>
                </a:gdLst>
                <a:ahLst/>
                <a:cxnLst>
                  <a:cxn ang="T10">
                    <a:pos x="T0" y="T1"/>
                  </a:cxn>
                  <a:cxn ang="T11">
                    <a:pos x="T2" y="T3"/>
                  </a:cxn>
                  <a:cxn ang="T12">
                    <a:pos x="T4" y="T5"/>
                  </a:cxn>
                  <a:cxn ang="T13">
                    <a:pos x="T6" y="T7"/>
                  </a:cxn>
                  <a:cxn ang="T14">
                    <a:pos x="T8" y="T9"/>
                  </a:cxn>
                </a:cxnLst>
                <a:rect l="T15" t="T16" r="T17" b="T18"/>
                <a:pathLst>
                  <a:path w="575" h="224">
                    <a:moveTo>
                      <a:pt x="571" y="0"/>
                    </a:moveTo>
                    <a:lnTo>
                      <a:pt x="5" y="0"/>
                    </a:lnTo>
                    <a:lnTo>
                      <a:pt x="0" y="217"/>
                    </a:lnTo>
                    <a:lnTo>
                      <a:pt x="574" y="223"/>
                    </a:lnTo>
                    <a:lnTo>
                      <a:pt x="571" y="0"/>
                    </a:lnTo>
                  </a:path>
                </a:pathLst>
              </a:custGeom>
              <a:solidFill>
                <a:srgbClr val="A6A6A6"/>
              </a:solidFill>
              <a:ln w="9525" cap="rnd">
                <a:noFill/>
                <a:round/>
                <a:headEnd type="none" w="sm" len="sm"/>
                <a:tailEnd type="none" w="sm" len="sm"/>
              </a:ln>
            </p:spPr>
            <p:txBody>
              <a:bodyPr wrap="none"/>
              <a:lstStyle/>
              <a:p>
                <a:endParaRPr lang="es-PA"/>
              </a:p>
            </p:txBody>
          </p:sp>
          <p:sp>
            <p:nvSpPr>
              <p:cNvPr id="18228" name="Freeform 152"/>
              <p:cNvSpPr>
                <a:spLocks noChangeAspect="1"/>
              </p:cNvSpPr>
              <p:nvPr/>
            </p:nvSpPr>
            <p:spPr bwMode="auto">
              <a:xfrm>
                <a:off x="776" y="2608"/>
                <a:ext cx="554" cy="194"/>
              </a:xfrm>
              <a:custGeom>
                <a:avLst/>
                <a:gdLst>
                  <a:gd name="T0" fmla="*/ 304 w 575"/>
                  <a:gd name="T1" fmla="*/ 0 h 224"/>
                  <a:gd name="T2" fmla="*/ 5 w 575"/>
                  <a:gd name="T3" fmla="*/ 0 h 224"/>
                  <a:gd name="T4" fmla="*/ 0 w 575"/>
                  <a:gd name="T5" fmla="*/ 19 h 224"/>
                  <a:gd name="T6" fmla="*/ 306 w 575"/>
                  <a:gd name="T7" fmla="*/ 20 h 224"/>
                  <a:gd name="T8" fmla="*/ 304 w 575"/>
                  <a:gd name="T9" fmla="*/ 0 h 224"/>
                  <a:gd name="T10" fmla="*/ 0 60000 65536"/>
                  <a:gd name="T11" fmla="*/ 0 60000 65536"/>
                  <a:gd name="T12" fmla="*/ 0 60000 65536"/>
                  <a:gd name="T13" fmla="*/ 0 60000 65536"/>
                  <a:gd name="T14" fmla="*/ 0 60000 65536"/>
                  <a:gd name="T15" fmla="*/ 0 w 575"/>
                  <a:gd name="T16" fmla="*/ 0 h 224"/>
                  <a:gd name="T17" fmla="*/ 575 w 575"/>
                  <a:gd name="T18" fmla="*/ 224 h 224"/>
                </a:gdLst>
                <a:ahLst/>
                <a:cxnLst>
                  <a:cxn ang="T10">
                    <a:pos x="T0" y="T1"/>
                  </a:cxn>
                  <a:cxn ang="T11">
                    <a:pos x="T2" y="T3"/>
                  </a:cxn>
                  <a:cxn ang="T12">
                    <a:pos x="T4" y="T5"/>
                  </a:cxn>
                  <a:cxn ang="T13">
                    <a:pos x="T6" y="T7"/>
                  </a:cxn>
                  <a:cxn ang="T14">
                    <a:pos x="T8" y="T9"/>
                  </a:cxn>
                </a:cxnLst>
                <a:rect l="T15" t="T16" r="T17" b="T18"/>
                <a:pathLst>
                  <a:path w="575" h="224">
                    <a:moveTo>
                      <a:pt x="571" y="0"/>
                    </a:moveTo>
                    <a:lnTo>
                      <a:pt x="5" y="0"/>
                    </a:lnTo>
                    <a:lnTo>
                      <a:pt x="0" y="217"/>
                    </a:lnTo>
                    <a:lnTo>
                      <a:pt x="574" y="223"/>
                    </a:lnTo>
                    <a:lnTo>
                      <a:pt x="571" y="0"/>
                    </a:lnTo>
                  </a:path>
                </a:pathLst>
              </a:custGeom>
              <a:noFill/>
              <a:ln w="12699" cap="rnd">
                <a:solidFill>
                  <a:srgbClr val="000000"/>
                </a:solidFill>
                <a:round/>
                <a:headEnd type="none" w="sm" len="sm"/>
                <a:tailEnd type="none" w="sm" len="sm"/>
              </a:ln>
            </p:spPr>
            <p:txBody>
              <a:bodyPr wrap="none"/>
              <a:lstStyle/>
              <a:p>
                <a:endParaRPr lang="es-PA"/>
              </a:p>
            </p:txBody>
          </p:sp>
          <p:sp>
            <p:nvSpPr>
              <p:cNvPr id="18229" name="Freeform 153"/>
              <p:cNvSpPr>
                <a:spLocks noChangeAspect="1"/>
              </p:cNvSpPr>
              <p:nvPr/>
            </p:nvSpPr>
            <p:spPr bwMode="auto">
              <a:xfrm>
                <a:off x="776" y="2775"/>
                <a:ext cx="553" cy="22"/>
              </a:xfrm>
              <a:custGeom>
                <a:avLst/>
                <a:gdLst>
                  <a:gd name="T0" fmla="*/ 305 w 574"/>
                  <a:gd name="T1" fmla="*/ 4 h 25"/>
                  <a:gd name="T2" fmla="*/ 303 w 574"/>
                  <a:gd name="T3" fmla="*/ 4 h 25"/>
                  <a:gd name="T4" fmla="*/ 0 w 574"/>
                  <a:gd name="T5" fmla="*/ 4 h 25"/>
                  <a:gd name="T6" fmla="*/ 3 w 574"/>
                  <a:gd name="T7" fmla="*/ 0 h 25"/>
                  <a:gd name="T8" fmla="*/ 305 w 574"/>
                  <a:gd name="T9" fmla="*/ 4 h 25"/>
                  <a:gd name="T10" fmla="*/ 0 60000 65536"/>
                  <a:gd name="T11" fmla="*/ 0 60000 65536"/>
                  <a:gd name="T12" fmla="*/ 0 60000 65536"/>
                  <a:gd name="T13" fmla="*/ 0 60000 65536"/>
                  <a:gd name="T14" fmla="*/ 0 60000 65536"/>
                  <a:gd name="T15" fmla="*/ 0 w 574"/>
                  <a:gd name="T16" fmla="*/ 0 h 25"/>
                  <a:gd name="T17" fmla="*/ 574 w 574"/>
                  <a:gd name="T18" fmla="*/ 25 h 25"/>
                </a:gdLst>
                <a:ahLst/>
                <a:cxnLst>
                  <a:cxn ang="T10">
                    <a:pos x="T0" y="T1"/>
                  </a:cxn>
                  <a:cxn ang="T11">
                    <a:pos x="T2" y="T3"/>
                  </a:cxn>
                  <a:cxn ang="T12">
                    <a:pos x="T4" y="T5"/>
                  </a:cxn>
                  <a:cxn ang="T13">
                    <a:pos x="T6" y="T7"/>
                  </a:cxn>
                  <a:cxn ang="T14">
                    <a:pos x="T8" y="T9"/>
                  </a:cxn>
                </a:cxnLst>
                <a:rect l="T15" t="T16" r="T17" b="T18"/>
                <a:pathLst>
                  <a:path w="574" h="25">
                    <a:moveTo>
                      <a:pt x="573" y="5"/>
                    </a:moveTo>
                    <a:lnTo>
                      <a:pt x="571" y="24"/>
                    </a:lnTo>
                    <a:lnTo>
                      <a:pt x="0" y="21"/>
                    </a:lnTo>
                    <a:lnTo>
                      <a:pt x="3" y="0"/>
                    </a:lnTo>
                    <a:lnTo>
                      <a:pt x="573" y="5"/>
                    </a:lnTo>
                  </a:path>
                </a:pathLst>
              </a:custGeom>
              <a:solidFill>
                <a:srgbClr val="595959"/>
              </a:solidFill>
              <a:ln w="9525" cap="rnd">
                <a:noFill/>
                <a:round/>
                <a:headEnd type="none" w="sm" len="sm"/>
                <a:tailEnd type="none" w="sm" len="sm"/>
              </a:ln>
            </p:spPr>
            <p:txBody>
              <a:bodyPr wrap="none"/>
              <a:lstStyle/>
              <a:p>
                <a:endParaRPr lang="es-PA"/>
              </a:p>
            </p:txBody>
          </p:sp>
          <p:sp>
            <p:nvSpPr>
              <p:cNvPr id="18230" name="Freeform 154"/>
              <p:cNvSpPr>
                <a:spLocks noChangeAspect="1"/>
              </p:cNvSpPr>
              <p:nvPr/>
            </p:nvSpPr>
            <p:spPr bwMode="auto">
              <a:xfrm>
                <a:off x="782" y="2608"/>
                <a:ext cx="551" cy="18"/>
              </a:xfrm>
              <a:custGeom>
                <a:avLst/>
                <a:gdLst>
                  <a:gd name="T0" fmla="*/ 302 w 572"/>
                  <a:gd name="T1" fmla="*/ 3 h 21"/>
                  <a:gd name="T2" fmla="*/ 303 w 572"/>
                  <a:gd name="T3" fmla="*/ 3 h 21"/>
                  <a:gd name="T4" fmla="*/ 36 w 572"/>
                  <a:gd name="T5" fmla="*/ 3 h 21"/>
                  <a:gd name="T6" fmla="*/ 0 w 572"/>
                  <a:gd name="T7" fmla="*/ 3 h 21"/>
                  <a:gd name="T8" fmla="*/ 0 w 572"/>
                  <a:gd name="T9" fmla="*/ 0 h 21"/>
                  <a:gd name="T10" fmla="*/ 31 w 572"/>
                  <a:gd name="T11" fmla="*/ 0 h 21"/>
                  <a:gd name="T12" fmla="*/ 302 w 572"/>
                  <a:gd name="T13" fmla="*/ 3 h 21"/>
                  <a:gd name="T14" fmla="*/ 0 60000 65536"/>
                  <a:gd name="T15" fmla="*/ 0 60000 65536"/>
                  <a:gd name="T16" fmla="*/ 0 60000 65536"/>
                  <a:gd name="T17" fmla="*/ 0 60000 65536"/>
                  <a:gd name="T18" fmla="*/ 0 60000 65536"/>
                  <a:gd name="T19" fmla="*/ 0 60000 65536"/>
                  <a:gd name="T20" fmla="*/ 0 60000 65536"/>
                  <a:gd name="T21" fmla="*/ 0 w 572"/>
                  <a:gd name="T22" fmla="*/ 0 h 21"/>
                  <a:gd name="T23" fmla="*/ 572 w 57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2" h="21">
                    <a:moveTo>
                      <a:pt x="568" y="3"/>
                    </a:moveTo>
                    <a:lnTo>
                      <a:pt x="571" y="20"/>
                    </a:lnTo>
                    <a:lnTo>
                      <a:pt x="66" y="17"/>
                    </a:lnTo>
                    <a:lnTo>
                      <a:pt x="0" y="17"/>
                    </a:lnTo>
                    <a:lnTo>
                      <a:pt x="0" y="0"/>
                    </a:lnTo>
                    <a:lnTo>
                      <a:pt x="57" y="0"/>
                    </a:lnTo>
                    <a:lnTo>
                      <a:pt x="568" y="3"/>
                    </a:lnTo>
                  </a:path>
                </a:pathLst>
              </a:custGeom>
              <a:solidFill>
                <a:srgbClr val="595959"/>
              </a:solidFill>
              <a:ln w="9525" cap="rnd">
                <a:noFill/>
                <a:round/>
                <a:headEnd type="none" w="sm" len="sm"/>
                <a:tailEnd type="none" w="sm" len="sm"/>
              </a:ln>
            </p:spPr>
            <p:txBody>
              <a:bodyPr wrap="none"/>
              <a:lstStyle/>
              <a:p>
                <a:endParaRPr lang="es-PA"/>
              </a:p>
            </p:txBody>
          </p:sp>
          <p:sp>
            <p:nvSpPr>
              <p:cNvPr id="18231" name="Freeform 155"/>
              <p:cNvSpPr>
                <a:spLocks noChangeAspect="1"/>
              </p:cNvSpPr>
              <p:nvPr/>
            </p:nvSpPr>
            <p:spPr bwMode="auto">
              <a:xfrm>
                <a:off x="778" y="2640"/>
                <a:ext cx="554" cy="124"/>
              </a:xfrm>
              <a:custGeom>
                <a:avLst/>
                <a:gdLst>
                  <a:gd name="T0" fmla="*/ 306 w 575"/>
                  <a:gd name="T1" fmla="*/ 3 h 143"/>
                  <a:gd name="T2" fmla="*/ 6 w 575"/>
                  <a:gd name="T3" fmla="*/ 0 h 143"/>
                  <a:gd name="T4" fmla="*/ 10 w 575"/>
                  <a:gd name="T5" fmla="*/ 6 h 143"/>
                  <a:gd name="T6" fmla="*/ 0 w 575"/>
                  <a:gd name="T7" fmla="*/ 12 h 143"/>
                  <a:gd name="T8" fmla="*/ 303 w 575"/>
                  <a:gd name="T9" fmla="*/ 13 h 143"/>
                  <a:gd name="T10" fmla="*/ 306 w 575"/>
                  <a:gd name="T11" fmla="*/ 3 h 143"/>
                  <a:gd name="T12" fmla="*/ 0 60000 65536"/>
                  <a:gd name="T13" fmla="*/ 0 60000 65536"/>
                  <a:gd name="T14" fmla="*/ 0 60000 65536"/>
                  <a:gd name="T15" fmla="*/ 0 60000 65536"/>
                  <a:gd name="T16" fmla="*/ 0 60000 65536"/>
                  <a:gd name="T17" fmla="*/ 0 60000 65536"/>
                  <a:gd name="T18" fmla="*/ 0 w 575"/>
                  <a:gd name="T19" fmla="*/ 0 h 143"/>
                  <a:gd name="T20" fmla="*/ 575 w 575"/>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575" h="143">
                    <a:moveTo>
                      <a:pt x="574" y="3"/>
                    </a:moveTo>
                    <a:lnTo>
                      <a:pt x="6" y="0"/>
                    </a:lnTo>
                    <a:lnTo>
                      <a:pt x="10" y="69"/>
                    </a:lnTo>
                    <a:lnTo>
                      <a:pt x="0" y="140"/>
                    </a:lnTo>
                    <a:lnTo>
                      <a:pt x="570" y="142"/>
                    </a:lnTo>
                    <a:lnTo>
                      <a:pt x="574" y="3"/>
                    </a:lnTo>
                  </a:path>
                </a:pathLst>
              </a:custGeom>
              <a:solidFill>
                <a:srgbClr val="CCCCCC"/>
              </a:solidFill>
              <a:ln w="9525" cap="rnd">
                <a:noFill/>
                <a:round/>
                <a:headEnd type="none" w="sm" len="sm"/>
                <a:tailEnd type="none" w="sm" len="sm"/>
              </a:ln>
            </p:spPr>
            <p:txBody>
              <a:bodyPr wrap="none"/>
              <a:lstStyle/>
              <a:p>
                <a:endParaRPr lang="es-PA"/>
              </a:p>
            </p:txBody>
          </p:sp>
          <p:sp>
            <p:nvSpPr>
              <p:cNvPr id="18232" name="Freeform 156"/>
              <p:cNvSpPr>
                <a:spLocks noChangeAspect="1"/>
              </p:cNvSpPr>
              <p:nvPr/>
            </p:nvSpPr>
            <p:spPr bwMode="auto">
              <a:xfrm>
                <a:off x="764" y="2572"/>
                <a:ext cx="31" cy="254"/>
              </a:xfrm>
              <a:custGeom>
                <a:avLst/>
                <a:gdLst>
                  <a:gd name="T0" fmla="*/ 16 w 32"/>
                  <a:gd name="T1" fmla="*/ 0 h 293"/>
                  <a:gd name="T2" fmla="*/ 1 w 32"/>
                  <a:gd name="T3" fmla="*/ 0 h 293"/>
                  <a:gd name="T4" fmla="*/ 0 w 32"/>
                  <a:gd name="T5" fmla="*/ 26 h 293"/>
                  <a:gd name="T6" fmla="*/ 16 w 32"/>
                  <a:gd name="T7" fmla="*/ 26 h 293"/>
                  <a:gd name="T8" fmla="*/ 16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1" y="0"/>
                    </a:lnTo>
                    <a:lnTo>
                      <a:pt x="0" y="292"/>
                    </a:lnTo>
                    <a:lnTo>
                      <a:pt x="30" y="292"/>
                    </a:lnTo>
                    <a:lnTo>
                      <a:pt x="31" y="0"/>
                    </a:lnTo>
                  </a:path>
                </a:pathLst>
              </a:custGeom>
              <a:solidFill>
                <a:srgbClr val="A6A6A6"/>
              </a:solidFill>
              <a:ln w="9525" cap="rnd">
                <a:noFill/>
                <a:round/>
                <a:headEnd type="none" w="sm" len="sm"/>
                <a:tailEnd type="none" w="sm" len="sm"/>
              </a:ln>
            </p:spPr>
            <p:txBody>
              <a:bodyPr wrap="none"/>
              <a:lstStyle/>
              <a:p>
                <a:endParaRPr lang="es-PA"/>
              </a:p>
            </p:txBody>
          </p:sp>
          <p:sp>
            <p:nvSpPr>
              <p:cNvPr id="18233" name="Freeform 157"/>
              <p:cNvSpPr>
                <a:spLocks noChangeAspect="1"/>
              </p:cNvSpPr>
              <p:nvPr/>
            </p:nvSpPr>
            <p:spPr bwMode="auto">
              <a:xfrm>
                <a:off x="764" y="2572"/>
                <a:ext cx="31" cy="254"/>
              </a:xfrm>
              <a:custGeom>
                <a:avLst/>
                <a:gdLst>
                  <a:gd name="T0" fmla="*/ 16 w 32"/>
                  <a:gd name="T1" fmla="*/ 0 h 293"/>
                  <a:gd name="T2" fmla="*/ 1 w 32"/>
                  <a:gd name="T3" fmla="*/ 0 h 293"/>
                  <a:gd name="T4" fmla="*/ 0 w 32"/>
                  <a:gd name="T5" fmla="*/ 26 h 293"/>
                  <a:gd name="T6" fmla="*/ 16 w 32"/>
                  <a:gd name="T7" fmla="*/ 26 h 293"/>
                  <a:gd name="T8" fmla="*/ 16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1" y="0"/>
                    </a:lnTo>
                    <a:lnTo>
                      <a:pt x="0" y="292"/>
                    </a:lnTo>
                    <a:lnTo>
                      <a:pt x="30" y="292"/>
                    </a:lnTo>
                    <a:lnTo>
                      <a:pt x="31" y="0"/>
                    </a:lnTo>
                  </a:path>
                </a:pathLst>
              </a:custGeom>
              <a:noFill/>
              <a:ln w="12699" cap="rnd">
                <a:solidFill>
                  <a:srgbClr val="000000"/>
                </a:solidFill>
                <a:round/>
                <a:headEnd type="none" w="sm" len="sm"/>
                <a:tailEnd type="none" w="sm" len="sm"/>
              </a:ln>
            </p:spPr>
            <p:txBody>
              <a:bodyPr wrap="none"/>
              <a:lstStyle/>
              <a:p>
                <a:endParaRPr lang="es-PA"/>
              </a:p>
            </p:txBody>
          </p:sp>
          <p:sp>
            <p:nvSpPr>
              <p:cNvPr id="18234" name="Freeform 158"/>
              <p:cNvSpPr>
                <a:spLocks noChangeAspect="1"/>
              </p:cNvSpPr>
              <p:nvPr/>
            </p:nvSpPr>
            <p:spPr bwMode="auto">
              <a:xfrm>
                <a:off x="764" y="2606"/>
                <a:ext cx="28" cy="189"/>
              </a:xfrm>
              <a:custGeom>
                <a:avLst/>
                <a:gdLst>
                  <a:gd name="T0" fmla="*/ 0 w 29"/>
                  <a:gd name="T1" fmla="*/ 19 h 218"/>
                  <a:gd name="T2" fmla="*/ 14 w 29"/>
                  <a:gd name="T3" fmla="*/ 19 h 218"/>
                  <a:gd name="T4" fmla="*/ 14 w 29"/>
                  <a:gd name="T5" fmla="*/ 0 h 218"/>
                  <a:gd name="T6" fmla="*/ 1 w 29"/>
                  <a:gd name="T7" fmla="*/ 0 h 218"/>
                  <a:gd name="T8" fmla="*/ 0 w 29"/>
                  <a:gd name="T9" fmla="*/ 19 h 218"/>
                  <a:gd name="T10" fmla="*/ 0 60000 65536"/>
                  <a:gd name="T11" fmla="*/ 0 60000 65536"/>
                  <a:gd name="T12" fmla="*/ 0 60000 65536"/>
                  <a:gd name="T13" fmla="*/ 0 60000 65536"/>
                  <a:gd name="T14" fmla="*/ 0 60000 65536"/>
                  <a:gd name="T15" fmla="*/ 0 w 29"/>
                  <a:gd name="T16" fmla="*/ 0 h 218"/>
                  <a:gd name="T17" fmla="*/ 29 w 29"/>
                  <a:gd name="T18" fmla="*/ 218 h 218"/>
                </a:gdLst>
                <a:ahLst/>
                <a:cxnLst>
                  <a:cxn ang="T10">
                    <a:pos x="T0" y="T1"/>
                  </a:cxn>
                  <a:cxn ang="T11">
                    <a:pos x="T2" y="T3"/>
                  </a:cxn>
                  <a:cxn ang="T12">
                    <a:pos x="T4" y="T5"/>
                  </a:cxn>
                  <a:cxn ang="T13">
                    <a:pos x="T6" y="T7"/>
                  </a:cxn>
                  <a:cxn ang="T14">
                    <a:pos x="T8" y="T9"/>
                  </a:cxn>
                </a:cxnLst>
                <a:rect l="T15" t="T16" r="T17" b="T18"/>
                <a:pathLst>
                  <a:path w="29" h="218">
                    <a:moveTo>
                      <a:pt x="0" y="217"/>
                    </a:moveTo>
                    <a:lnTo>
                      <a:pt x="27" y="217"/>
                    </a:lnTo>
                    <a:lnTo>
                      <a:pt x="28" y="0"/>
                    </a:lnTo>
                    <a:lnTo>
                      <a:pt x="1" y="0"/>
                    </a:lnTo>
                    <a:lnTo>
                      <a:pt x="0" y="217"/>
                    </a:lnTo>
                  </a:path>
                </a:pathLst>
              </a:custGeom>
              <a:solidFill>
                <a:srgbClr val="D9D9D9"/>
              </a:solidFill>
              <a:ln w="9525" cap="rnd">
                <a:noFill/>
                <a:round/>
                <a:headEnd type="none" w="sm" len="sm"/>
                <a:tailEnd type="none" w="sm" len="sm"/>
              </a:ln>
            </p:spPr>
            <p:txBody>
              <a:bodyPr wrap="none"/>
              <a:lstStyle/>
              <a:p>
                <a:endParaRPr lang="es-PA"/>
              </a:p>
            </p:txBody>
          </p:sp>
          <p:sp>
            <p:nvSpPr>
              <p:cNvPr id="18235" name="Freeform 159"/>
              <p:cNvSpPr>
                <a:spLocks noChangeAspect="1"/>
              </p:cNvSpPr>
              <p:nvPr/>
            </p:nvSpPr>
            <p:spPr bwMode="auto">
              <a:xfrm>
                <a:off x="764" y="2624"/>
                <a:ext cx="28" cy="152"/>
              </a:xfrm>
              <a:custGeom>
                <a:avLst/>
                <a:gdLst>
                  <a:gd name="T0" fmla="*/ 0 w 29"/>
                  <a:gd name="T1" fmla="*/ 16 h 175"/>
                  <a:gd name="T2" fmla="*/ 14 w 29"/>
                  <a:gd name="T3" fmla="*/ 16 h 175"/>
                  <a:gd name="T4" fmla="*/ 14 w 29"/>
                  <a:gd name="T5" fmla="*/ 0 h 175"/>
                  <a:gd name="T6" fmla="*/ 1 w 29"/>
                  <a:gd name="T7" fmla="*/ 0 h 175"/>
                  <a:gd name="T8" fmla="*/ 0 w 29"/>
                  <a:gd name="T9" fmla="*/ 16 h 175"/>
                  <a:gd name="T10" fmla="*/ 0 60000 65536"/>
                  <a:gd name="T11" fmla="*/ 0 60000 65536"/>
                  <a:gd name="T12" fmla="*/ 0 60000 65536"/>
                  <a:gd name="T13" fmla="*/ 0 60000 65536"/>
                  <a:gd name="T14" fmla="*/ 0 60000 65536"/>
                  <a:gd name="T15" fmla="*/ 0 w 29"/>
                  <a:gd name="T16" fmla="*/ 0 h 175"/>
                  <a:gd name="T17" fmla="*/ 29 w 29"/>
                  <a:gd name="T18" fmla="*/ 175 h 175"/>
                </a:gdLst>
                <a:ahLst/>
                <a:cxnLst>
                  <a:cxn ang="T10">
                    <a:pos x="T0" y="T1"/>
                  </a:cxn>
                  <a:cxn ang="T11">
                    <a:pos x="T2" y="T3"/>
                  </a:cxn>
                  <a:cxn ang="T12">
                    <a:pos x="T4" y="T5"/>
                  </a:cxn>
                  <a:cxn ang="T13">
                    <a:pos x="T6" y="T7"/>
                  </a:cxn>
                  <a:cxn ang="T14">
                    <a:pos x="T8" y="T9"/>
                  </a:cxn>
                </a:cxnLst>
                <a:rect l="T15" t="T16" r="T17" b="T18"/>
                <a:pathLst>
                  <a:path w="29" h="175">
                    <a:moveTo>
                      <a:pt x="0" y="174"/>
                    </a:moveTo>
                    <a:lnTo>
                      <a:pt x="27" y="174"/>
                    </a:lnTo>
                    <a:lnTo>
                      <a:pt x="28" y="0"/>
                    </a:lnTo>
                    <a:lnTo>
                      <a:pt x="1" y="0"/>
                    </a:lnTo>
                    <a:lnTo>
                      <a:pt x="0" y="174"/>
                    </a:lnTo>
                  </a:path>
                </a:pathLst>
              </a:custGeom>
              <a:solidFill>
                <a:srgbClr val="E5E5E5"/>
              </a:solidFill>
              <a:ln w="9525" cap="rnd">
                <a:noFill/>
                <a:round/>
                <a:headEnd type="none" w="sm" len="sm"/>
                <a:tailEnd type="none" w="sm" len="sm"/>
              </a:ln>
            </p:spPr>
            <p:txBody>
              <a:bodyPr wrap="none"/>
              <a:lstStyle/>
              <a:p>
                <a:endParaRPr lang="es-PA"/>
              </a:p>
            </p:txBody>
          </p:sp>
          <p:sp>
            <p:nvSpPr>
              <p:cNvPr id="18236" name="Freeform 160"/>
              <p:cNvSpPr>
                <a:spLocks noChangeAspect="1"/>
              </p:cNvSpPr>
              <p:nvPr/>
            </p:nvSpPr>
            <p:spPr bwMode="auto">
              <a:xfrm>
                <a:off x="766" y="2640"/>
                <a:ext cx="26" cy="120"/>
              </a:xfrm>
              <a:custGeom>
                <a:avLst/>
                <a:gdLst>
                  <a:gd name="T0" fmla="*/ 0 w 27"/>
                  <a:gd name="T1" fmla="*/ 11 h 139"/>
                  <a:gd name="T2" fmla="*/ 13 w 27"/>
                  <a:gd name="T3" fmla="*/ 11 h 139"/>
                  <a:gd name="T4" fmla="*/ 13 w 27"/>
                  <a:gd name="T5" fmla="*/ 0 h 139"/>
                  <a:gd name="T6" fmla="*/ 0 w 27"/>
                  <a:gd name="T7" fmla="*/ 0 h 139"/>
                  <a:gd name="T8" fmla="*/ 0 w 27"/>
                  <a:gd name="T9" fmla="*/ 11 h 139"/>
                  <a:gd name="T10" fmla="*/ 0 60000 65536"/>
                  <a:gd name="T11" fmla="*/ 0 60000 65536"/>
                  <a:gd name="T12" fmla="*/ 0 60000 65536"/>
                  <a:gd name="T13" fmla="*/ 0 60000 65536"/>
                  <a:gd name="T14" fmla="*/ 0 60000 65536"/>
                  <a:gd name="T15" fmla="*/ 0 w 27"/>
                  <a:gd name="T16" fmla="*/ 0 h 139"/>
                  <a:gd name="T17" fmla="*/ 27 w 27"/>
                  <a:gd name="T18" fmla="*/ 139 h 139"/>
                </a:gdLst>
                <a:ahLst/>
                <a:cxnLst>
                  <a:cxn ang="T10">
                    <a:pos x="T0" y="T1"/>
                  </a:cxn>
                  <a:cxn ang="T11">
                    <a:pos x="T2" y="T3"/>
                  </a:cxn>
                  <a:cxn ang="T12">
                    <a:pos x="T4" y="T5"/>
                  </a:cxn>
                  <a:cxn ang="T13">
                    <a:pos x="T6" y="T7"/>
                  </a:cxn>
                  <a:cxn ang="T14">
                    <a:pos x="T8" y="T9"/>
                  </a:cxn>
                </a:cxnLst>
                <a:rect l="T15" t="T16" r="T17" b="T18"/>
                <a:pathLst>
                  <a:path w="27" h="139">
                    <a:moveTo>
                      <a:pt x="0" y="138"/>
                    </a:moveTo>
                    <a:lnTo>
                      <a:pt x="25" y="138"/>
                    </a:lnTo>
                    <a:lnTo>
                      <a:pt x="26" y="0"/>
                    </a:lnTo>
                    <a:lnTo>
                      <a:pt x="0" y="0"/>
                    </a:lnTo>
                    <a:lnTo>
                      <a:pt x="0" y="138"/>
                    </a:lnTo>
                  </a:path>
                </a:pathLst>
              </a:custGeom>
              <a:solidFill>
                <a:srgbClr val="F2F2F2"/>
              </a:solidFill>
              <a:ln w="9525" cap="rnd">
                <a:noFill/>
                <a:round/>
                <a:headEnd type="none" w="sm" len="sm"/>
                <a:tailEnd type="none" w="sm" len="sm"/>
              </a:ln>
            </p:spPr>
            <p:txBody>
              <a:bodyPr wrap="none"/>
              <a:lstStyle/>
              <a:p>
                <a:endParaRPr lang="es-PA"/>
              </a:p>
            </p:txBody>
          </p:sp>
          <p:sp>
            <p:nvSpPr>
              <p:cNvPr id="18237" name="Freeform 161"/>
              <p:cNvSpPr>
                <a:spLocks noChangeAspect="1"/>
              </p:cNvSpPr>
              <p:nvPr/>
            </p:nvSpPr>
            <p:spPr bwMode="auto">
              <a:xfrm>
                <a:off x="766" y="2651"/>
                <a:ext cx="26" cy="98"/>
              </a:xfrm>
              <a:custGeom>
                <a:avLst/>
                <a:gdLst>
                  <a:gd name="T0" fmla="*/ 0 w 27"/>
                  <a:gd name="T1" fmla="*/ 10 h 113"/>
                  <a:gd name="T2" fmla="*/ 13 w 27"/>
                  <a:gd name="T3" fmla="*/ 10 h 113"/>
                  <a:gd name="T4" fmla="*/ 13 w 27"/>
                  <a:gd name="T5" fmla="*/ 0 h 113"/>
                  <a:gd name="T6" fmla="*/ 0 w 27"/>
                  <a:gd name="T7" fmla="*/ 0 h 113"/>
                  <a:gd name="T8" fmla="*/ 0 w 27"/>
                  <a:gd name="T9" fmla="*/ 10 h 113"/>
                  <a:gd name="T10" fmla="*/ 0 60000 65536"/>
                  <a:gd name="T11" fmla="*/ 0 60000 65536"/>
                  <a:gd name="T12" fmla="*/ 0 60000 65536"/>
                  <a:gd name="T13" fmla="*/ 0 60000 65536"/>
                  <a:gd name="T14" fmla="*/ 0 60000 65536"/>
                  <a:gd name="T15" fmla="*/ 0 w 27"/>
                  <a:gd name="T16" fmla="*/ 0 h 113"/>
                  <a:gd name="T17" fmla="*/ 27 w 27"/>
                  <a:gd name="T18" fmla="*/ 113 h 113"/>
                </a:gdLst>
                <a:ahLst/>
                <a:cxnLst>
                  <a:cxn ang="T10">
                    <a:pos x="T0" y="T1"/>
                  </a:cxn>
                  <a:cxn ang="T11">
                    <a:pos x="T2" y="T3"/>
                  </a:cxn>
                  <a:cxn ang="T12">
                    <a:pos x="T4" y="T5"/>
                  </a:cxn>
                  <a:cxn ang="T13">
                    <a:pos x="T6" y="T7"/>
                  </a:cxn>
                  <a:cxn ang="T14">
                    <a:pos x="T8" y="T9"/>
                  </a:cxn>
                </a:cxnLst>
                <a:rect l="T15" t="T16" r="T17" b="T18"/>
                <a:pathLst>
                  <a:path w="27" h="113">
                    <a:moveTo>
                      <a:pt x="0" y="112"/>
                    </a:moveTo>
                    <a:lnTo>
                      <a:pt x="25" y="112"/>
                    </a:lnTo>
                    <a:lnTo>
                      <a:pt x="26" y="0"/>
                    </a:lnTo>
                    <a:lnTo>
                      <a:pt x="0" y="0"/>
                    </a:lnTo>
                    <a:lnTo>
                      <a:pt x="0" y="112"/>
                    </a:lnTo>
                  </a:path>
                </a:pathLst>
              </a:custGeom>
              <a:solidFill>
                <a:srgbClr val="F7F7F7"/>
              </a:solidFill>
              <a:ln w="9525" cap="rnd">
                <a:noFill/>
                <a:round/>
                <a:headEnd type="none" w="sm" len="sm"/>
                <a:tailEnd type="none" w="sm" len="sm"/>
              </a:ln>
            </p:spPr>
            <p:txBody>
              <a:bodyPr wrap="none"/>
              <a:lstStyle/>
              <a:p>
                <a:endParaRPr lang="es-PA"/>
              </a:p>
            </p:txBody>
          </p:sp>
          <p:sp>
            <p:nvSpPr>
              <p:cNvPr id="18238" name="Freeform 162"/>
              <p:cNvSpPr>
                <a:spLocks noChangeAspect="1"/>
              </p:cNvSpPr>
              <p:nvPr/>
            </p:nvSpPr>
            <p:spPr bwMode="auto">
              <a:xfrm>
                <a:off x="766" y="2661"/>
                <a:ext cx="26" cy="78"/>
              </a:xfrm>
              <a:custGeom>
                <a:avLst/>
                <a:gdLst>
                  <a:gd name="T0" fmla="*/ 0 w 27"/>
                  <a:gd name="T1" fmla="*/ 8 h 90"/>
                  <a:gd name="T2" fmla="*/ 13 w 27"/>
                  <a:gd name="T3" fmla="*/ 8 h 90"/>
                  <a:gd name="T4" fmla="*/ 13 w 27"/>
                  <a:gd name="T5" fmla="*/ 0 h 90"/>
                  <a:gd name="T6" fmla="*/ 0 w 27"/>
                  <a:gd name="T7" fmla="*/ 0 h 90"/>
                  <a:gd name="T8" fmla="*/ 0 w 27"/>
                  <a:gd name="T9" fmla="*/ 8 h 90"/>
                  <a:gd name="T10" fmla="*/ 0 60000 65536"/>
                  <a:gd name="T11" fmla="*/ 0 60000 65536"/>
                  <a:gd name="T12" fmla="*/ 0 60000 65536"/>
                  <a:gd name="T13" fmla="*/ 0 60000 65536"/>
                  <a:gd name="T14" fmla="*/ 0 60000 65536"/>
                  <a:gd name="T15" fmla="*/ 0 w 27"/>
                  <a:gd name="T16" fmla="*/ 0 h 90"/>
                  <a:gd name="T17" fmla="*/ 27 w 27"/>
                  <a:gd name="T18" fmla="*/ 90 h 90"/>
                </a:gdLst>
                <a:ahLst/>
                <a:cxnLst>
                  <a:cxn ang="T10">
                    <a:pos x="T0" y="T1"/>
                  </a:cxn>
                  <a:cxn ang="T11">
                    <a:pos x="T2" y="T3"/>
                  </a:cxn>
                  <a:cxn ang="T12">
                    <a:pos x="T4" y="T5"/>
                  </a:cxn>
                  <a:cxn ang="T13">
                    <a:pos x="T6" y="T7"/>
                  </a:cxn>
                  <a:cxn ang="T14">
                    <a:pos x="T8" y="T9"/>
                  </a:cxn>
                </a:cxnLst>
                <a:rect l="T15" t="T16" r="T17" b="T18"/>
                <a:pathLst>
                  <a:path w="27" h="90">
                    <a:moveTo>
                      <a:pt x="0" y="89"/>
                    </a:moveTo>
                    <a:lnTo>
                      <a:pt x="25" y="89"/>
                    </a:lnTo>
                    <a:lnTo>
                      <a:pt x="26" y="0"/>
                    </a:lnTo>
                    <a:lnTo>
                      <a:pt x="0" y="0"/>
                    </a:lnTo>
                    <a:lnTo>
                      <a:pt x="0" y="89"/>
                    </a:lnTo>
                  </a:path>
                </a:pathLst>
              </a:custGeom>
              <a:solidFill>
                <a:srgbClr val="FFFFFF"/>
              </a:solidFill>
              <a:ln w="9525" cap="rnd">
                <a:noFill/>
                <a:round/>
                <a:headEnd type="none" w="sm" len="sm"/>
                <a:tailEnd type="none" w="sm" len="sm"/>
              </a:ln>
            </p:spPr>
            <p:txBody>
              <a:bodyPr wrap="none"/>
              <a:lstStyle/>
              <a:p>
                <a:endParaRPr lang="es-PA"/>
              </a:p>
            </p:txBody>
          </p:sp>
          <p:sp>
            <p:nvSpPr>
              <p:cNvPr id="18239" name="Freeform 163"/>
              <p:cNvSpPr>
                <a:spLocks noChangeAspect="1"/>
              </p:cNvSpPr>
              <p:nvPr/>
            </p:nvSpPr>
            <p:spPr bwMode="auto">
              <a:xfrm>
                <a:off x="1290" y="2670"/>
                <a:ext cx="26" cy="55"/>
              </a:xfrm>
              <a:custGeom>
                <a:avLst/>
                <a:gdLst>
                  <a:gd name="T0" fmla="*/ 1 w 27"/>
                  <a:gd name="T1" fmla="*/ 0 h 64"/>
                  <a:gd name="T2" fmla="*/ 0 w 27"/>
                  <a:gd name="T3" fmla="*/ 4 h 64"/>
                  <a:gd name="T4" fmla="*/ 13 w 27"/>
                  <a:gd name="T5" fmla="*/ 4 h 64"/>
                  <a:gd name="T6" fmla="*/ 13 w 27"/>
                  <a:gd name="T7" fmla="*/ 1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5" y="63"/>
                    </a:lnTo>
                    <a:lnTo>
                      <a:pt x="26"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240" name="Freeform 164"/>
              <p:cNvSpPr>
                <a:spLocks noChangeAspect="1"/>
              </p:cNvSpPr>
              <p:nvPr/>
            </p:nvSpPr>
            <p:spPr bwMode="auto">
              <a:xfrm>
                <a:off x="1290" y="2670"/>
                <a:ext cx="26" cy="55"/>
              </a:xfrm>
              <a:custGeom>
                <a:avLst/>
                <a:gdLst>
                  <a:gd name="T0" fmla="*/ 1 w 27"/>
                  <a:gd name="T1" fmla="*/ 0 h 64"/>
                  <a:gd name="T2" fmla="*/ 0 w 27"/>
                  <a:gd name="T3" fmla="*/ 4 h 64"/>
                  <a:gd name="T4" fmla="*/ 13 w 27"/>
                  <a:gd name="T5" fmla="*/ 4 h 64"/>
                  <a:gd name="T6" fmla="*/ 13 w 27"/>
                  <a:gd name="T7" fmla="*/ 1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5" y="63"/>
                    </a:lnTo>
                    <a:lnTo>
                      <a:pt x="26"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241" name="Freeform 165"/>
              <p:cNvSpPr>
                <a:spLocks noChangeAspect="1"/>
              </p:cNvSpPr>
              <p:nvPr/>
            </p:nvSpPr>
            <p:spPr bwMode="auto">
              <a:xfrm>
                <a:off x="1290" y="2714"/>
                <a:ext cx="24" cy="1"/>
              </a:xfrm>
              <a:custGeom>
                <a:avLst/>
                <a:gdLst>
                  <a:gd name="T0" fmla="*/ 12 w 25"/>
                  <a:gd name="T1" fmla="*/ 0 h 1"/>
                  <a:gd name="T2" fmla="*/ 0 w 25"/>
                  <a:gd name="T3" fmla="*/ 0 h 1"/>
                  <a:gd name="T4" fmla="*/ 12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242" name="Line 166"/>
              <p:cNvSpPr>
                <a:spLocks noChangeAspect="1" noChangeShapeType="1"/>
              </p:cNvSpPr>
              <p:nvPr/>
            </p:nvSpPr>
            <p:spPr bwMode="auto">
              <a:xfrm flipH="1">
                <a:off x="1292" y="2714"/>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243" name="Freeform 167"/>
              <p:cNvSpPr>
                <a:spLocks noChangeAspect="1"/>
              </p:cNvSpPr>
              <p:nvPr/>
            </p:nvSpPr>
            <p:spPr bwMode="auto">
              <a:xfrm>
                <a:off x="1290" y="2755"/>
                <a:ext cx="26" cy="56"/>
              </a:xfrm>
              <a:custGeom>
                <a:avLst/>
                <a:gdLst>
                  <a:gd name="T0" fmla="*/ 0 w 27"/>
                  <a:gd name="T1" fmla="*/ 0 h 65"/>
                  <a:gd name="T2" fmla="*/ 0 w 27"/>
                  <a:gd name="T3" fmla="*/ 5 h 65"/>
                  <a:gd name="T4" fmla="*/ 13 w 27"/>
                  <a:gd name="T5" fmla="*/ 5 h 65"/>
                  <a:gd name="T6" fmla="*/ 13 w 27"/>
                  <a:gd name="T7" fmla="*/ 0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4"/>
                    </a:lnTo>
                    <a:lnTo>
                      <a:pt x="25" y="64"/>
                    </a:lnTo>
                    <a:lnTo>
                      <a:pt x="26"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244" name="Freeform 168"/>
              <p:cNvSpPr>
                <a:spLocks noChangeAspect="1"/>
              </p:cNvSpPr>
              <p:nvPr/>
            </p:nvSpPr>
            <p:spPr bwMode="auto">
              <a:xfrm>
                <a:off x="1290" y="2755"/>
                <a:ext cx="26" cy="56"/>
              </a:xfrm>
              <a:custGeom>
                <a:avLst/>
                <a:gdLst>
                  <a:gd name="T0" fmla="*/ 0 w 27"/>
                  <a:gd name="T1" fmla="*/ 0 h 65"/>
                  <a:gd name="T2" fmla="*/ 0 w 27"/>
                  <a:gd name="T3" fmla="*/ 5 h 65"/>
                  <a:gd name="T4" fmla="*/ 13 w 27"/>
                  <a:gd name="T5" fmla="*/ 5 h 65"/>
                  <a:gd name="T6" fmla="*/ 13 w 27"/>
                  <a:gd name="T7" fmla="*/ 0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4"/>
                    </a:lnTo>
                    <a:lnTo>
                      <a:pt x="25" y="64"/>
                    </a:lnTo>
                    <a:lnTo>
                      <a:pt x="26"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245" name="Freeform 169"/>
              <p:cNvSpPr>
                <a:spLocks noChangeAspect="1"/>
              </p:cNvSpPr>
              <p:nvPr/>
            </p:nvSpPr>
            <p:spPr bwMode="auto">
              <a:xfrm>
                <a:off x="1290" y="2800"/>
                <a:ext cx="24" cy="1"/>
              </a:xfrm>
              <a:custGeom>
                <a:avLst/>
                <a:gdLst>
                  <a:gd name="T0" fmla="*/ 12 w 25"/>
                  <a:gd name="T1" fmla="*/ 0 h 1"/>
                  <a:gd name="T2" fmla="*/ 0 w 25"/>
                  <a:gd name="T3" fmla="*/ 0 h 1"/>
                  <a:gd name="T4" fmla="*/ 12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246" name="Line 170"/>
              <p:cNvSpPr>
                <a:spLocks noChangeAspect="1" noChangeShapeType="1"/>
              </p:cNvSpPr>
              <p:nvPr/>
            </p:nvSpPr>
            <p:spPr bwMode="auto">
              <a:xfrm flipH="1">
                <a:off x="1292" y="2800"/>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247" name="Freeform 171"/>
              <p:cNvSpPr>
                <a:spLocks noChangeAspect="1"/>
              </p:cNvSpPr>
              <p:nvPr/>
            </p:nvSpPr>
            <p:spPr bwMode="auto">
              <a:xfrm>
                <a:off x="1291" y="2585"/>
                <a:ext cx="26" cy="57"/>
              </a:xfrm>
              <a:custGeom>
                <a:avLst/>
                <a:gdLst>
                  <a:gd name="T0" fmla="*/ 0 w 27"/>
                  <a:gd name="T1" fmla="*/ 0 h 66"/>
                  <a:gd name="T2" fmla="*/ 0 w 27"/>
                  <a:gd name="T3" fmla="*/ 5 h 66"/>
                  <a:gd name="T4" fmla="*/ 13 w 27"/>
                  <a:gd name="T5" fmla="*/ 5 h 66"/>
                  <a:gd name="T6" fmla="*/ 13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248" name="Freeform 172"/>
              <p:cNvSpPr>
                <a:spLocks noChangeAspect="1"/>
              </p:cNvSpPr>
              <p:nvPr/>
            </p:nvSpPr>
            <p:spPr bwMode="auto">
              <a:xfrm>
                <a:off x="1291" y="2585"/>
                <a:ext cx="26" cy="57"/>
              </a:xfrm>
              <a:custGeom>
                <a:avLst/>
                <a:gdLst>
                  <a:gd name="T0" fmla="*/ 0 w 27"/>
                  <a:gd name="T1" fmla="*/ 0 h 66"/>
                  <a:gd name="T2" fmla="*/ 0 w 27"/>
                  <a:gd name="T3" fmla="*/ 5 h 66"/>
                  <a:gd name="T4" fmla="*/ 13 w 27"/>
                  <a:gd name="T5" fmla="*/ 5 h 66"/>
                  <a:gd name="T6" fmla="*/ 13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249" name="Freeform 173"/>
              <p:cNvSpPr>
                <a:spLocks noChangeAspect="1"/>
              </p:cNvSpPr>
              <p:nvPr/>
            </p:nvSpPr>
            <p:spPr bwMode="auto">
              <a:xfrm>
                <a:off x="1291" y="2630"/>
                <a:ext cx="24" cy="2"/>
              </a:xfrm>
              <a:custGeom>
                <a:avLst/>
                <a:gdLst>
                  <a:gd name="T0" fmla="*/ 12 w 25"/>
                  <a:gd name="T1" fmla="*/ 1 h 2"/>
                  <a:gd name="T2" fmla="*/ 0 w 25"/>
                  <a:gd name="T3" fmla="*/ 0 h 2"/>
                  <a:gd name="T4" fmla="*/ 1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250" name="Line 174"/>
              <p:cNvSpPr>
                <a:spLocks noChangeAspect="1" noChangeShapeType="1"/>
              </p:cNvSpPr>
              <p:nvPr/>
            </p:nvSpPr>
            <p:spPr bwMode="auto">
              <a:xfrm flipH="1">
                <a:off x="1293" y="2630"/>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251" name="Freeform 175"/>
              <p:cNvSpPr>
                <a:spLocks noChangeAspect="1"/>
              </p:cNvSpPr>
              <p:nvPr/>
            </p:nvSpPr>
            <p:spPr bwMode="auto">
              <a:xfrm>
                <a:off x="792" y="2604"/>
                <a:ext cx="24" cy="193"/>
              </a:xfrm>
              <a:custGeom>
                <a:avLst/>
                <a:gdLst>
                  <a:gd name="T0" fmla="*/ 0 w 24"/>
                  <a:gd name="T1" fmla="*/ 19 h 223"/>
                  <a:gd name="T2" fmla="*/ 22 w 24"/>
                  <a:gd name="T3" fmla="*/ 19 h 223"/>
                  <a:gd name="T4" fmla="*/ 23 w 24"/>
                  <a:gd name="T5" fmla="*/ 1 h 223"/>
                  <a:gd name="T6" fmla="*/ 1 w 24"/>
                  <a:gd name="T7" fmla="*/ 0 h 223"/>
                  <a:gd name="T8" fmla="*/ 0 w 24"/>
                  <a:gd name="T9" fmla="*/ 19 h 223"/>
                  <a:gd name="T10" fmla="*/ 0 60000 65536"/>
                  <a:gd name="T11" fmla="*/ 0 60000 65536"/>
                  <a:gd name="T12" fmla="*/ 0 60000 65536"/>
                  <a:gd name="T13" fmla="*/ 0 60000 65536"/>
                  <a:gd name="T14" fmla="*/ 0 60000 65536"/>
                  <a:gd name="T15" fmla="*/ 0 w 24"/>
                  <a:gd name="T16" fmla="*/ 0 h 223"/>
                  <a:gd name="T17" fmla="*/ 24 w 24"/>
                  <a:gd name="T18" fmla="*/ 223 h 223"/>
                </a:gdLst>
                <a:ahLst/>
                <a:cxnLst>
                  <a:cxn ang="T10">
                    <a:pos x="T0" y="T1"/>
                  </a:cxn>
                  <a:cxn ang="T11">
                    <a:pos x="T2" y="T3"/>
                  </a:cxn>
                  <a:cxn ang="T12">
                    <a:pos x="T4" y="T5"/>
                  </a:cxn>
                  <a:cxn ang="T13">
                    <a:pos x="T6" y="T7"/>
                  </a:cxn>
                  <a:cxn ang="T14">
                    <a:pos x="T8" y="T9"/>
                  </a:cxn>
                </a:cxnLst>
                <a:rect l="T15" t="T16" r="T17" b="T18"/>
                <a:pathLst>
                  <a:path w="24" h="223">
                    <a:moveTo>
                      <a:pt x="0" y="222"/>
                    </a:moveTo>
                    <a:lnTo>
                      <a:pt x="22" y="222"/>
                    </a:lnTo>
                    <a:lnTo>
                      <a:pt x="23" y="1"/>
                    </a:lnTo>
                    <a:lnTo>
                      <a:pt x="1" y="0"/>
                    </a:lnTo>
                    <a:lnTo>
                      <a:pt x="0" y="222"/>
                    </a:lnTo>
                  </a:path>
                </a:pathLst>
              </a:custGeom>
              <a:solidFill>
                <a:srgbClr val="404040"/>
              </a:solidFill>
              <a:ln w="9525" cap="rnd">
                <a:noFill/>
                <a:round/>
                <a:headEnd type="none" w="sm" len="sm"/>
                <a:tailEnd type="none" w="sm" len="sm"/>
              </a:ln>
            </p:spPr>
            <p:txBody>
              <a:bodyPr wrap="none"/>
              <a:lstStyle/>
              <a:p>
                <a:endParaRPr lang="es-PA"/>
              </a:p>
            </p:txBody>
          </p:sp>
          <p:sp>
            <p:nvSpPr>
              <p:cNvPr id="18252" name="Freeform 176"/>
              <p:cNvSpPr>
                <a:spLocks noChangeAspect="1"/>
              </p:cNvSpPr>
              <p:nvPr/>
            </p:nvSpPr>
            <p:spPr bwMode="auto">
              <a:xfrm>
                <a:off x="797" y="2667"/>
                <a:ext cx="26" cy="56"/>
              </a:xfrm>
              <a:custGeom>
                <a:avLst/>
                <a:gdLst>
                  <a:gd name="T0" fmla="*/ 1 w 27"/>
                  <a:gd name="T1" fmla="*/ 0 h 64"/>
                  <a:gd name="T2" fmla="*/ 0 w 27"/>
                  <a:gd name="T3" fmla="*/ 6 h 64"/>
                  <a:gd name="T4" fmla="*/ 13 w 27"/>
                  <a:gd name="T5" fmla="*/ 6 h 64"/>
                  <a:gd name="T6" fmla="*/ 13 w 27"/>
                  <a:gd name="T7" fmla="*/ 0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6" y="63"/>
                    </a:lnTo>
                    <a:lnTo>
                      <a:pt x="26" y="0"/>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253" name="Freeform 177"/>
              <p:cNvSpPr>
                <a:spLocks noChangeAspect="1"/>
              </p:cNvSpPr>
              <p:nvPr/>
            </p:nvSpPr>
            <p:spPr bwMode="auto">
              <a:xfrm>
                <a:off x="797" y="2667"/>
                <a:ext cx="26" cy="56"/>
              </a:xfrm>
              <a:custGeom>
                <a:avLst/>
                <a:gdLst>
                  <a:gd name="T0" fmla="*/ 1 w 27"/>
                  <a:gd name="T1" fmla="*/ 0 h 64"/>
                  <a:gd name="T2" fmla="*/ 0 w 27"/>
                  <a:gd name="T3" fmla="*/ 6 h 64"/>
                  <a:gd name="T4" fmla="*/ 13 w 27"/>
                  <a:gd name="T5" fmla="*/ 6 h 64"/>
                  <a:gd name="T6" fmla="*/ 13 w 27"/>
                  <a:gd name="T7" fmla="*/ 0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6" y="63"/>
                    </a:lnTo>
                    <a:lnTo>
                      <a:pt x="26" y="0"/>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254" name="Freeform 178"/>
              <p:cNvSpPr>
                <a:spLocks noChangeAspect="1"/>
              </p:cNvSpPr>
              <p:nvPr/>
            </p:nvSpPr>
            <p:spPr bwMode="auto">
              <a:xfrm>
                <a:off x="798" y="2712"/>
                <a:ext cx="24" cy="1"/>
              </a:xfrm>
              <a:custGeom>
                <a:avLst/>
                <a:gdLst>
                  <a:gd name="T0" fmla="*/ 12 w 25"/>
                  <a:gd name="T1" fmla="*/ 0 h 1"/>
                  <a:gd name="T2" fmla="*/ 0 w 25"/>
                  <a:gd name="T3" fmla="*/ 0 h 1"/>
                  <a:gd name="T4" fmla="*/ 12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255" name="Line 179"/>
              <p:cNvSpPr>
                <a:spLocks noChangeAspect="1" noChangeShapeType="1"/>
              </p:cNvSpPr>
              <p:nvPr/>
            </p:nvSpPr>
            <p:spPr bwMode="auto">
              <a:xfrm flipH="1">
                <a:off x="800" y="2712"/>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256" name="Freeform 180"/>
              <p:cNvSpPr>
                <a:spLocks noChangeAspect="1"/>
              </p:cNvSpPr>
              <p:nvPr/>
            </p:nvSpPr>
            <p:spPr bwMode="auto">
              <a:xfrm>
                <a:off x="797" y="2752"/>
                <a:ext cx="26" cy="58"/>
              </a:xfrm>
              <a:custGeom>
                <a:avLst/>
                <a:gdLst>
                  <a:gd name="T0" fmla="*/ 1 w 27"/>
                  <a:gd name="T1" fmla="*/ 0 h 66"/>
                  <a:gd name="T2" fmla="*/ 0 w 27"/>
                  <a:gd name="T3" fmla="*/ 7 h 66"/>
                  <a:gd name="T4" fmla="*/ 13 w 27"/>
                  <a:gd name="T5" fmla="*/ 8 h 66"/>
                  <a:gd name="T6" fmla="*/ 13 w 27"/>
                  <a:gd name="T7" fmla="*/ 0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4"/>
                    </a:lnTo>
                    <a:lnTo>
                      <a:pt x="25" y="65"/>
                    </a:lnTo>
                    <a:lnTo>
                      <a:pt x="26" y="0"/>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257" name="Freeform 181"/>
              <p:cNvSpPr>
                <a:spLocks noChangeAspect="1"/>
              </p:cNvSpPr>
              <p:nvPr/>
            </p:nvSpPr>
            <p:spPr bwMode="auto">
              <a:xfrm>
                <a:off x="797" y="2752"/>
                <a:ext cx="26" cy="58"/>
              </a:xfrm>
              <a:custGeom>
                <a:avLst/>
                <a:gdLst>
                  <a:gd name="T0" fmla="*/ 1 w 27"/>
                  <a:gd name="T1" fmla="*/ 0 h 66"/>
                  <a:gd name="T2" fmla="*/ 0 w 27"/>
                  <a:gd name="T3" fmla="*/ 7 h 66"/>
                  <a:gd name="T4" fmla="*/ 13 w 27"/>
                  <a:gd name="T5" fmla="*/ 8 h 66"/>
                  <a:gd name="T6" fmla="*/ 13 w 27"/>
                  <a:gd name="T7" fmla="*/ 0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4"/>
                    </a:lnTo>
                    <a:lnTo>
                      <a:pt x="25" y="65"/>
                    </a:lnTo>
                    <a:lnTo>
                      <a:pt x="26" y="0"/>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258" name="Freeform 182"/>
              <p:cNvSpPr>
                <a:spLocks noChangeAspect="1"/>
              </p:cNvSpPr>
              <p:nvPr/>
            </p:nvSpPr>
            <p:spPr bwMode="auto">
              <a:xfrm>
                <a:off x="797" y="2797"/>
                <a:ext cx="24" cy="2"/>
              </a:xfrm>
              <a:custGeom>
                <a:avLst/>
                <a:gdLst>
                  <a:gd name="T0" fmla="*/ 12 w 25"/>
                  <a:gd name="T1" fmla="*/ 1 h 2"/>
                  <a:gd name="T2" fmla="*/ 0 w 25"/>
                  <a:gd name="T3" fmla="*/ 0 h 2"/>
                  <a:gd name="T4" fmla="*/ 1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259" name="Line 183"/>
              <p:cNvSpPr>
                <a:spLocks noChangeAspect="1" noChangeShapeType="1"/>
              </p:cNvSpPr>
              <p:nvPr/>
            </p:nvSpPr>
            <p:spPr bwMode="auto">
              <a:xfrm flipH="1">
                <a:off x="799" y="2797"/>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260" name="Freeform 184"/>
              <p:cNvSpPr>
                <a:spLocks noChangeAspect="1"/>
              </p:cNvSpPr>
              <p:nvPr/>
            </p:nvSpPr>
            <p:spPr bwMode="auto">
              <a:xfrm>
                <a:off x="798" y="2583"/>
                <a:ext cx="26" cy="56"/>
              </a:xfrm>
              <a:custGeom>
                <a:avLst/>
                <a:gdLst>
                  <a:gd name="T0" fmla="*/ 1 w 27"/>
                  <a:gd name="T1" fmla="*/ 0 h 65"/>
                  <a:gd name="T2" fmla="*/ 0 w 27"/>
                  <a:gd name="T3" fmla="*/ 5 h 65"/>
                  <a:gd name="T4" fmla="*/ 13 w 27"/>
                  <a:gd name="T5" fmla="*/ 5 h 65"/>
                  <a:gd name="T6" fmla="*/ 13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261" name="Freeform 185"/>
              <p:cNvSpPr>
                <a:spLocks noChangeAspect="1"/>
              </p:cNvSpPr>
              <p:nvPr/>
            </p:nvSpPr>
            <p:spPr bwMode="auto">
              <a:xfrm>
                <a:off x="798" y="2583"/>
                <a:ext cx="26" cy="56"/>
              </a:xfrm>
              <a:custGeom>
                <a:avLst/>
                <a:gdLst>
                  <a:gd name="T0" fmla="*/ 1 w 27"/>
                  <a:gd name="T1" fmla="*/ 0 h 65"/>
                  <a:gd name="T2" fmla="*/ 0 w 27"/>
                  <a:gd name="T3" fmla="*/ 5 h 65"/>
                  <a:gd name="T4" fmla="*/ 13 w 27"/>
                  <a:gd name="T5" fmla="*/ 5 h 65"/>
                  <a:gd name="T6" fmla="*/ 13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262" name="Freeform 186"/>
              <p:cNvSpPr>
                <a:spLocks noChangeAspect="1"/>
              </p:cNvSpPr>
              <p:nvPr/>
            </p:nvSpPr>
            <p:spPr bwMode="auto">
              <a:xfrm>
                <a:off x="798" y="2628"/>
                <a:ext cx="24" cy="0"/>
              </a:xfrm>
              <a:custGeom>
                <a:avLst/>
                <a:gdLst>
                  <a:gd name="T0" fmla="*/ 12 w 25"/>
                  <a:gd name="T1" fmla="*/ 0 h 1"/>
                  <a:gd name="T2" fmla="*/ 0 w 25"/>
                  <a:gd name="T3" fmla="*/ 0 h 1"/>
                  <a:gd name="T4" fmla="*/ 12 w 25"/>
                  <a:gd name="T5" fmla="*/ 0 h 1"/>
                  <a:gd name="T6" fmla="*/ 0 60000 65536"/>
                  <a:gd name="T7" fmla="*/ 0 60000 65536"/>
                  <a:gd name="T8" fmla="*/ 0 60000 65536"/>
                  <a:gd name="T9" fmla="*/ 0 w 25"/>
                  <a:gd name="T10" fmla="*/ 0 h 1"/>
                  <a:gd name="T11" fmla="*/ 25 w 25"/>
                  <a:gd name="T12" fmla="*/ 0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263" name="Line 187"/>
              <p:cNvSpPr>
                <a:spLocks noChangeAspect="1" noChangeShapeType="1"/>
              </p:cNvSpPr>
              <p:nvPr/>
            </p:nvSpPr>
            <p:spPr bwMode="auto">
              <a:xfrm flipH="1">
                <a:off x="800" y="2628"/>
                <a:ext cx="21" cy="0"/>
              </a:xfrm>
              <a:prstGeom prst="line">
                <a:avLst/>
              </a:prstGeom>
              <a:noFill/>
              <a:ln w="12699">
                <a:solidFill>
                  <a:srgbClr val="000000"/>
                </a:solidFill>
                <a:round/>
                <a:headEnd type="none" w="sm" len="sm"/>
                <a:tailEnd type="none" w="sm" len="sm"/>
              </a:ln>
            </p:spPr>
            <p:txBody>
              <a:bodyPr wrap="none" anchor="ctr"/>
              <a:lstStyle/>
              <a:p>
                <a:endParaRPr lang="es-PA"/>
              </a:p>
            </p:txBody>
          </p:sp>
          <p:grpSp>
            <p:nvGrpSpPr>
              <p:cNvPr id="18264" name="Group 188"/>
              <p:cNvGrpSpPr>
                <a:grpSpLocks noChangeAspect="1"/>
              </p:cNvGrpSpPr>
              <p:nvPr/>
            </p:nvGrpSpPr>
            <p:grpSpPr bwMode="auto">
              <a:xfrm>
                <a:off x="1314" y="2578"/>
                <a:ext cx="597" cy="254"/>
                <a:chOff x="1631" y="3855"/>
                <a:chExt cx="620" cy="294"/>
              </a:xfrm>
            </p:grpSpPr>
            <p:sp>
              <p:nvSpPr>
                <p:cNvPr id="18362" name="Rectangle 189"/>
                <p:cNvSpPr>
                  <a:spLocks noChangeAspect="1" noChangeArrowheads="1"/>
                </p:cNvSpPr>
                <p:nvPr/>
              </p:nvSpPr>
              <p:spPr bwMode="auto">
                <a:xfrm>
                  <a:off x="1631" y="3855"/>
                  <a:ext cx="30" cy="293"/>
                </a:xfrm>
                <a:prstGeom prst="rect">
                  <a:avLst/>
                </a:prstGeom>
                <a:solidFill>
                  <a:srgbClr val="A6A6A6"/>
                </a:solidFill>
                <a:ln w="9525">
                  <a:noFill/>
                  <a:miter lim="800000"/>
                  <a:headEnd/>
                  <a:tailEnd/>
                </a:ln>
              </p:spPr>
              <p:txBody>
                <a:bodyPr wrap="none" anchor="ctr"/>
                <a:lstStyle/>
                <a:p>
                  <a:endParaRPr lang="en-GB"/>
                </a:p>
              </p:txBody>
            </p:sp>
            <p:sp>
              <p:nvSpPr>
                <p:cNvPr id="18363" name="Rectangle 190"/>
                <p:cNvSpPr>
                  <a:spLocks noChangeAspect="1" noChangeArrowheads="1"/>
                </p:cNvSpPr>
                <p:nvPr/>
              </p:nvSpPr>
              <p:spPr bwMode="auto">
                <a:xfrm>
                  <a:off x="1635" y="3859"/>
                  <a:ext cx="22" cy="285"/>
                </a:xfrm>
                <a:prstGeom prst="rect">
                  <a:avLst/>
                </a:prstGeom>
                <a:noFill/>
                <a:ln w="12699">
                  <a:solidFill>
                    <a:srgbClr val="000000"/>
                  </a:solidFill>
                  <a:miter lim="800000"/>
                  <a:headEnd/>
                  <a:tailEnd/>
                </a:ln>
              </p:spPr>
              <p:txBody>
                <a:bodyPr wrap="none" anchor="ctr"/>
                <a:lstStyle/>
                <a:p>
                  <a:endParaRPr lang="en-GB"/>
                </a:p>
              </p:txBody>
            </p:sp>
            <p:sp>
              <p:nvSpPr>
                <p:cNvPr id="18364" name="Rectangle 191"/>
                <p:cNvSpPr>
                  <a:spLocks noChangeAspect="1" noChangeArrowheads="1"/>
                </p:cNvSpPr>
                <p:nvPr/>
              </p:nvSpPr>
              <p:spPr bwMode="auto">
                <a:xfrm>
                  <a:off x="1633" y="3894"/>
                  <a:ext cx="25" cy="218"/>
                </a:xfrm>
                <a:prstGeom prst="rect">
                  <a:avLst/>
                </a:prstGeom>
                <a:solidFill>
                  <a:srgbClr val="D9D9D9"/>
                </a:solidFill>
                <a:ln w="9525">
                  <a:noFill/>
                  <a:miter lim="800000"/>
                  <a:headEnd/>
                  <a:tailEnd/>
                </a:ln>
              </p:spPr>
              <p:txBody>
                <a:bodyPr wrap="none" anchor="ctr"/>
                <a:lstStyle/>
                <a:p>
                  <a:endParaRPr lang="en-GB"/>
                </a:p>
              </p:txBody>
            </p:sp>
            <p:sp>
              <p:nvSpPr>
                <p:cNvPr id="18365" name="Freeform 192"/>
                <p:cNvSpPr>
                  <a:spLocks noChangeAspect="1"/>
                </p:cNvSpPr>
                <p:nvPr/>
              </p:nvSpPr>
              <p:spPr bwMode="auto">
                <a:xfrm>
                  <a:off x="1633" y="3916"/>
                  <a:ext cx="26" cy="175"/>
                </a:xfrm>
                <a:custGeom>
                  <a:avLst/>
                  <a:gdLst>
                    <a:gd name="T0" fmla="*/ 0 w 26"/>
                    <a:gd name="T1" fmla="*/ 174 h 175"/>
                    <a:gd name="T2" fmla="*/ 25 w 26"/>
                    <a:gd name="T3" fmla="*/ 173 h 175"/>
                    <a:gd name="T4" fmla="*/ 25 w 26"/>
                    <a:gd name="T5" fmla="*/ 0 h 175"/>
                    <a:gd name="T6" fmla="*/ 0 w 26"/>
                    <a:gd name="T7" fmla="*/ 0 h 175"/>
                    <a:gd name="T8" fmla="*/ 0 w 26"/>
                    <a:gd name="T9" fmla="*/ 174 h 175"/>
                    <a:gd name="T10" fmla="*/ 0 60000 65536"/>
                    <a:gd name="T11" fmla="*/ 0 60000 65536"/>
                    <a:gd name="T12" fmla="*/ 0 60000 65536"/>
                    <a:gd name="T13" fmla="*/ 0 60000 65536"/>
                    <a:gd name="T14" fmla="*/ 0 60000 65536"/>
                    <a:gd name="T15" fmla="*/ 0 w 26"/>
                    <a:gd name="T16" fmla="*/ 0 h 175"/>
                    <a:gd name="T17" fmla="*/ 26 w 26"/>
                    <a:gd name="T18" fmla="*/ 175 h 175"/>
                  </a:gdLst>
                  <a:ahLst/>
                  <a:cxnLst>
                    <a:cxn ang="T10">
                      <a:pos x="T0" y="T1"/>
                    </a:cxn>
                    <a:cxn ang="T11">
                      <a:pos x="T2" y="T3"/>
                    </a:cxn>
                    <a:cxn ang="T12">
                      <a:pos x="T4" y="T5"/>
                    </a:cxn>
                    <a:cxn ang="T13">
                      <a:pos x="T6" y="T7"/>
                    </a:cxn>
                    <a:cxn ang="T14">
                      <a:pos x="T8" y="T9"/>
                    </a:cxn>
                  </a:cxnLst>
                  <a:rect l="T15" t="T16" r="T17" b="T18"/>
                  <a:pathLst>
                    <a:path w="26" h="175">
                      <a:moveTo>
                        <a:pt x="0" y="174"/>
                      </a:moveTo>
                      <a:lnTo>
                        <a:pt x="25" y="173"/>
                      </a:lnTo>
                      <a:lnTo>
                        <a:pt x="25" y="0"/>
                      </a:lnTo>
                      <a:lnTo>
                        <a:pt x="0" y="0"/>
                      </a:lnTo>
                      <a:lnTo>
                        <a:pt x="0" y="174"/>
                      </a:lnTo>
                    </a:path>
                  </a:pathLst>
                </a:custGeom>
                <a:solidFill>
                  <a:srgbClr val="E5E5E5"/>
                </a:solidFill>
                <a:ln w="9525" cap="rnd">
                  <a:noFill/>
                  <a:round/>
                  <a:headEnd type="none" w="sm" len="sm"/>
                  <a:tailEnd type="none" w="sm" len="sm"/>
                </a:ln>
              </p:spPr>
              <p:txBody>
                <a:bodyPr wrap="none"/>
                <a:lstStyle/>
                <a:p>
                  <a:endParaRPr lang="es-PA"/>
                </a:p>
              </p:txBody>
            </p:sp>
            <p:sp>
              <p:nvSpPr>
                <p:cNvPr id="18366" name="Rectangle 193"/>
                <p:cNvSpPr>
                  <a:spLocks noChangeAspect="1" noChangeArrowheads="1"/>
                </p:cNvSpPr>
                <p:nvPr/>
              </p:nvSpPr>
              <p:spPr bwMode="auto">
                <a:xfrm>
                  <a:off x="1633" y="3933"/>
                  <a:ext cx="25" cy="138"/>
                </a:xfrm>
                <a:prstGeom prst="rect">
                  <a:avLst/>
                </a:prstGeom>
                <a:solidFill>
                  <a:srgbClr val="F2F2F2"/>
                </a:solidFill>
                <a:ln w="9525">
                  <a:noFill/>
                  <a:miter lim="800000"/>
                  <a:headEnd/>
                  <a:tailEnd/>
                </a:ln>
              </p:spPr>
              <p:txBody>
                <a:bodyPr wrap="none" anchor="ctr"/>
                <a:lstStyle/>
                <a:p>
                  <a:endParaRPr lang="en-GB"/>
                </a:p>
              </p:txBody>
            </p:sp>
            <p:sp>
              <p:nvSpPr>
                <p:cNvPr id="18367" name="Rectangle 194"/>
                <p:cNvSpPr>
                  <a:spLocks noChangeAspect="1" noChangeArrowheads="1"/>
                </p:cNvSpPr>
                <p:nvPr/>
              </p:nvSpPr>
              <p:spPr bwMode="auto">
                <a:xfrm>
                  <a:off x="1633" y="3947"/>
                  <a:ext cx="25" cy="110"/>
                </a:xfrm>
                <a:prstGeom prst="rect">
                  <a:avLst/>
                </a:prstGeom>
                <a:solidFill>
                  <a:srgbClr val="F7F7F7"/>
                </a:solidFill>
                <a:ln w="9525">
                  <a:noFill/>
                  <a:miter lim="800000"/>
                  <a:headEnd/>
                  <a:tailEnd/>
                </a:ln>
              </p:spPr>
              <p:txBody>
                <a:bodyPr wrap="none" anchor="ctr"/>
                <a:lstStyle/>
                <a:p>
                  <a:endParaRPr lang="en-GB"/>
                </a:p>
              </p:txBody>
            </p:sp>
            <p:sp>
              <p:nvSpPr>
                <p:cNvPr id="18368" name="Freeform 195"/>
                <p:cNvSpPr>
                  <a:spLocks noChangeAspect="1"/>
                </p:cNvSpPr>
                <p:nvPr/>
              </p:nvSpPr>
              <p:spPr bwMode="auto">
                <a:xfrm>
                  <a:off x="1633" y="3957"/>
                  <a:ext cx="26" cy="91"/>
                </a:xfrm>
                <a:custGeom>
                  <a:avLst/>
                  <a:gdLst>
                    <a:gd name="T0" fmla="*/ 0 w 26"/>
                    <a:gd name="T1" fmla="*/ 90 h 91"/>
                    <a:gd name="T2" fmla="*/ 25 w 26"/>
                    <a:gd name="T3" fmla="*/ 90 h 91"/>
                    <a:gd name="T4" fmla="*/ 25 w 26"/>
                    <a:gd name="T5" fmla="*/ 1 h 91"/>
                    <a:gd name="T6" fmla="*/ 0 w 26"/>
                    <a:gd name="T7" fmla="*/ 0 h 91"/>
                    <a:gd name="T8" fmla="*/ 0 w 26"/>
                    <a:gd name="T9" fmla="*/ 90 h 91"/>
                    <a:gd name="T10" fmla="*/ 0 60000 65536"/>
                    <a:gd name="T11" fmla="*/ 0 60000 65536"/>
                    <a:gd name="T12" fmla="*/ 0 60000 65536"/>
                    <a:gd name="T13" fmla="*/ 0 60000 65536"/>
                    <a:gd name="T14" fmla="*/ 0 60000 65536"/>
                    <a:gd name="T15" fmla="*/ 0 w 26"/>
                    <a:gd name="T16" fmla="*/ 0 h 91"/>
                    <a:gd name="T17" fmla="*/ 26 w 26"/>
                    <a:gd name="T18" fmla="*/ 91 h 91"/>
                  </a:gdLst>
                  <a:ahLst/>
                  <a:cxnLst>
                    <a:cxn ang="T10">
                      <a:pos x="T0" y="T1"/>
                    </a:cxn>
                    <a:cxn ang="T11">
                      <a:pos x="T2" y="T3"/>
                    </a:cxn>
                    <a:cxn ang="T12">
                      <a:pos x="T4" y="T5"/>
                    </a:cxn>
                    <a:cxn ang="T13">
                      <a:pos x="T6" y="T7"/>
                    </a:cxn>
                    <a:cxn ang="T14">
                      <a:pos x="T8" y="T9"/>
                    </a:cxn>
                  </a:cxnLst>
                  <a:rect l="T15" t="T16" r="T17" b="T18"/>
                  <a:pathLst>
                    <a:path w="26" h="91">
                      <a:moveTo>
                        <a:pt x="0" y="90"/>
                      </a:moveTo>
                      <a:lnTo>
                        <a:pt x="25" y="90"/>
                      </a:lnTo>
                      <a:lnTo>
                        <a:pt x="25" y="1"/>
                      </a:lnTo>
                      <a:lnTo>
                        <a:pt x="0" y="0"/>
                      </a:lnTo>
                      <a:lnTo>
                        <a:pt x="0" y="90"/>
                      </a:lnTo>
                    </a:path>
                  </a:pathLst>
                </a:custGeom>
                <a:solidFill>
                  <a:srgbClr val="FFFFFF"/>
                </a:solidFill>
                <a:ln w="9525" cap="rnd">
                  <a:noFill/>
                  <a:round/>
                  <a:headEnd type="none" w="sm" len="sm"/>
                  <a:tailEnd type="none" w="sm" len="sm"/>
                </a:ln>
              </p:spPr>
              <p:txBody>
                <a:bodyPr wrap="none"/>
                <a:lstStyle/>
                <a:p>
                  <a:endParaRPr lang="es-PA"/>
                </a:p>
              </p:txBody>
            </p:sp>
            <p:sp>
              <p:nvSpPr>
                <p:cNvPr id="18369" name="Freeform 196"/>
                <p:cNvSpPr>
                  <a:spLocks noChangeAspect="1"/>
                </p:cNvSpPr>
                <p:nvPr/>
              </p:nvSpPr>
              <p:spPr bwMode="auto">
                <a:xfrm>
                  <a:off x="1672" y="3895"/>
                  <a:ext cx="576" cy="226"/>
                </a:xfrm>
                <a:custGeom>
                  <a:avLst/>
                  <a:gdLst>
                    <a:gd name="T0" fmla="*/ 571 w 576"/>
                    <a:gd name="T1" fmla="*/ 1 h 226"/>
                    <a:gd name="T2" fmla="*/ 5 w 576"/>
                    <a:gd name="T3" fmla="*/ 0 h 226"/>
                    <a:gd name="T4" fmla="*/ 0 w 576"/>
                    <a:gd name="T5" fmla="*/ 219 h 226"/>
                    <a:gd name="T6" fmla="*/ 575 w 576"/>
                    <a:gd name="T7" fmla="*/ 225 h 226"/>
                    <a:gd name="T8" fmla="*/ 571 w 576"/>
                    <a:gd name="T9" fmla="*/ 1 h 226"/>
                    <a:gd name="T10" fmla="*/ 0 60000 65536"/>
                    <a:gd name="T11" fmla="*/ 0 60000 65536"/>
                    <a:gd name="T12" fmla="*/ 0 60000 65536"/>
                    <a:gd name="T13" fmla="*/ 0 60000 65536"/>
                    <a:gd name="T14" fmla="*/ 0 60000 65536"/>
                    <a:gd name="T15" fmla="*/ 0 w 576"/>
                    <a:gd name="T16" fmla="*/ 0 h 226"/>
                    <a:gd name="T17" fmla="*/ 576 w 576"/>
                    <a:gd name="T18" fmla="*/ 226 h 226"/>
                  </a:gdLst>
                  <a:ahLst/>
                  <a:cxnLst>
                    <a:cxn ang="T10">
                      <a:pos x="T0" y="T1"/>
                    </a:cxn>
                    <a:cxn ang="T11">
                      <a:pos x="T2" y="T3"/>
                    </a:cxn>
                    <a:cxn ang="T12">
                      <a:pos x="T4" y="T5"/>
                    </a:cxn>
                    <a:cxn ang="T13">
                      <a:pos x="T6" y="T7"/>
                    </a:cxn>
                    <a:cxn ang="T14">
                      <a:pos x="T8" y="T9"/>
                    </a:cxn>
                  </a:cxnLst>
                  <a:rect l="T15" t="T16" r="T17" b="T18"/>
                  <a:pathLst>
                    <a:path w="576" h="226">
                      <a:moveTo>
                        <a:pt x="571" y="1"/>
                      </a:moveTo>
                      <a:lnTo>
                        <a:pt x="5" y="0"/>
                      </a:lnTo>
                      <a:lnTo>
                        <a:pt x="0" y="219"/>
                      </a:lnTo>
                      <a:lnTo>
                        <a:pt x="575" y="225"/>
                      </a:lnTo>
                      <a:lnTo>
                        <a:pt x="571" y="1"/>
                      </a:lnTo>
                    </a:path>
                  </a:pathLst>
                </a:custGeom>
                <a:solidFill>
                  <a:srgbClr val="A6A6A6"/>
                </a:solidFill>
                <a:ln w="9525" cap="rnd">
                  <a:noFill/>
                  <a:round/>
                  <a:headEnd type="none" w="sm" len="sm"/>
                  <a:tailEnd type="none" w="sm" len="sm"/>
                </a:ln>
              </p:spPr>
              <p:txBody>
                <a:bodyPr wrap="none"/>
                <a:lstStyle/>
                <a:p>
                  <a:endParaRPr lang="es-PA"/>
                </a:p>
              </p:txBody>
            </p:sp>
            <p:sp>
              <p:nvSpPr>
                <p:cNvPr id="18370" name="Freeform 197"/>
                <p:cNvSpPr>
                  <a:spLocks noChangeAspect="1"/>
                </p:cNvSpPr>
                <p:nvPr/>
              </p:nvSpPr>
              <p:spPr bwMode="auto">
                <a:xfrm>
                  <a:off x="1672" y="3895"/>
                  <a:ext cx="576" cy="226"/>
                </a:xfrm>
                <a:custGeom>
                  <a:avLst/>
                  <a:gdLst>
                    <a:gd name="T0" fmla="*/ 571 w 576"/>
                    <a:gd name="T1" fmla="*/ 1 h 226"/>
                    <a:gd name="T2" fmla="*/ 5 w 576"/>
                    <a:gd name="T3" fmla="*/ 0 h 226"/>
                    <a:gd name="T4" fmla="*/ 0 w 576"/>
                    <a:gd name="T5" fmla="*/ 219 h 226"/>
                    <a:gd name="T6" fmla="*/ 575 w 576"/>
                    <a:gd name="T7" fmla="*/ 225 h 226"/>
                    <a:gd name="T8" fmla="*/ 571 w 576"/>
                    <a:gd name="T9" fmla="*/ 1 h 226"/>
                    <a:gd name="T10" fmla="*/ 0 60000 65536"/>
                    <a:gd name="T11" fmla="*/ 0 60000 65536"/>
                    <a:gd name="T12" fmla="*/ 0 60000 65536"/>
                    <a:gd name="T13" fmla="*/ 0 60000 65536"/>
                    <a:gd name="T14" fmla="*/ 0 60000 65536"/>
                    <a:gd name="T15" fmla="*/ 0 w 576"/>
                    <a:gd name="T16" fmla="*/ 0 h 226"/>
                    <a:gd name="T17" fmla="*/ 576 w 576"/>
                    <a:gd name="T18" fmla="*/ 226 h 226"/>
                  </a:gdLst>
                  <a:ahLst/>
                  <a:cxnLst>
                    <a:cxn ang="T10">
                      <a:pos x="T0" y="T1"/>
                    </a:cxn>
                    <a:cxn ang="T11">
                      <a:pos x="T2" y="T3"/>
                    </a:cxn>
                    <a:cxn ang="T12">
                      <a:pos x="T4" y="T5"/>
                    </a:cxn>
                    <a:cxn ang="T13">
                      <a:pos x="T6" y="T7"/>
                    </a:cxn>
                    <a:cxn ang="T14">
                      <a:pos x="T8" y="T9"/>
                    </a:cxn>
                  </a:cxnLst>
                  <a:rect l="T15" t="T16" r="T17" b="T18"/>
                  <a:pathLst>
                    <a:path w="576" h="226">
                      <a:moveTo>
                        <a:pt x="571" y="1"/>
                      </a:moveTo>
                      <a:lnTo>
                        <a:pt x="5" y="0"/>
                      </a:lnTo>
                      <a:lnTo>
                        <a:pt x="0" y="219"/>
                      </a:lnTo>
                      <a:lnTo>
                        <a:pt x="575" y="225"/>
                      </a:lnTo>
                      <a:lnTo>
                        <a:pt x="571" y="1"/>
                      </a:lnTo>
                    </a:path>
                  </a:pathLst>
                </a:custGeom>
                <a:noFill/>
                <a:ln w="12699" cap="rnd">
                  <a:solidFill>
                    <a:srgbClr val="000000"/>
                  </a:solidFill>
                  <a:round/>
                  <a:headEnd type="none" w="sm" len="sm"/>
                  <a:tailEnd type="none" w="sm" len="sm"/>
                </a:ln>
              </p:spPr>
              <p:txBody>
                <a:bodyPr wrap="none"/>
                <a:lstStyle/>
                <a:p>
                  <a:endParaRPr lang="es-PA"/>
                </a:p>
              </p:txBody>
            </p:sp>
            <p:sp>
              <p:nvSpPr>
                <p:cNvPr id="18371" name="Freeform 198"/>
                <p:cNvSpPr>
                  <a:spLocks noChangeAspect="1"/>
                </p:cNvSpPr>
                <p:nvPr/>
              </p:nvSpPr>
              <p:spPr bwMode="auto">
                <a:xfrm>
                  <a:off x="1672" y="4091"/>
                  <a:ext cx="575" cy="24"/>
                </a:xfrm>
                <a:custGeom>
                  <a:avLst/>
                  <a:gdLst>
                    <a:gd name="T0" fmla="*/ 574 w 575"/>
                    <a:gd name="T1" fmla="*/ 5 h 24"/>
                    <a:gd name="T2" fmla="*/ 572 w 575"/>
                    <a:gd name="T3" fmla="*/ 23 h 24"/>
                    <a:gd name="T4" fmla="*/ 0 w 575"/>
                    <a:gd name="T5" fmla="*/ 20 h 24"/>
                    <a:gd name="T6" fmla="*/ 3 w 575"/>
                    <a:gd name="T7" fmla="*/ 0 h 24"/>
                    <a:gd name="T8" fmla="*/ 574 w 575"/>
                    <a:gd name="T9" fmla="*/ 5 h 24"/>
                    <a:gd name="T10" fmla="*/ 0 60000 65536"/>
                    <a:gd name="T11" fmla="*/ 0 60000 65536"/>
                    <a:gd name="T12" fmla="*/ 0 60000 65536"/>
                    <a:gd name="T13" fmla="*/ 0 60000 65536"/>
                    <a:gd name="T14" fmla="*/ 0 60000 65536"/>
                    <a:gd name="T15" fmla="*/ 0 w 575"/>
                    <a:gd name="T16" fmla="*/ 0 h 24"/>
                    <a:gd name="T17" fmla="*/ 575 w 575"/>
                    <a:gd name="T18" fmla="*/ 24 h 24"/>
                  </a:gdLst>
                  <a:ahLst/>
                  <a:cxnLst>
                    <a:cxn ang="T10">
                      <a:pos x="T0" y="T1"/>
                    </a:cxn>
                    <a:cxn ang="T11">
                      <a:pos x="T2" y="T3"/>
                    </a:cxn>
                    <a:cxn ang="T12">
                      <a:pos x="T4" y="T5"/>
                    </a:cxn>
                    <a:cxn ang="T13">
                      <a:pos x="T6" y="T7"/>
                    </a:cxn>
                    <a:cxn ang="T14">
                      <a:pos x="T8" y="T9"/>
                    </a:cxn>
                  </a:cxnLst>
                  <a:rect l="T15" t="T16" r="T17" b="T18"/>
                  <a:pathLst>
                    <a:path w="575" h="24">
                      <a:moveTo>
                        <a:pt x="574" y="5"/>
                      </a:moveTo>
                      <a:lnTo>
                        <a:pt x="572" y="23"/>
                      </a:lnTo>
                      <a:lnTo>
                        <a:pt x="0" y="20"/>
                      </a:lnTo>
                      <a:lnTo>
                        <a:pt x="3" y="0"/>
                      </a:lnTo>
                      <a:lnTo>
                        <a:pt x="574" y="5"/>
                      </a:lnTo>
                    </a:path>
                  </a:pathLst>
                </a:custGeom>
                <a:solidFill>
                  <a:srgbClr val="595959"/>
                </a:solidFill>
                <a:ln w="9525" cap="rnd">
                  <a:noFill/>
                  <a:round/>
                  <a:headEnd type="none" w="sm" len="sm"/>
                  <a:tailEnd type="none" w="sm" len="sm"/>
                </a:ln>
              </p:spPr>
              <p:txBody>
                <a:bodyPr wrap="none"/>
                <a:lstStyle/>
                <a:p>
                  <a:endParaRPr lang="es-PA"/>
                </a:p>
              </p:txBody>
            </p:sp>
            <p:sp>
              <p:nvSpPr>
                <p:cNvPr id="18372" name="Freeform 199"/>
                <p:cNvSpPr>
                  <a:spLocks noChangeAspect="1"/>
                </p:cNvSpPr>
                <p:nvPr/>
              </p:nvSpPr>
              <p:spPr bwMode="auto">
                <a:xfrm>
                  <a:off x="1678" y="3895"/>
                  <a:ext cx="573" cy="24"/>
                </a:xfrm>
                <a:custGeom>
                  <a:avLst/>
                  <a:gdLst>
                    <a:gd name="T0" fmla="*/ 568 w 573"/>
                    <a:gd name="T1" fmla="*/ 3 h 24"/>
                    <a:gd name="T2" fmla="*/ 572 w 573"/>
                    <a:gd name="T3" fmla="*/ 23 h 24"/>
                    <a:gd name="T4" fmla="*/ 66 w 573"/>
                    <a:gd name="T5" fmla="*/ 19 h 24"/>
                    <a:gd name="T6" fmla="*/ 0 w 573"/>
                    <a:gd name="T7" fmla="*/ 19 h 24"/>
                    <a:gd name="T8" fmla="*/ 0 w 573"/>
                    <a:gd name="T9" fmla="*/ 0 h 24"/>
                    <a:gd name="T10" fmla="*/ 57 w 573"/>
                    <a:gd name="T11" fmla="*/ 0 h 24"/>
                    <a:gd name="T12" fmla="*/ 568 w 573"/>
                    <a:gd name="T13" fmla="*/ 3 h 24"/>
                    <a:gd name="T14" fmla="*/ 0 60000 65536"/>
                    <a:gd name="T15" fmla="*/ 0 60000 65536"/>
                    <a:gd name="T16" fmla="*/ 0 60000 65536"/>
                    <a:gd name="T17" fmla="*/ 0 60000 65536"/>
                    <a:gd name="T18" fmla="*/ 0 60000 65536"/>
                    <a:gd name="T19" fmla="*/ 0 60000 65536"/>
                    <a:gd name="T20" fmla="*/ 0 60000 65536"/>
                    <a:gd name="T21" fmla="*/ 0 w 573"/>
                    <a:gd name="T22" fmla="*/ 0 h 24"/>
                    <a:gd name="T23" fmla="*/ 573 w 57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24">
                      <a:moveTo>
                        <a:pt x="568" y="3"/>
                      </a:moveTo>
                      <a:lnTo>
                        <a:pt x="572" y="23"/>
                      </a:lnTo>
                      <a:lnTo>
                        <a:pt x="66" y="19"/>
                      </a:lnTo>
                      <a:lnTo>
                        <a:pt x="0" y="19"/>
                      </a:lnTo>
                      <a:lnTo>
                        <a:pt x="0" y="0"/>
                      </a:lnTo>
                      <a:lnTo>
                        <a:pt x="57" y="0"/>
                      </a:lnTo>
                      <a:lnTo>
                        <a:pt x="568" y="3"/>
                      </a:lnTo>
                    </a:path>
                  </a:pathLst>
                </a:custGeom>
                <a:solidFill>
                  <a:srgbClr val="595959"/>
                </a:solidFill>
                <a:ln w="9525" cap="rnd">
                  <a:noFill/>
                  <a:round/>
                  <a:headEnd type="none" w="sm" len="sm"/>
                  <a:tailEnd type="none" w="sm" len="sm"/>
                </a:ln>
              </p:spPr>
              <p:txBody>
                <a:bodyPr wrap="none"/>
                <a:lstStyle/>
                <a:p>
                  <a:endParaRPr lang="es-PA"/>
                </a:p>
              </p:txBody>
            </p:sp>
            <p:sp>
              <p:nvSpPr>
                <p:cNvPr id="18373" name="Freeform 200"/>
                <p:cNvSpPr>
                  <a:spLocks noChangeAspect="1"/>
                </p:cNvSpPr>
                <p:nvPr/>
              </p:nvSpPr>
              <p:spPr bwMode="auto">
                <a:xfrm>
                  <a:off x="1674" y="3934"/>
                  <a:ext cx="575" cy="142"/>
                </a:xfrm>
                <a:custGeom>
                  <a:avLst/>
                  <a:gdLst>
                    <a:gd name="T0" fmla="*/ 574 w 575"/>
                    <a:gd name="T1" fmla="*/ 3 h 142"/>
                    <a:gd name="T2" fmla="*/ 6 w 575"/>
                    <a:gd name="T3" fmla="*/ 0 h 142"/>
                    <a:gd name="T4" fmla="*/ 11 w 575"/>
                    <a:gd name="T5" fmla="*/ 68 h 142"/>
                    <a:gd name="T6" fmla="*/ 0 w 575"/>
                    <a:gd name="T7" fmla="*/ 139 h 142"/>
                    <a:gd name="T8" fmla="*/ 570 w 575"/>
                    <a:gd name="T9" fmla="*/ 141 h 142"/>
                    <a:gd name="T10" fmla="*/ 574 w 575"/>
                    <a:gd name="T11" fmla="*/ 3 h 142"/>
                    <a:gd name="T12" fmla="*/ 0 60000 65536"/>
                    <a:gd name="T13" fmla="*/ 0 60000 65536"/>
                    <a:gd name="T14" fmla="*/ 0 60000 65536"/>
                    <a:gd name="T15" fmla="*/ 0 60000 65536"/>
                    <a:gd name="T16" fmla="*/ 0 60000 65536"/>
                    <a:gd name="T17" fmla="*/ 0 60000 65536"/>
                    <a:gd name="T18" fmla="*/ 0 w 575"/>
                    <a:gd name="T19" fmla="*/ 0 h 142"/>
                    <a:gd name="T20" fmla="*/ 575 w 57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575" h="142">
                      <a:moveTo>
                        <a:pt x="574" y="3"/>
                      </a:moveTo>
                      <a:lnTo>
                        <a:pt x="6" y="0"/>
                      </a:lnTo>
                      <a:lnTo>
                        <a:pt x="11" y="68"/>
                      </a:lnTo>
                      <a:lnTo>
                        <a:pt x="0" y="139"/>
                      </a:lnTo>
                      <a:lnTo>
                        <a:pt x="570" y="141"/>
                      </a:lnTo>
                      <a:lnTo>
                        <a:pt x="574" y="3"/>
                      </a:lnTo>
                    </a:path>
                  </a:pathLst>
                </a:custGeom>
                <a:solidFill>
                  <a:srgbClr val="CCCCCC"/>
                </a:solidFill>
                <a:ln w="9525" cap="rnd">
                  <a:noFill/>
                  <a:round/>
                  <a:headEnd type="none" w="sm" len="sm"/>
                  <a:tailEnd type="none" w="sm" len="sm"/>
                </a:ln>
              </p:spPr>
              <p:txBody>
                <a:bodyPr wrap="none"/>
                <a:lstStyle/>
                <a:p>
                  <a:endParaRPr lang="es-PA"/>
                </a:p>
              </p:txBody>
            </p:sp>
            <p:sp>
              <p:nvSpPr>
                <p:cNvPr id="18374" name="Freeform 201"/>
                <p:cNvSpPr>
                  <a:spLocks noChangeAspect="1"/>
                </p:cNvSpPr>
                <p:nvPr/>
              </p:nvSpPr>
              <p:spPr bwMode="auto">
                <a:xfrm>
                  <a:off x="1660" y="3855"/>
                  <a:ext cx="31" cy="294"/>
                </a:xfrm>
                <a:custGeom>
                  <a:avLst/>
                  <a:gdLst>
                    <a:gd name="T0" fmla="*/ 30 w 31"/>
                    <a:gd name="T1" fmla="*/ 1 h 294"/>
                    <a:gd name="T2" fmla="*/ 1 w 31"/>
                    <a:gd name="T3" fmla="*/ 0 h 294"/>
                    <a:gd name="T4" fmla="*/ 0 w 31"/>
                    <a:gd name="T5" fmla="*/ 293 h 294"/>
                    <a:gd name="T6" fmla="*/ 29 w 31"/>
                    <a:gd name="T7" fmla="*/ 293 h 294"/>
                    <a:gd name="T8" fmla="*/ 30 w 31"/>
                    <a:gd name="T9" fmla="*/ 1 h 294"/>
                    <a:gd name="T10" fmla="*/ 0 60000 65536"/>
                    <a:gd name="T11" fmla="*/ 0 60000 65536"/>
                    <a:gd name="T12" fmla="*/ 0 60000 65536"/>
                    <a:gd name="T13" fmla="*/ 0 60000 65536"/>
                    <a:gd name="T14" fmla="*/ 0 60000 65536"/>
                    <a:gd name="T15" fmla="*/ 0 w 31"/>
                    <a:gd name="T16" fmla="*/ 0 h 294"/>
                    <a:gd name="T17" fmla="*/ 31 w 31"/>
                    <a:gd name="T18" fmla="*/ 294 h 294"/>
                  </a:gdLst>
                  <a:ahLst/>
                  <a:cxnLst>
                    <a:cxn ang="T10">
                      <a:pos x="T0" y="T1"/>
                    </a:cxn>
                    <a:cxn ang="T11">
                      <a:pos x="T2" y="T3"/>
                    </a:cxn>
                    <a:cxn ang="T12">
                      <a:pos x="T4" y="T5"/>
                    </a:cxn>
                    <a:cxn ang="T13">
                      <a:pos x="T6" y="T7"/>
                    </a:cxn>
                    <a:cxn ang="T14">
                      <a:pos x="T8" y="T9"/>
                    </a:cxn>
                  </a:cxnLst>
                  <a:rect l="T15" t="T16" r="T17" b="T18"/>
                  <a:pathLst>
                    <a:path w="31" h="294">
                      <a:moveTo>
                        <a:pt x="30" y="1"/>
                      </a:moveTo>
                      <a:lnTo>
                        <a:pt x="1" y="0"/>
                      </a:lnTo>
                      <a:lnTo>
                        <a:pt x="0" y="293"/>
                      </a:lnTo>
                      <a:lnTo>
                        <a:pt x="29" y="293"/>
                      </a:lnTo>
                      <a:lnTo>
                        <a:pt x="30" y="1"/>
                      </a:lnTo>
                    </a:path>
                  </a:pathLst>
                </a:custGeom>
                <a:solidFill>
                  <a:srgbClr val="A6A6A6"/>
                </a:solidFill>
                <a:ln w="9525" cap="rnd">
                  <a:noFill/>
                  <a:round/>
                  <a:headEnd type="none" w="sm" len="sm"/>
                  <a:tailEnd type="none" w="sm" len="sm"/>
                </a:ln>
              </p:spPr>
              <p:txBody>
                <a:bodyPr wrap="none"/>
                <a:lstStyle/>
                <a:p>
                  <a:endParaRPr lang="es-PA"/>
                </a:p>
              </p:txBody>
            </p:sp>
            <p:sp>
              <p:nvSpPr>
                <p:cNvPr id="18375" name="Freeform 202"/>
                <p:cNvSpPr>
                  <a:spLocks noChangeAspect="1"/>
                </p:cNvSpPr>
                <p:nvPr/>
              </p:nvSpPr>
              <p:spPr bwMode="auto">
                <a:xfrm>
                  <a:off x="1660" y="3855"/>
                  <a:ext cx="31" cy="294"/>
                </a:xfrm>
                <a:custGeom>
                  <a:avLst/>
                  <a:gdLst>
                    <a:gd name="T0" fmla="*/ 30 w 31"/>
                    <a:gd name="T1" fmla="*/ 1 h 294"/>
                    <a:gd name="T2" fmla="*/ 1 w 31"/>
                    <a:gd name="T3" fmla="*/ 0 h 294"/>
                    <a:gd name="T4" fmla="*/ 0 w 31"/>
                    <a:gd name="T5" fmla="*/ 293 h 294"/>
                    <a:gd name="T6" fmla="*/ 29 w 31"/>
                    <a:gd name="T7" fmla="*/ 293 h 294"/>
                    <a:gd name="T8" fmla="*/ 30 w 31"/>
                    <a:gd name="T9" fmla="*/ 1 h 294"/>
                    <a:gd name="T10" fmla="*/ 0 60000 65536"/>
                    <a:gd name="T11" fmla="*/ 0 60000 65536"/>
                    <a:gd name="T12" fmla="*/ 0 60000 65536"/>
                    <a:gd name="T13" fmla="*/ 0 60000 65536"/>
                    <a:gd name="T14" fmla="*/ 0 60000 65536"/>
                    <a:gd name="T15" fmla="*/ 0 w 31"/>
                    <a:gd name="T16" fmla="*/ 0 h 294"/>
                    <a:gd name="T17" fmla="*/ 31 w 31"/>
                    <a:gd name="T18" fmla="*/ 294 h 294"/>
                  </a:gdLst>
                  <a:ahLst/>
                  <a:cxnLst>
                    <a:cxn ang="T10">
                      <a:pos x="T0" y="T1"/>
                    </a:cxn>
                    <a:cxn ang="T11">
                      <a:pos x="T2" y="T3"/>
                    </a:cxn>
                    <a:cxn ang="T12">
                      <a:pos x="T4" y="T5"/>
                    </a:cxn>
                    <a:cxn ang="T13">
                      <a:pos x="T6" y="T7"/>
                    </a:cxn>
                    <a:cxn ang="T14">
                      <a:pos x="T8" y="T9"/>
                    </a:cxn>
                  </a:cxnLst>
                  <a:rect l="T15" t="T16" r="T17" b="T18"/>
                  <a:pathLst>
                    <a:path w="31" h="294">
                      <a:moveTo>
                        <a:pt x="30" y="1"/>
                      </a:moveTo>
                      <a:lnTo>
                        <a:pt x="1" y="0"/>
                      </a:lnTo>
                      <a:lnTo>
                        <a:pt x="0" y="293"/>
                      </a:lnTo>
                      <a:lnTo>
                        <a:pt x="29" y="293"/>
                      </a:lnTo>
                      <a:lnTo>
                        <a:pt x="30" y="1"/>
                      </a:lnTo>
                    </a:path>
                  </a:pathLst>
                </a:custGeom>
                <a:noFill/>
                <a:ln w="12699" cap="rnd">
                  <a:solidFill>
                    <a:srgbClr val="000000"/>
                  </a:solidFill>
                  <a:round/>
                  <a:headEnd type="none" w="sm" len="sm"/>
                  <a:tailEnd type="none" w="sm" len="sm"/>
                </a:ln>
              </p:spPr>
              <p:txBody>
                <a:bodyPr wrap="none"/>
                <a:lstStyle/>
                <a:p>
                  <a:endParaRPr lang="es-PA"/>
                </a:p>
              </p:txBody>
            </p:sp>
            <p:sp>
              <p:nvSpPr>
                <p:cNvPr id="18376" name="Freeform 203"/>
                <p:cNvSpPr>
                  <a:spLocks noChangeAspect="1"/>
                </p:cNvSpPr>
                <p:nvPr/>
              </p:nvSpPr>
              <p:spPr bwMode="auto">
                <a:xfrm>
                  <a:off x="1661" y="3894"/>
                  <a:ext cx="28" cy="219"/>
                </a:xfrm>
                <a:custGeom>
                  <a:avLst/>
                  <a:gdLst>
                    <a:gd name="T0" fmla="*/ 0 w 28"/>
                    <a:gd name="T1" fmla="*/ 218 h 219"/>
                    <a:gd name="T2" fmla="*/ 26 w 28"/>
                    <a:gd name="T3" fmla="*/ 218 h 219"/>
                    <a:gd name="T4" fmla="*/ 27 w 28"/>
                    <a:gd name="T5" fmla="*/ 0 h 219"/>
                    <a:gd name="T6" fmla="*/ 2 w 28"/>
                    <a:gd name="T7" fmla="*/ 0 h 219"/>
                    <a:gd name="T8" fmla="*/ 0 w 28"/>
                    <a:gd name="T9" fmla="*/ 218 h 219"/>
                    <a:gd name="T10" fmla="*/ 0 60000 65536"/>
                    <a:gd name="T11" fmla="*/ 0 60000 65536"/>
                    <a:gd name="T12" fmla="*/ 0 60000 65536"/>
                    <a:gd name="T13" fmla="*/ 0 60000 65536"/>
                    <a:gd name="T14" fmla="*/ 0 60000 65536"/>
                    <a:gd name="T15" fmla="*/ 0 w 28"/>
                    <a:gd name="T16" fmla="*/ 0 h 219"/>
                    <a:gd name="T17" fmla="*/ 28 w 28"/>
                    <a:gd name="T18" fmla="*/ 219 h 219"/>
                  </a:gdLst>
                  <a:ahLst/>
                  <a:cxnLst>
                    <a:cxn ang="T10">
                      <a:pos x="T0" y="T1"/>
                    </a:cxn>
                    <a:cxn ang="T11">
                      <a:pos x="T2" y="T3"/>
                    </a:cxn>
                    <a:cxn ang="T12">
                      <a:pos x="T4" y="T5"/>
                    </a:cxn>
                    <a:cxn ang="T13">
                      <a:pos x="T6" y="T7"/>
                    </a:cxn>
                    <a:cxn ang="T14">
                      <a:pos x="T8" y="T9"/>
                    </a:cxn>
                  </a:cxnLst>
                  <a:rect l="T15" t="T16" r="T17" b="T18"/>
                  <a:pathLst>
                    <a:path w="28" h="219">
                      <a:moveTo>
                        <a:pt x="0" y="218"/>
                      </a:moveTo>
                      <a:lnTo>
                        <a:pt x="26" y="218"/>
                      </a:lnTo>
                      <a:lnTo>
                        <a:pt x="27" y="0"/>
                      </a:lnTo>
                      <a:lnTo>
                        <a:pt x="2" y="0"/>
                      </a:lnTo>
                      <a:lnTo>
                        <a:pt x="0" y="218"/>
                      </a:lnTo>
                    </a:path>
                  </a:pathLst>
                </a:custGeom>
                <a:solidFill>
                  <a:srgbClr val="D9D9D9"/>
                </a:solidFill>
                <a:ln w="9525" cap="rnd">
                  <a:noFill/>
                  <a:round/>
                  <a:headEnd type="none" w="sm" len="sm"/>
                  <a:tailEnd type="none" w="sm" len="sm"/>
                </a:ln>
              </p:spPr>
              <p:txBody>
                <a:bodyPr wrap="none"/>
                <a:lstStyle/>
                <a:p>
                  <a:endParaRPr lang="es-PA"/>
                </a:p>
              </p:txBody>
            </p:sp>
            <p:sp>
              <p:nvSpPr>
                <p:cNvPr id="18377" name="Freeform 204"/>
                <p:cNvSpPr>
                  <a:spLocks noChangeAspect="1"/>
                </p:cNvSpPr>
                <p:nvPr/>
              </p:nvSpPr>
              <p:spPr bwMode="auto">
                <a:xfrm>
                  <a:off x="1661" y="3916"/>
                  <a:ext cx="28" cy="175"/>
                </a:xfrm>
                <a:custGeom>
                  <a:avLst/>
                  <a:gdLst>
                    <a:gd name="T0" fmla="*/ 0 w 28"/>
                    <a:gd name="T1" fmla="*/ 174 h 175"/>
                    <a:gd name="T2" fmla="*/ 26 w 28"/>
                    <a:gd name="T3" fmla="*/ 174 h 175"/>
                    <a:gd name="T4" fmla="*/ 27 w 28"/>
                    <a:gd name="T5" fmla="*/ 0 h 175"/>
                    <a:gd name="T6" fmla="*/ 0 w 28"/>
                    <a:gd name="T7" fmla="*/ 0 h 175"/>
                    <a:gd name="T8" fmla="*/ 0 w 28"/>
                    <a:gd name="T9" fmla="*/ 174 h 175"/>
                    <a:gd name="T10" fmla="*/ 0 60000 65536"/>
                    <a:gd name="T11" fmla="*/ 0 60000 65536"/>
                    <a:gd name="T12" fmla="*/ 0 60000 65536"/>
                    <a:gd name="T13" fmla="*/ 0 60000 65536"/>
                    <a:gd name="T14" fmla="*/ 0 60000 65536"/>
                    <a:gd name="T15" fmla="*/ 0 w 28"/>
                    <a:gd name="T16" fmla="*/ 0 h 175"/>
                    <a:gd name="T17" fmla="*/ 28 w 28"/>
                    <a:gd name="T18" fmla="*/ 175 h 175"/>
                  </a:gdLst>
                  <a:ahLst/>
                  <a:cxnLst>
                    <a:cxn ang="T10">
                      <a:pos x="T0" y="T1"/>
                    </a:cxn>
                    <a:cxn ang="T11">
                      <a:pos x="T2" y="T3"/>
                    </a:cxn>
                    <a:cxn ang="T12">
                      <a:pos x="T4" y="T5"/>
                    </a:cxn>
                    <a:cxn ang="T13">
                      <a:pos x="T6" y="T7"/>
                    </a:cxn>
                    <a:cxn ang="T14">
                      <a:pos x="T8" y="T9"/>
                    </a:cxn>
                  </a:cxnLst>
                  <a:rect l="T15" t="T16" r="T17" b="T18"/>
                  <a:pathLst>
                    <a:path w="28" h="175">
                      <a:moveTo>
                        <a:pt x="0" y="174"/>
                      </a:moveTo>
                      <a:lnTo>
                        <a:pt x="26" y="174"/>
                      </a:lnTo>
                      <a:lnTo>
                        <a:pt x="27" y="0"/>
                      </a:lnTo>
                      <a:lnTo>
                        <a:pt x="0" y="0"/>
                      </a:lnTo>
                      <a:lnTo>
                        <a:pt x="0" y="174"/>
                      </a:lnTo>
                    </a:path>
                  </a:pathLst>
                </a:custGeom>
                <a:solidFill>
                  <a:srgbClr val="E5E5E5"/>
                </a:solidFill>
                <a:ln w="9525" cap="rnd">
                  <a:noFill/>
                  <a:round/>
                  <a:headEnd type="none" w="sm" len="sm"/>
                  <a:tailEnd type="none" w="sm" len="sm"/>
                </a:ln>
              </p:spPr>
              <p:txBody>
                <a:bodyPr wrap="none"/>
                <a:lstStyle/>
                <a:p>
                  <a:endParaRPr lang="es-PA"/>
                </a:p>
              </p:txBody>
            </p:sp>
            <p:sp>
              <p:nvSpPr>
                <p:cNvPr id="18378" name="Freeform 205"/>
                <p:cNvSpPr>
                  <a:spLocks noChangeAspect="1"/>
                </p:cNvSpPr>
                <p:nvPr/>
              </p:nvSpPr>
              <p:spPr bwMode="auto">
                <a:xfrm>
                  <a:off x="1661" y="3934"/>
                  <a:ext cx="28" cy="138"/>
                </a:xfrm>
                <a:custGeom>
                  <a:avLst/>
                  <a:gdLst>
                    <a:gd name="T0" fmla="*/ 0 w 28"/>
                    <a:gd name="T1" fmla="*/ 137 h 138"/>
                    <a:gd name="T2" fmla="*/ 26 w 28"/>
                    <a:gd name="T3" fmla="*/ 137 h 138"/>
                    <a:gd name="T4" fmla="*/ 27 w 28"/>
                    <a:gd name="T5" fmla="*/ 0 h 138"/>
                    <a:gd name="T6" fmla="*/ 0 w 28"/>
                    <a:gd name="T7" fmla="*/ 0 h 138"/>
                    <a:gd name="T8" fmla="*/ 0 w 28"/>
                    <a:gd name="T9" fmla="*/ 137 h 138"/>
                    <a:gd name="T10" fmla="*/ 0 60000 65536"/>
                    <a:gd name="T11" fmla="*/ 0 60000 65536"/>
                    <a:gd name="T12" fmla="*/ 0 60000 65536"/>
                    <a:gd name="T13" fmla="*/ 0 60000 65536"/>
                    <a:gd name="T14" fmla="*/ 0 60000 65536"/>
                    <a:gd name="T15" fmla="*/ 0 w 28"/>
                    <a:gd name="T16" fmla="*/ 0 h 138"/>
                    <a:gd name="T17" fmla="*/ 28 w 28"/>
                    <a:gd name="T18" fmla="*/ 138 h 138"/>
                  </a:gdLst>
                  <a:ahLst/>
                  <a:cxnLst>
                    <a:cxn ang="T10">
                      <a:pos x="T0" y="T1"/>
                    </a:cxn>
                    <a:cxn ang="T11">
                      <a:pos x="T2" y="T3"/>
                    </a:cxn>
                    <a:cxn ang="T12">
                      <a:pos x="T4" y="T5"/>
                    </a:cxn>
                    <a:cxn ang="T13">
                      <a:pos x="T6" y="T7"/>
                    </a:cxn>
                    <a:cxn ang="T14">
                      <a:pos x="T8" y="T9"/>
                    </a:cxn>
                  </a:cxnLst>
                  <a:rect l="T15" t="T16" r="T17" b="T18"/>
                  <a:pathLst>
                    <a:path w="28" h="138">
                      <a:moveTo>
                        <a:pt x="0" y="137"/>
                      </a:moveTo>
                      <a:lnTo>
                        <a:pt x="26" y="137"/>
                      </a:lnTo>
                      <a:lnTo>
                        <a:pt x="27" y="0"/>
                      </a:lnTo>
                      <a:lnTo>
                        <a:pt x="0" y="0"/>
                      </a:lnTo>
                      <a:lnTo>
                        <a:pt x="0" y="137"/>
                      </a:lnTo>
                    </a:path>
                  </a:pathLst>
                </a:custGeom>
                <a:solidFill>
                  <a:srgbClr val="F2F2F2"/>
                </a:solidFill>
                <a:ln w="9525" cap="rnd">
                  <a:noFill/>
                  <a:round/>
                  <a:headEnd type="none" w="sm" len="sm"/>
                  <a:tailEnd type="none" w="sm" len="sm"/>
                </a:ln>
              </p:spPr>
              <p:txBody>
                <a:bodyPr wrap="none"/>
                <a:lstStyle/>
                <a:p>
                  <a:endParaRPr lang="es-PA"/>
                </a:p>
              </p:txBody>
            </p:sp>
            <p:sp>
              <p:nvSpPr>
                <p:cNvPr id="18379" name="Freeform 206"/>
                <p:cNvSpPr>
                  <a:spLocks noChangeAspect="1"/>
                </p:cNvSpPr>
                <p:nvPr/>
              </p:nvSpPr>
              <p:spPr bwMode="auto">
                <a:xfrm>
                  <a:off x="1661" y="3947"/>
                  <a:ext cx="28" cy="111"/>
                </a:xfrm>
                <a:custGeom>
                  <a:avLst/>
                  <a:gdLst>
                    <a:gd name="T0" fmla="*/ 0 w 28"/>
                    <a:gd name="T1" fmla="*/ 110 h 111"/>
                    <a:gd name="T2" fmla="*/ 26 w 28"/>
                    <a:gd name="T3" fmla="*/ 110 h 111"/>
                    <a:gd name="T4" fmla="*/ 27 w 28"/>
                    <a:gd name="T5" fmla="*/ 0 h 111"/>
                    <a:gd name="T6" fmla="*/ 0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6" y="110"/>
                      </a:lnTo>
                      <a:lnTo>
                        <a:pt x="27" y="0"/>
                      </a:lnTo>
                      <a:lnTo>
                        <a:pt x="0" y="0"/>
                      </a:lnTo>
                      <a:lnTo>
                        <a:pt x="0" y="110"/>
                      </a:lnTo>
                    </a:path>
                  </a:pathLst>
                </a:custGeom>
                <a:solidFill>
                  <a:srgbClr val="F7F7F7"/>
                </a:solidFill>
                <a:ln w="9525" cap="rnd">
                  <a:noFill/>
                  <a:round/>
                  <a:headEnd type="none" w="sm" len="sm"/>
                  <a:tailEnd type="none" w="sm" len="sm"/>
                </a:ln>
              </p:spPr>
              <p:txBody>
                <a:bodyPr wrap="none"/>
                <a:lstStyle/>
                <a:p>
                  <a:endParaRPr lang="es-PA"/>
                </a:p>
              </p:txBody>
            </p:sp>
            <p:sp>
              <p:nvSpPr>
                <p:cNvPr id="18380" name="Freeform 207"/>
                <p:cNvSpPr>
                  <a:spLocks noChangeAspect="1"/>
                </p:cNvSpPr>
                <p:nvPr/>
              </p:nvSpPr>
              <p:spPr bwMode="auto">
                <a:xfrm>
                  <a:off x="1661" y="3958"/>
                  <a:ext cx="28" cy="91"/>
                </a:xfrm>
                <a:custGeom>
                  <a:avLst/>
                  <a:gdLst>
                    <a:gd name="T0" fmla="*/ 0 w 28"/>
                    <a:gd name="T1" fmla="*/ 89 h 91"/>
                    <a:gd name="T2" fmla="*/ 26 w 28"/>
                    <a:gd name="T3" fmla="*/ 90 h 91"/>
                    <a:gd name="T4" fmla="*/ 27 w 28"/>
                    <a:gd name="T5" fmla="*/ 0 h 91"/>
                    <a:gd name="T6" fmla="*/ 0 w 28"/>
                    <a:gd name="T7" fmla="*/ 0 h 91"/>
                    <a:gd name="T8" fmla="*/ 0 w 28"/>
                    <a:gd name="T9" fmla="*/ 89 h 91"/>
                    <a:gd name="T10" fmla="*/ 0 60000 65536"/>
                    <a:gd name="T11" fmla="*/ 0 60000 65536"/>
                    <a:gd name="T12" fmla="*/ 0 60000 65536"/>
                    <a:gd name="T13" fmla="*/ 0 60000 65536"/>
                    <a:gd name="T14" fmla="*/ 0 60000 65536"/>
                    <a:gd name="T15" fmla="*/ 0 w 28"/>
                    <a:gd name="T16" fmla="*/ 0 h 91"/>
                    <a:gd name="T17" fmla="*/ 28 w 28"/>
                    <a:gd name="T18" fmla="*/ 91 h 91"/>
                  </a:gdLst>
                  <a:ahLst/>
                  <a:cxnLst>
                    <a:cxn ang="T10">
                      <a:pos x="T0" y="T1"/>
                    </a:cxn>
                    <a:cxn ang="T11">
                      <a:pos x="T2" y="T3"/>
                    </a:cxn>
                    <a:cxn ang="T12">
                      <a:pos x="T4" y="T5"/>
                    </a:cxn>
                    <a:cxn ang="T13">
                      <a:pos x="T6" y="T7"/>
                    </a:cxn>
                    <a:cxn ang="T14">
                      <a:pos x="T8" y="T9"/>
                    </a:cxn>
                  </a:cxnLst>
                  <a:rect l="T15" t="T16" r="T17" b="T18"/>
                  <a:pathLst>
                    <a:path w="28" h="91">
                      <a:moveTo>
                        <a:pt x="0" y="89"/>
                      </a:moveTo>
                      <a:lnTo>
                        <a:pt x="26" y="90"/>
                      </a:lnTo>
                      <a:lnTo>
                        <a:pt x="27" y="0"/>
                      </a:lnTo>
                      <a:lnTo>
                        <a:pt x="0" y="0"/>
                      </a:lnTo>
                      <a:lnTo>
                        <a:pt x="0" y="89"/>
                      </a:lnTo>
                    </a:path>
                  </a:pathLst>
                </a:custGeom>
                <a:solidFill>
                  <a:srgbClr val="FFFFFF"/>
                </a:solidFill>
                <a:ln w="9525" cap="rnd">
                  <a:noFill/>
                  <a:round/>
                  <a:headEnd type="none" w="sm" len="sm"/>
                  <a:tailEnd type="none" w="sm" len="sm"/>
                </a:ln>
              </p:spPr>
              <p:txBody>
                <a:bodyPr wrap="none"/>
                <a:lstStyle/>
                <a:p>
                  <a:endParaRPr lang="es-PA"/>
                </a:p>
              </p:txBody>
            </p:sp>
            <p:sp>
              <p:nvSpPr>
                <p:cNvPr id="18381" name="Freeform 208"/>
                <p:cNvSpPr>
                  <a:spLocks noChangeAspect="1"/>
                </p:cNvSpPr>
                <p:nvPr/>
              </p:nvSpPr>
              <p:spPr bwMode="auto">
                <a:xfrm>
                  <a:off x="2205" y="3968"/>
                  <a:ext cx="27" cy="65"/>
                </a:xfrm>
                <a:custGeom>
                  <a:avLst/>
                  <a:gdLst>
                    <a:gd name="T0" fmla="*/ 1 w 27"/>
                    <a:gd name="T1" fmla="*/ 0 h 65"/>
                    <a:gd name="T2" fmla="*/ 0 w 27"/>
                    <a:gd name="T3" fmla="*/ 64 h 65"/>
                    <a:gd name="T4" fmla="*/ 25 w 27"/>
                    <a:gd name="T5" fmla="*/ 64 h 65"/>
                    <a:gd name="T6" fmla="*/ 26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382" name="Freeform 209"/>
                <p:cNvSpPr>
                  <a:spLocks noChangeAspect="1"/>
                </p:cNvSpPr>
                <p:nvPr/>
              </p:nvSpPr>
              <p:spPr bwMode="auto">
                <a:xfrm>
                  <a:off x="2205" y="3968"/>
                  <a:ext cx="27" cy="65"/>
                </a:xfrm>
                <a:custGeom>
                  <a:avLst/>
                  <a:gdLst>
                    <a:gd name="T0" fmla="*/ 1 w 27"/>
                    <a:gd name="T1" fmla="*/ 0 h 65"/>
                    <a:gd name="T2" fmla="*/ 0 w 27"/>
                    <a:gd name="T3" fmla="*/ 64 h 65"/>
                    <a:gd name="T4" fmla="*/ 25 w 27"/>
                    <a:gd name="T5" fmla="*/ 64 h 65"/>
                    <a:gd name="T6" fmla="*/ 26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383" name="Freeform 210"/>
                <p:cNvSpPr>
                  <a:spLocks noChangeAspect="1"/>
                </p:cNvSpPr>
                <p:nvPr/>
              </p:nvSpPr>
              <p:spPr bwMode="auto">
                <a:xfrm>
                  <a:off x="2205" y="4020"/>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wrap="none"/>
                <a:lstStyle/>
                <a:p>
                  <a:endParaRPr lang="es-PA"/>
                </a:p>
              </p:txBody>
            </p:sp>
            <p:sp>
              <p:nvSpPr>
                <p:cNvPr id="18384" name="Line 211"/>
                <p:cNvSpPr>
                  <a:spLocks noChangeAspect="1" noChangeShapeType="1"/>
                </p:cNvSpPr>
                <p:nvPr/>
              </p:nvSpPr>
              <p:spPr bwMode="auto">
                <a:xfrm flipH="1">
                  <a:off x="2207" y="4020"/>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85" name="Freeform 212"/>
                <p:cNvSpPr>
                  <a:spLocks noChangeAspect="1"/>
                </p:cNvSpPr>
                <p:nvPr/>
              </p:nvSpPr>
              <p:spPr bwMode="auto">
                <a:xfrm>
                  <a:off x="2205" y="4066"/>
                  <a:ext cx="27" cy="67"/>
                </a:xfrm>
                <a:custGeom>
                  <a:avLst/>
                  <a:gdLst>
                    <a:gd name="T0" fmla="*/ 0 w 27"/>
                    <a:gd name="T1" fmla="*/ 0 h 67"/>
                    <a:gd name="T2" fmla="*/ 0 w 27"/>
                    <a:gd name="T3" fmla="*/ 65 h 67"/>
                    <a:gd name="T4" fmla="*/ 25 w 27"/>
                    <a:gd name="T5" fmla="*/ 66 h 67"/>
                    <a:gd name="T6" fmla="*/ 26 w 27"/>
                    <a:gd name="T7" fmla="*/ 0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0" y="65"/>
                      </a:lnTo>
                      <a:lnTo>
                        <a:pt x="25" y="66"/>
                      </a:lnTo>
                      <a:lnTo>
                        <a:pt x="26"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386" name="Freeform 213"/>
                <p:cNvSpPr>
                  <a:spLocks noChangeAspect="1"/>
                </p:cNvSpPr>
                <p:nvPr/>
              </p:nvSpPr>
              <p:spPr bwMode="auto">
                <a:xfrm>
                  <a:off x="2205" y="4066"/>
                  <a:ext cx="27" cy="67"/>
                </a:xfrm>
                <a:custGeom>
                  <a:avLst/>
                  <a:gdLst>
                    <a:gd name="T0" fmla="*/ 0 w 27"/>
                    <a:gd name="T1" fmla="*/ 0 h 67"/>
                    <a:gd name="T2" fmla="*/ 0 w 27"/>
                    <a:gd name="T3" fmla="*/ 65 h 67"/>
                    <a:gd name="T4" fmla="*/ 25 w 27"/>
                    <a:gd name="T5" fmla="*/ 66 h 67"/>
                    <a:gd name="T6" fmla="*/ 26 w 27"/>
                    <a:gd name="T7" fmla="*/ 0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0" y="65"/>
                      </a:lnTo>
                      <a:lnTo>
                        <a:pt x="25" y="66"/>
                      </a:lnTo>
                      <a:lnTo>
                        <a:pt x="26"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387" name="Freeform 214"/>
                <p:cNvSpPr>
                  <a:spLocks noChangeAspect="1"/>
                </p:cNvSpPr>
                <p:nvPr/>
              </p:nvSpPr>
              <p:spPr bwMode="auto">
                <a:xfrm>
                  <a:off x="2205" y="4119"/>
                  <a:ext cx="24" cy="2"/>
                </a:xfrm>
                <a:custGeom>
                  <a:avLst/>
                  <a:gdLst>
                    <a:gd name="T0" fmla="*/ 23 w 24"/>
                    <a:gd name="T1" fmla="*/ 1 h 2"/>
                    <a:gd name="T2" fmla="*/ 0 w 24"/>
                    <a:gd name="T3" fmla="*/ 0 h 2"/>
                    <a:gd name="T4" fmla="*/ 23 w 24"/>
                    <a:gd name="T5" fmla="*/ 1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23" y="1"/>
                      </a:moveTo>
                      <a:lnTo>
                        <a:pt x="0" y="0"/>
                      </a:lnTo>
                      <a:lnTo>
                        <a:pt x="23" y="1"/>
                      </a:lnTo>
                    </a:path>
                  </a:pathLst>
                </a:custGeom>
                <a:solidFill>
                  <a:srgbClr val="7F7F7F"/>
                </a:solidFill>
                <a:ln w="9525" cap="rnd">
                  <a:noFill/>
                  <a:round/>
                  <a:headEnd type="none" w="sm" len="sm"/>
                  <a:tailEnd type="none" w="sm" len="sm"/>
                </a:ln>
              </p:spPr>
              <p:txBody>
                <a:bodyPr wrap="none"/>
                <a:lstStyle/>
                <a:p>
                  <a:endParaRPr lang="es-PA"/>
                </a:p>
              </p:txBody>
            </p:sp>
            <p:sp>
              <p:nvSpPr>
                <p:cNvPr id="18388" name="Line 215"/>
                <p:cNvSpPr>
                  <a:spLocks noChangeAspect="1" noChangeShapeType="1"/>
                </p:cNvSpPr>
                <p:nvPr/>
              </p:nvSpPr>
              <p:spPr bwMode="auto">
                <a:xfrm flipH="1">
                  <a:off x="2207" y="4119"/>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89" name="Freeform 216"/>
                <p:cNvSpPr>
                  <a:spLocks noChangeAspect="1"/>
                </p:cNvSpPr>
                <p:nvPr/>
              </p:nvSpPr>
              <p:spPr bwMode="auto">
                <a:xfrm>
                  <a:off x="2206" y="3869"/>
                  <a:ext cx="27" cy="67"/>
                </a:xfrm>
                <a:custGeom>
                  <a:avLst/>
                  <a:gdLst>
                    <a:gd name="T0" fmla="*/ 0 w 27"/>
                    <a:gd name="T1" fmla="*/ 0 h 67"/>
                    <a:gd name="T2" fmla="*/ 0 w 27"/>
                    <a:gd name="T3" fmla="*/ 66 h 67"/>
                    <a:gd name="T4" fmla="*/ 25 w 27"/>
                    <a:gd name="T5" fmla="*/ 66 h 67"/>
                    <a:gd name="T6" fmla="*/ 26 w 27"/>
                    <a:gd name="T7" fmla="*/ 1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0" y="66"/>
                      </a:lnTo>
                      <a:lnTo>
                        <a:pt x="25" y="66"/>
                      </a:lnTo>
                      <a:lnTo>
                        <a:pt x="26" y="1"/>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390" name="Freeform 217"/>
                <p:cNvSpPr>
                  <a:spLocks noChangeAspect="1"/>
                </p:cNvSpPr>
                <p:nvPr/>
              </p:nvSpPr>
              <p:spPr bwMode="auto">
                <a:xfrm>
                  <a:off x="2206" y="3869"/>
                  <a:ext cx="27" cy="67"/>
                </a:xfrm>
                <a:custGeom>
                  <a:avLst/>
                  <a:gdLst>
                    <a:gd name="T0" fmla="*/ 0 w 27"/>
                    <a:gd name="T1" fmla="*/ 0 h 67"/>
                    <a:gd name="T2" fmla="*/ 0 w 27"/>
                    <a:gd name="T3" fmla="*/ 66 h 67"/>
                    <a:gd name="T4" fmla="*/ 25 w 27"/>
                    <a:gd name="T5" fmla="*/ 66 h 67"/>
                    <a:gd name="T6" fmla="*/ 26 w 27"/>
                    <a:gd name="T7" fmla="*/ 1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0" y="66"/>
                      </a:lnTo>
                      <a:lnTo>
                        <a:pt x="25" y="66"/>
                      </a:lnTo>
                      <a:lnTo>
                        <a:pt x="26" y="1"/>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391" name="Freeform 218"/>
                <p:cNvSpPr>
                  <a:spLocks noChangeAspect="1"/>
                </p:cNvSpPr>
                <p:nvPr/>
              </p:nvSpPr>
              <p:spPr bwMode="auto">
                <a:xfrm>
                  <a:off x="2206" y="3923"/>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392" name="Line 219"/>
                <p:cNvSpPr>
                  <a:spLocks noChangeAspect="1" noChangeShapeType="1"/>
                </p:cNvSpPr>
                <p:nvPr/>
              </p:nvSpPr>
              <p:spPr bwMode="auto">
                <a:xfrm flipH="1">
                  <a:off x="2208" y="3923"/>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93" name="Freeform 220"/>
                <p:cNvSpPr>
                  <a:spLocks noChangeAspect="1"/>
                </p:cNvSpPr>
                <p:nvPr/>
              </p:nvSpPr>
              <p:spPr bwMode="auto">
                <a:xfrm>
                  <a:off x="1689" y="3893"/>
                  <a:ext cx="24" cy="223"/>
                </a:xfrm>
                <a:custGeom>
                  <a:avLst/>
                  <a:gdLst>
                    <a:gd name="T0" fmla="*/ 0 w 24"/>
                    <a:gd name="T1" fmla="*/ 222 h 223"/>
                    <a:gd name="T2" fmla="*/ 22 w 24"/>
                    <a:gd name="T3" fmla="*/ 222 h 223"/>
                    <a:gd name="T4" fmla="*/ 23 w 24"/>
                    <a:gd name="T5" fmla="*/ 0 h 223"/>
                    <a:gd name="T6" fmla="*/ 1 w 24"/>
                    <a:gd name="T7" fmla="*/ 0 h 223"/>
                    <a:gd name="T8" fmla="*/ 0 w 24"/>
                    <a:gd name="T9" fmla="*/ 222 h 223"/>
                    <a:gd name="T10" fmla="*/ 0 60000 65536"/>
                    <a:gd name="T11" fmla="*/ 0 60000 65536"/>
                    <a:gd name="T12" fmla="*/ 0 60000 65536"/>
                    <a:gd name="T13" fmla="*/ 0 60000 65536"/>
                    <a:gd name="T14" fmla="*/ 0 60000 65536"/>
                    <a:gd name="T15" fmla="*/ 0 w 24"/>
                    <a:gd name="T16" fmla="*/ 0 h 223"/>
                    <a:gd name="T17" fmla="*/ 24 w 24"/>
                    <a:gd name="T18" fmla="*/ 223 h 223"/>
                  </a:gdLst>
                  <a:ahLst/>
                  <a:cxnLst>
                    <a:cxn ang="T10">
                      <a:pos x="T0" y="T1"/>
                    </a:cxn>
                    <a:cxn ang="T11">
                      <a:pos x="T2" y="T3"/>
                    </a:cxn>
                    <a:cxn ang="T12">
                      <a:pos x="T4" y="T5"/>
                    </a:cxn>
                    <a:cxn ang="T13">
                      <a:pos x="T6" y="T7"/>
                    </a:cxn>
                    <a:cxn ang="T14">
                      <a:pos x="T8" y="T9"/>
                    </a:cxn>
                  </a:cxnLst>
                  <a:rect l="T15" t="T16" r="T17" b="T18"/>
                  <a:pathLst>
                    <a:path w="24" h="223">
                      <a:moveTo>
                        <a:pt x="0" y="222"/>
                      </a:moveTo>
                      <a:lnTo>
                        <a:pt x="22" y="222"/>
                      </a:lnTo>
                      <a:lnTo>
                        <a:pt x="23" y="0"/>
                      </a:lnTo>
                      <a:lnTo>
                        <a:pt x="1" y="0"/>
                      </a:lnTo>
                      <a:lnTo>
                        <a:pt x="0" y="222"/>
                      </a:lnTo>
                    </a:path>
                  </a:pathLst>
                </a:custGeom>
                <a:solidFill>
                  <a:srgbClr val="404040"/>
                </a:solidFill>
                <a:ln w="9525" cap="rnd">
                  <a:noFill/>
                  <a:round/>
                  <a:headEnd type="none" w="sm" len="sm"/>
                  <a:tailEnd type="none" w="sm" len="sm"/>
                </a:ln>
              </p:spPr>
              <p:txBody>
                <a:bodyPr wrap="none"/>
                <a:lstStyle/>
                <a:p>
                  <a:endParaRPr lang="es-PA"/>
                </a:p>
              </p:txBody>
            </p:sp>
            <p:sp>
              <p:nvSpPr>
                <p:cNvPr id="18394" name="Rectangle 221"/>
                <p:cNvSpPr>
                  <a:spLocks noChangeAspect="1" noChangeArrowheads="1"/>
                </p:cNvSpPr>
                <p:nvPr/>
              </p:nvSpPr>
              <p:spPr bwMode="auto">
                <a:xfrm>
                  <a:off x="1695" y="3966"/>
                  <a:ext cx="24" cy="63"/>
                </a:xfrm>
                <a:prstGeom prst="rect">
                  <a:avLst/>
                </a:prstGeom>
                <a:solidFill>
                  <a:srgbClr val="7F7F7F"/>
                </a:solidFill>
                <a:ln w="9525">
                  <a:noFill/>
                  <a:miter lim="800000"/>
                  <a:headEnd/>
                  <a:tailEnd/>
                </a:ln>
              </p:spPr>
              <p:txBody>
                <a:bodyPr wrap="none" anchor="ctr"/>
                <a:lstStyle/>
                <a:p>
                  <a:endParaRPr lang="en-GB"/>
                </a:p>
              </p:txBody>
            </p:sp>
            <p:sp>
              <p:nvSpPr>
                <p:cNvPr id="18395" name="Rectangle 222"/>
                <p:cNvSpPr>
                  <a:spLocks noChangeAspect="1" noChangeArrowheads="1"/>
                </p:cNvSpPr>
                <p:nvPr/>
              </p:nvSpPr>
              <p:spPr bwMode="auto">
                <a:xfrm>
                  <a:off x="1699" y="3970"/>
                  <a:ext cx="16" cy="54"/>
                </a:xfrm>
                <a:prstGeom prst="rect">
                  <a:avLst/>
                </a:prstGeom>
                <a:noFill/>
                <a:ln w="12699">
                  <a:solidFill>
                    <a:srgbClr val="000000"/>
                  </a:solidFill>
                  <a:miter lim="800000"/>
                  <a:headEnd/>
                  <a:tailEnd/>
                </a:ln>
              </p:spPr>
              <p:txBody>
                <a:bodyPr wrap="none" anchor="ctr"/>
                <a:lstStyle/>
                <a:p>
                  <a:endParaRPr lang="en-GB"/>
                </a:p>
              </p:txBody>
            </p:sp>
            <p:sp>
              <p:nvSpPr>
                <p:cNvPr id="18396" name="Freeform 223"/>
                <p:cNvSpPr>
                  <a:spLocks noChangeAspect="1"/>
                </p:cNvSpPr>
                <p:nvPr/>
              </p:nvSpPr>
              <p:spPr bwMode="auto">
                <a:xfrm>
                  <a:off x="1695" y="4018"/>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wrap="none"/>
                <a:lstStyle/>
                <a:p>
                  <a:endParaRPr lang="es-PA"/>
                </a:p>
              </p:txBody>
            </p:sp>
            <p:sp>
              <p:nvSpPr>
                <p:cNvPr id="18397" name="Line 224"/>
                <p:cNvSpPr>
                  <a:spLocks noChangeAspect="1" noChangeShapeType="1"/>
                </p:cNvSpPr>
                <p:nvPr/>
              </p:nvSpPr>
              <p:spPr bwMode="auto">
                <a:xfrm flipH="1">
                  <a:off x="1697" y="4018"/>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98" name="Freeform 225"/>
                <p:cNvSpPr>
                  <a:spLocks noChangeAspect="1"/>
                </p:cNvSpPr>
                <p:nvPr/>
              </p:nvSpPr>
              <p:spPr bwMode="auto">
                <a:xfrm>
                  <a:off x="1693" y="4063"/>
                  <a:ext cx="27" cy="67"/>
                </a:xfrm>
                <a:custGeom>
                  <a:avLst/>
                  <a:gdLst>
                    <a:gd name="T0" fmla="*/ 1 w 27"/>
                    <a:gd name="T1" fmla="*/ 0 h 67"/>
                    <a:gd name="T2" fmla="*/ 0 w 27"/>
                    <a:gd name="T3" fmla="*/ 65 h 67"/>
                    <a:gd name="T4" fmla="*/ 25 w 27"/>
                    <a:gd name="T5" fmla="*/ 66 h 67"/>
                    <a:gd name="T6" fmla="*/ 26 w 27"/>
                    <a:gd name="T7" fmla="*/ 0 h 67"/>
                    <a:gd name="T8" fmla="*/ 1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1" y="0"/>
                      </a:moveTo>
                      <a:lnTo>
                        <a:pt x="0" y="65"/>
                      </a:lnTo>
                      <a:lnTo>
                        <a:pt x="25" y="66"/>
                      </a:lnTo>
                      <a:lnTo>
                        <a:pt x="26" y="0"/>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399" name="Freeform 226"/>
                <p:cNvSpPr>
                  <a:spLocks noChangeAspect="1"/>
                </p:cNvSpPr>
                <p:nvPr/>
              </p:nvSpPr>
              <p:spPr bwMode="auto">
                <a:xfrm>
                  <a:off x="1693" y="4063"/>
                  <a:ext cx="27" cy="67"/>
                </a:xfrm>
                <a:custGeom>
                  <a:avLst/>
                  <a:gdLst>
                    <a:gd name="T0" fmla="*/ 1 w 27"/>
                    <a:gd name="T1" fmla="*/ 0 h 67"/>
                    <a:gd name="T2" fmla="*/ 0 w 27"/>
                    <a:gd name="T3" fmla="*/ 65 h 67"/>
                    <a:gd name="T4" fmla="*/ 25 w 27"/>
                    <a:gd name="T5" fmla="*/ 66 h 67"/>
                    <a:gd name="T6" fmla="*/ 26 w 27"/>
                    <a:gd name="T7" fmla="*/ 0 h 67"/>
                    <a:gd name="T8" fmla="*/ 1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1" y="0"/>
                      </a:moveTo>
                      <a:lnTo>
                        <a:pt x="0" y="65"/>
                      </a:lnTo>
                      <a:lnTo>
                        <a:pt x="25" y="66"/>
                      </a:lnTo>
                      <a:lnTo>
                        <a:pt x="26" y="0"/>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400" name="Freeform 227"/>
                <p:cNvSpPr>
                  <a:spLocks noChangeAspect="1"/>
                </p:cNvSpPr>
                <p:nvPr/>
              </p:nvSpPr>
              <p:spPr bwMode="auto">
                <a:xfrm>
                  <a:off x="1693" y="4116"/>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401" name="Line 228"/>
                <p:cNvSpPr>
                  <a:spLocks noChangeAspect="1" noChangeShapeType="1"/>
                </p:cNvSpPr>
                <p:nvPr/>
              </p:nvSpPr>
              <p:spPr bwMode="auto">
                <a:xfrm flipH="1">
                  <a:off x="1696" y="4116"/>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402" name="Freeform 229"/>
                <p:cNvSpPr>
                  <a:spLocks noChangeAspect="1"/>
                </p:cNvSpPr>
                <p:nvPr/>
              </p:nvSpPr>
              <p:spPr bwMode="auto">
                <a:xfrm>
                  <a:off x="1695" y="3866"/>
                  <a:ext cx="26" cy="67"/>
                </a:xfrm>
                <a:custGeom>
                  <a:avLst/>
                  <a:gdLst>
                    <a:gd name="T0" fmla="*/ 1 w 26"/>
                    <a:gd name="T1" fmla="*/ 0 h 67"/>
                    <a:gd name="T2" fmla="*/ 0 w 26"/>
                    <a:gd name="T3" fmla="*/ 66 h 67"/>
                    <a:gd name="T4" fmla="*/ 24 w 26"/>
                    <a:gd name="T5" fmla="*/ 66 h 67"/>
                    <a:gd name="T6" fmla="*/ 25 w 26"/>
                    <a:gd name="T7" fmla="*/ 1 h 67"/>
                    <a:gd name="T8" fmla="*/ 1 w 26"/>
                    <a:gd name="T9" fmla="*/ 0 h 67"/>
                    <a:gd name="T10" fmla="*/ 0 60000 65536"/>
                    <a:gd name="T11" fmla="*/ 0 60000 65536"/>
                    <a:gd name="T12" fmla="*/ 0 60000 65536"/>
                    <a:gd name="T13" fmla="*/ 0 60000 65536"/>
                    <a:gd name="T14" fmla="*/ 0 60000 65536"/>
                    <a:gd name="T15" fmla="*/ 0 w 26"/>
                    <a:gd name="T16" fmla="*/ 0 h 67"/>
                    <a:gd name="T17" fmla="*/ 26 w 26"/>
                    <a:gd name="T18" fmla="*/ 67 h 67"/>
                  </a:gdLst>
                  <a:ahLst/>
                  <a:cxnLst>
                    <a:cxn ang="T10">
                      <a:pos x="T0" y="T1"/>
                    </a:cxn>
                    <a:cxn ang="T11">
                      <a:pos x="T2" y="T3"/>
                    </a:cxn>
                    <a:cxn ang="T12">
                      <a:pos x="T4" y="T5"/>
                    </a:cxn>
                    <a:cxn ang="T13">
                      <a:pos x="T6" y="T7"/>
                    </a:cxn>
                    <a:cxn ang="T14">
                      <a:pos x="T8" y="T9"/>
                    </a:cxn>
                  </a:cxnLst>
                  <a:rect l="T15" t="T16" r="T17" b="T18"/>
                  <a:pathLst>
                    <a:path w="26" h="67">
                      <a:moveTo>
                        <a:pt x="1" y="0"/>
                      </a:moveTo>
                      <a:lnTo>
                        <a:pt x="0" y="66"/>
                      </a:lnTo>
                      <a:lnTo>
                        <a:pt x="24" y="66"/>
                      </a:lnTo>
                      <a:lnTo>
                        <a:pt x="25"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403" name="Freeform 230"/>
                <p:cNvSpPr>
                  <a:spLocks noChangeAspect="1"/>
                </p:cNvSpPr>
                <p:nvPr/>
              </p:nvSpPr>
              <p:spPr bwMode="auto">
                <a:xfrm>
                  <a:off x="1695" y="3866"/>
                  <a:ext cx="26" cy="67"/>
                </a:xfrm>
                <a:custGeom>
                  <a:avLst/>
                  <a:gdLst>
                    <a:gd name="T0" fmla="*/ 1 w 26"/>
                    <a:gd name="T1" fmla="*/ 0 h 67"/>
                    <a:gd name="T2" fmla="*/ 0 w 26"/>
                    <a:gd name="T3" fmla="*/ 66 h 67"/>
                    <a:gd name="T4" fmla="*/ 24 w 26"/>
                    <a:gd name="T5" fmla="*/ 66 h 67"/>
                    <a:gd name="T6" fmla="*/ 25 w 26"/>
                    <a:gd name="T7" fmla="*/ 1 h 67"/>
                    <a:gd name="T8" fmla="*/ 1 w 26"/>
                    <a:gd name="T9" fmla="*/ 0 h 67"/>
                    <a:gd name="T10" fmla="*/ 0 60000 65536"/>
                    <a:gd name="T11" fmla="*/ 0 60000 65536"/>
                    <a:gd name="T12" fmla="*/ 0 60000 65536"/>
                    <a:gd name="T13" fmla="*/ 0 60000 65536"/>
                    <a:gd name="T14" fmla="*/ 0 60000 65536"/>
                    <a:gd name="T15" fmla="*/ 0 w 26"/>
                    <a:gd name="T16" fmla="*/ 0 h 67"/>
                    <a:gd name="T17" fmla="*/ 26 w 26"/>
                    <a:gd name="T18" fmla="*/ 67 h 67"/>
                  </a:gdLst>
                  <a:ahLst/>
                  <a:cxnLst>
                    <a:cxn ang="T10">
                      <a:pos x="T0" y="T1"/>
                    </a:cxn>
                    <a:cxn ang="T11">
                      <a:pos x="T2" y="T3"/>
                    </a:cxn>
                    <a:cxn ang="T12">
                      <a:pos x="T4" y="T5"/>
                    </a:cxn>
                    <a:cxn ang="T13">
                      <a:pos x="T6" y="T7"/>
                    </a:cxn>
                    <a:cxn ang="T14">
                      <a:pos x="T8" y="T9"/>
                    </a:cxn>
                  </a:cxnLst>
                  <a:rect l="T15" t="T16" r="T17" b="T18"/>
                  <a:pathLst>
                    <a:path w="26" h="67">
                      <a:moveTo>
                        <a:pt x="1" y="0"/>
                      </a:moveTo>
                      <a:lnTo>
                        <a:pt x="0" y="66"/>
                      </a:lnTo>
                      <a:lnTo>
                        <a:pt x="24" y="66"/>
                      </a:lnTo>
                      <a:lnTo>
                        <a:pt x="25"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404" name="Freeform 231"/>
                <p:cNvSpPr>
                  <a:spLocks noChangeAspect="1"/>
                </p:cNvSpPr>
                <p:nvPr/>
              </p:nvSpPr>
              <p:spPr bwMode="auto">
                <a:xfrm>
                  <a:off x="1695" y="3920"/>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wrap="none"/>
                <a:lstStyle/>
                <a:p>
                  <a:endParaRPr lang="es-PA"/>
                </a:p>
              </p:txBody>
            </p:sp>
            <p:sp>
              <p:nvSpPr>
                <p:cNvPr id="18405" name="Line 232"/>
                <p:cNvSpPr>
                  <a:spLocks noChangeAspect="1" noChangeShapeType="1"/>
                </p:cNvSpPr>
                <p:nvPr/>
              </p:nvSpPr>
              <p:spPr bwMode="auto">
                <a:xfrm flipH="1">
                  <a:off x="1697" y="3920"/>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406" name="Rectangle 233"/>
                <p:cNvSpPr>
                  <a:spLocks noChangeAspect="1" noChangeArrowheads="1"/>
                </p:cNvSpPr>
                <p:nvPr/>
              </p:nvSpPr>
              <p:spPr bwMode="auto">
                <a:xfrm>
                  <a:off x="1634" y="3932"/>
                  <a:ext cx="25" cy="139"/>
                </a:xfrm>
                <a:prstGeom prst="rect">
                  <a:avLst/>
                </a:prstGeom>
                <a:solidFill>
                  <a:srgbClr val="F2F2F2"/>
                </a:solidFill>
                <a:ln w="9525">
                  <a:noFill/>
                  <a:miter lim="800000"/>
                  <a:headEnd/>
                  <a:tailEnd/>
                </a:ln>
              </p:spPr>
              <p:txBody>
                <a:bodyPr wrap="none" anchor="ctr"/>
                <a:lstStyle/>
                <a:p>
                  <a:endParaRPr lang="en-GB"/>
                </a:p>
              </p:txBody>
            </p:sp>
            <p:sp>
              <p:nvSpPr>
                <p:cNvPr id="18407" name="Rectangle 234"/>
                <p:cNvSpPr>
                  <a:spLocks noChangeAspect="1" noChangeArrowheads="1"/>
                </p:cNvSpPr>
                <p:nvPr/>
              </p:nvSpPr>
              <p:spPr bwMode="auto">
                <a:xfrm>
                  <a:off x="1634" y="3944"/>
                  <a:ext cx="25" cy="112"/>
                </a:xfrm>
                <a:prstGeom prst="rect">
                  <a:avLst/>
                </a:prstGeom>
                <a:solidFill>
                  <a:srgbClr val="F7F7F7"/>
                </a:solidFill>
                <a:ln w="9525">
                  <a:noFill/>
                  <a:miter lim="800000"/>
                  <a:headEnd/>
                  <a:tailEnd/>
                </a:ln>
              </p:spPr>
              <p:txBody>
                <a:bodyPr wrap="none" anchor="ctr"/>
                <a:lstStyle/>
                <a:p>
                  <a:endParaRPr lang="en-GB"/>
                </a:p>
              </p:txBody>
            </p:sp>
            <p:sp>
              <p:nvSpPr>
                <p:cNvPr id="18408" name="Freeform 235"/>
                <p:cNvSpPr>
                  <a:spLocks noChangeAspect="1"/>
                </p:cNvSpPr>
                <p:nvPr/>
              </p:nvSpPr>
              <p:spPr bwMode="auto">
                <a:xfrm>
                  <a:off x="1634" y="3956"/>
                  <a:ext cx="26" cy="91"/>
                </a:xfrm>
                <a:custGeom>
                  <a:avLst/>
                  <a:gdLst>
                    <a:gd name="T0" fmla="*/ 25 w 26"/>
                    <a:gd name="T1" fmla="*/ 0 h 91"/>
                    <a:gd name="T2" fmla="*/ 0 w 26"/>
                    <a:gd name="T3" fmla="*/ 0 h 91"/>
                    <a:gd name="T4" fmla="*/ 0 w 26"/>
                    <a:gd name="T5" fmla="*/ 89 h 91"/>
                    <a:gd name="T6" fmla="*/ 25 w 26"/>
                    <a:gd name="T7" fmla="*/ 90 h 91"/>
                    <a:gd name="T8" fmla="*/ 25 w 26"/>
                    <a:gd name="T9" fmla="*/ 0 h 91"/>
                    <a:gd name="T10" fmla="*/ 0 60000 65536"/>
                    <a:gd name="T11" fmla="*/ 0 60000 65536"/>
                    <a:gd name="T12" fmla="*/ 0 60000 65536"/>
                    <a:gd name="T13" fmla="*/ 0 60000 65536"/>
                    <a:gd name="T14" fmla="*/ 0 60000 65536"/>
                    <a:gd name="T15" fmla="*/ 0 w 26"/>
                    <a:gd name="T16" fmla="*/ 0 h 91"/>
                    <a:gd name="T17" fmla="*/ 26 w 26"/>
                    <a:gd name="T18" fmla="*/ 91 h 91"/>
                  </a:gdLst>
                  <a:ahLst/>
                  <a:cxnLst>
                    <a:cxn ang="T10">
                      <a:pos x="T0" y="T1"/>
                    </a:cxn>
                    <a:cxn ang="T11">
                      <a:pos x="T2" y="T3"/>
                    </a:cxn>
                    <a:cxn ang="T12">
                      <a:pos x="T4" y="T5"/>
                    </a:cxn>
                    <a:cxn ang="T13">
                      <a:pos x="T6" y="T7"/>
                    </a:cxn>
                    <a:cxn ang="T14">
                      <a:pos x="T8" y="T9"/>
                    </a:cxn>
                  </a:cxnLst>
                  <a:rect l="T15" t="T16" r="T17" b="T18"/>
                  <a:pathLst>
                    <a:path w="26" h="91">
                      <a:moveTo>
                        <a:pt x="25" y="0"/>
                      </a:moveTo>
                      <a:lnTo>
                        <a:pt x="0" y="0"/>
                      </a:lnTo>
                      <a:lnTo>
                        <a:pt x="0" y="89"/>
                      </a:lnTo>
                      <a:lnTo>
                        <a:pt x="25" y="90"/>
                      </a:lnTo>
                      <a:lnTo>
                        <a:pt x="25" y="0"/>
                      </a:lnTo>
                    </a:path>
                  </a:pathLst>
                </a:custGeom>
                <a:solidFill>
                  <a:srgbClr val="FFFFFF"/>
                </a:solidFill>
                <a:ln w="9525" cap="rnd">
                  <a:noFill/>
                  <a:round/>
                  <a:headEnd type="none" w="sm" len="sm"/>
                  <a:tailEnd type="none" w="sm" len="sm"/>
                </a:ln>
              </p:spPr>
              <p:txBody>
                <a:bodyPr wrap="none"/>
                <a:lstStyle/>
                <a:p>
                  <a:endParaRPr lang="es-PA"/>
                </a:p>
              </p:txBody>
            </p:sp>
          </p:grpSp>
          <p:sp>
            <p:nvSpPr>
              <p:cNvPr id="18265" name="Rectangle 236"/>
              <p:cNvSpPr>
                <a:spLocks noChangeAspect="1" noChangeArrowheads="1"/>
              </p:cNvSpPr>
              <p:nvPr/>
            </p:nvSpPr>
            <p:spPr bwMode="auto">
              <a:xfrm>
                <a:off x="1891" y="2583"/>
                <a:ext cx="30" cy="252"/>
              </a:xfrm>
              <a:prstGeom prst="rect">
                <a:avLst/>
              </a:prstGeom>
              <a:solidFill>
                <a:srgbClr val="A6A6A6"/>
              </a:solidFill>
              <a:ln w="9525">
                <a:noFill/>
                <a:miter lim="800000"/>
                <a:headEnd/>
                <a:tailEnd/>
              </a:ln>
            </p:spPr>
            <p:txBody>
              <a:bodyPr wrap="none" anchor="ctr"/>
              <a:lstStyle/>
              <a:p>
                <a:endParaRPr lang="en-GB"/>
              </a:p>
            </p:txBody>
          </p:sp>
          <p:sp>
            <p:nvSpPr>
              <p:cNvPr id="18266" name="Rectangle 237"/>
              <p:cNvSpPr>
                <a:spLocks noChangeAspect="1" noChangeArrowheads="1"/>
              </p:cNvSpPr>
              <p:nvPr/>
            </p:nvSpPr>
            <p:spPr bwMode="auto">
              <a:xfrm>
                <a:off x="1896" y="2587"/>
                <a:ext cx="20" cy="244"/>
              </a:xfrm>
              <a:prstGeom prst="rect">
                <a:avLst/>
              </a:prstGeom>
              <a:noFill/>
              <a:ln w="12699">
                <a:solidFill>
                  <a:srgbClr val="000000"/>
                </a:solidFill>
                <a:miter lim="800000"/>
                <a:headEnd/>
                <a:tailEnd/>
              </a:ln>
            </p:spPr>
            <p:txBody>
              <a:bodyPr wrap="none" anchor="ctr"/>
              <a:lstStyle/>
              <a:p>
                <a:endParaRPr lang="en-GB"/>
              </a:p>
            </p:txBody>
          </p:sp>
          <p:sp>
            <p:nvSpPr>
              <p:cNvPr id="18267" name="Rectangle 238"/>
              <p:cNvSpPr>
                <a:spLocks noChangeAspect="1" noChangeArrowheads="1"/>
              </p:cNvSpPr>
              <p:nvPr/>
            </p:nvSpPr>
            <p:spPr bwMode="auto">
              <a:xfrm>
                <a:off x="1894" y="2617"/>
                <a:ext cx="23" cy="187"/>
              </a:xfrm>
              <a:prstGeom prst="rect">
                <a:avLst/>
              </a:prstGeom>
              <a:solidFill>
                <a:srgbClr val="D9D9D9"/>
              </a:solidFill>
              <a:ln w="9525">
                <a:noFill/>
                <a:miter lim="800000"/>
                <a:headEnd/>
                <a:tailEnd/>
              </a:ln>
            </p:spPr>
            <p:txBody>
              <a:bodyPr wrap="none" anchor="ctr"/>
              <a:lstStyle/>
              <a:p>
                <a:endParaRPr lang="en-GB"/>
              </a:p>
            </p:txBody>
          </p:sp>
          <p:sp>
            <p:nvSpPr>
              <p:cNvPr id="18268" name="Freeform 239"/>
              <p:cNvSpPr>
                <a:spLocks noChangeAspect="1"/>
              </p:cNvSpPr>
              <p:nvPr/>
            </p:nvSpPr>
            <p:spPr bwMode="auto">
              <a:xfrm>
                <a:off x="1894" y="2635"/>
                <a:ext cx="24" cy="151"/>
              </a:xfrm>
              <a:custGeom>
                <a:avLst/>
                <a:gdLst>
                  <a:gd name="T0" fmla="*/ 0 w 25"/>
                  <a:gd name="T1" fmla="*/ 14 h 175"/>
                  <a:gd name="T2" fmla="*/ 12 w 25"/>
                  <a:gd name="T3" fmla="*/ 14 h 175"/>
                  <a:gd name="T4" fmla="*/ 12 w 25"/>
                  <a:gd name="T5" fmla="*/ 0 h 175"/>
                  <a:gd name="T6" fmla="*/ 0 w 25"/>
                  <a:gd name="T7" fmla="*/ 0 h 175"/>
                  <a:gd name="T8" fmla="*/ 0 w 25"/>
                  <a:gd name="T9" fmla="*/ 14 h 175"/>
                  <a:gd name="T10" fmla="*/ 0 60000 65536"/>
                  <a:gd name="T11" fmla="*/ 0 60000 65536"/>
                  <a:gd name="T12" fmla="*/ 0 60000 65536"/>
                  <a:gd name="T13" fmla="*/ 0 60000 65536"/>
                  <a:gd name="T14" fmla="*/ 0 60000 65536"/>
                  <a:gd name="T15" fmla="*/ 0 w 25"/>
                  <a:gd name="T16" fmla="*/ 0 h 175"/>
                  <a:gd name="T17" fmla="*/ 25 w 25"/>
                  <a:gd name="T18" fmla="*/ 175 h 175"/>
                </a:gdLst>
                <a:ahLst/>
                <a:cxnLst>
                  <a:cxn ang="T10">
                    <a:pos x="T0" y="T1"/>
                  </a:cxn>
                  <a:cxn ang="T11">
                    <a:pos x="T2" y="T3"/>
                  </a:cxn>
                  <a:cxn ang="T12">
                    <a:pos x="T4" y="T5"/>
                  </a:cxn>
                  <a:cxn ang="T13">
                    <a:pos x="T6" y="T7"/>
                  </a:cxn>
                  <a:cxn ang="T14">
                    <a:pos x="T8" y="T9"/>
                  </a:cxn>
                </a:cxnLst>
                <a:rect l="T15" t="T16" r="T17" b="T18"/>
                <a:pathLst>
                  <a:path w="25" h="175">
                    <a:moveTo>
                      <a:pt x="0" y="174"/>
                    </a:moveTo>
                    <a:lnTo>
                      <a:pt x="24" y="173"/>
                    </a:lnTo>
                    <a:lnTo>
                      <a:pt x="24" y="0"/>
                    </a:lnTo>
                    <a:lnTo>
                      <a:pt x="0" y="0"/>
                    </a:lnTo>
                    <a:lnTo>
                      <a:pt x="0" y="174"/>
                    </a:lnTo>
                  </a:path>
                </a:pathLst>
              </a:custGeom>
              <a:solidFill>
                <a:srgbClr val="E5E5E5"/>
              </a:solidFill>
              <a:ln w="9525" cap="rnd">
                <a:noFill/>
                <a:round/>
                <a:headEnd type="none" w="sm" len="sm"/>
                <a:tailEnd type="none" w="sm" len="sm"/>
              </a:ln>
            </p:spPr>
            <p:txBody>
              <a:bodyPr wrap="none"/>
              <a:lstStyle/>
              <a:p>
                <a:endParaRPr lang="es-PA"/>
              </a:p>
            </p:txBody>
          </p:sp>
          <p:sp>
            <p:nvSpPr>
              <p:cNvPr id="18269" name="Rectangle 240"/>
              <p:cNvSpPr>
                <a:spLocks noChangeAspect="1" noChangeArrowheads="1"/>
              </p:cNvSpPr>
              <p:nvPr/>
            </p:nvSpPr>
            <p:spPr bwMode="auto">
              <a:xfrm>
                <a:off x="1894" y="2649"/>
                <a:ext cx="23" cy="121"/>
              </a:xfrm>
              <a:prstGeom prst="rect">
                <a:avLst/>
              </a:prstGeom>
              <a:solidFill>
                <a:srgbClr val="F2F2F2"/>
              </a:solidFill>
              <a:ln w="9525">
                <a:noFill/>
                <a:miter lim="800000"/>
                <a:headEnd/>
                <a:tailEnd/>
              </a:ln>
            </p:spPr>
            <p:txBody>
              <a:bodyPr wrap="none" anchor="ctr"/>
              <a:lstStyle/>
              <a:p>
                <a:endParaRPr lang="en-GB"/>
              </a:p>
            </p:txBody>
          </p:sp>
          <p:sp>
            <p:nvSpPr>
              <p:cNvPr id="18270" name="Rectangle 241"/>
              <p:cNvSpPr>
                <a:spLocks noChangeAspect="1" noChangeArrowheads="1"/>
              </p:cNvSpPr>
              <p:nvPr/>
            </p:nvSpPr>
            <p:spPr bwMode="auto">
              <a:xfrm>
                <a:off x="1894" y="2662"/>
                <a:ext cx="23" cy="96"/>
              </a:xfrm>
              <a:prstGeom prst="rect">
                <a:avLst/>
              </a:prstGeom>
              <a:solidFill>
                <a:srgbClr val="F7F7F7"/>
              </a:solidFill>
              <a:ln w="9525">
                <a:noFill/>
                <a:miter lim="800000"/>
                <a:headEnd/>
                <a:tailEnd/>
              </a:ln>
            </p:spPr>
            <p:txBody>
              <a:bodyPr wrap="none" anchor="ctr"/>
              <a:lstStyle/>
              <a:p>
                <a:endParaRPr lang="en-GB"/>
              </a:p>
            </p:txBody>
          </p:sp>
          <p:sp>
            <p:nvSpPr>
              <p:cNvPr id="18271" name="Freeform 242"/>
              <p:cNvSpPr>
                <a:spLocks noChangeAspect="1"/>
              </p:cNvSpPr>
              <p:nvPr/>
            </p:nvSpPr>
            <p:spPr bwMode="auto">
              <a:xfrm>
                <a:off x="1894" y="2671"/>
                <a:ext cx="24" cy="78"/>
              </a:xfrm>
              <a:custGeom>
                <a:avLst/>
                <a:gdLst>
                  <a:gd name="T0" fmla="*/ 0 w 25"/>
                  <a:gd name="T1" fmla="*/ 8 h 90"/>
                  <a:gd name="T2" fmla="*/ 12 w 25"/>
                  <a:gd name="T3" fmla="*/ 8 h 90"/>
                  <a:gd name="T4" fmla="*/ 12 w 25"/>
                  <a:gd name="T5" fmla="*/ 1 h 90"/>
                  <a:gd name="T6" fmla="*/ 0 w 25"/>
                  <a:gd name="T7" fmla="*/ 0 h 90"/>
                  <a:gd name="T8" fmla="*/ 0 w 25"/>
                  <a:gd name="T9" fmla="*/ 8 h 90"/>
                  <a:gd name="T10" fmla="*/ 0 60000 65536"/>
                  <a:gd name="T11" fmla="*/ 0 60000 65536"/>
                  <a:gd name="T12" fmla="*/ 0 60000 65536"/>
                  <a:gd name="T13" fmla="*/ 0 60000 65536"/>
                  <a:gd name="T14" fmla="*/ 0 60000 65536"/>
                  <a:gd name="T15" fmla="*/ 0 w 25"/>
                  <a:gd name="T16" fmla="*/ 0 h 90"/>
                  <a:gd name="T17" fmla="*/ 25 w 25"/>
                  <a:gd name="T18" fmla="*/ 90 h 90"/>
                </a:gdLst>
                <a:ahLst/>
                <a:cxnLst>
                  <a:cxn ang="T10">
                    <a:pos x="T0" y="T1"/>
                  </a:cxn>
                  <a:cxn ang="T11">
                    <a:pos x="T2" y="T3"/>
                  </a:cxn>
                  <a:cxn ang="T12">
                    <a:pos x="T4" y="T5"/>
                  </a:cxn>
                  <a:cxn ang="T13">
                    <a:pos x="T6" y="T7"/>
                  </a:cxn>
                  <a:cxn ang="T14">
                    <a:pos x="T8" y="T9"/>
                  </a:cxn>
                </a:cxnLst>
                <a:rect l="T15" t="T16" r="T17" b="T18"/>
                <a:pathLst>
                  <a:path w="25" h="90">
                    <a:moveTo>
                      <a:pt x="0" y="89"/>
                    </a:moveTo>
                    <a:lnTo>
                      <a:pt x="24" y="89"/>
                    </a:lnTo>
                    <a:lnTo>
                      <a:pt x="24" y="1"/>
                    </a:lnTo>
                    <a:lnTo>
                      <a:pt x="0" y="0"/>
                    </a:lnTo>
                    <a:lnTo>
                      <a:pt x="0" y="89"/>
                    </a:lnTo>
                  </a:path>
                </a:pathLst>
              </a:custGeom>
              <a:solidFill>
                <a:srgbClr val="FFFFFF"/>
              </a:solidFill>
              <a:ln w="9525" cap="rnd">
                <a:noFill/>
                <a:round/>
                <a:headEnd type="none" w="sm" len="sm"/>
                <a:tailEnd type="none" w="sm" len="sm"/>
              </a:ln>
            </p:spPr>
            <p:txBody>
              <a:bodyPr wrap="none"/>
              <a:lstStyle/>
              <a:p>
                <a:endParaRPr lang="es-PA"/>
              </a:p>
            </p:txBody>
          </p:sp>
          <p:grpSp>
            <p:nvGrpSpPr>
              <p:cNvPr id="18272" name="Group 243"/>
              <p:cNvGrpSpPr>
                <a:grpSpLocks noChangeAspect="1"/>
              </p:cNvGrpSpPr>
              <p:nvPr/>
            </p:nvGrpSpPr>
            <p:grpSpPr bwMode="auto">
              <a:xfrm>
                <a:off x="1921" y="2582"/>
                <a:ext cx="584" cy="256"/>
                <a:chOff x="2261" y="3860"/>
                <a:chExt cx="606" cy="296"/>
              </a:xfrm>
            </p:grpSpPr>
            <p:sp>
              <p:nvSpPr>
                <p:cNvPr id="18318" name="Freeform 244"/>
                <p:cNvSpPr>
                  <a:spLocks noChangeAspect="1"/>
                </p:cNvSpPr>
                <p:nvPr/>
              </p:nvSpPr>
              <p:spPr bwMode="auto">
                <a:xfrm>
                  <a:off x="2274" y="3898"/>
                  <a:ext cx="573" cy="225"/>
                </a:xfrm>
                <a:custGeom>
                  <a:avLst/>
                  <a:gdLst>
                    <a:gd name="T0" fmla="*/ 569 w 573"/>
                    <a:gd name="T1" fmla="*/ 1 h 225"/>
                    <a:gd name="T2" fmla="*/ 4 w 573"/>
                    <a:gd name="T3" fmla="*/ 0 h 225"/>
                    <a:gd name="T4" fmla="*/ 0 w 573"/>
                    <a:gd name="T5" fmla="*/ 219 h 225"/>
                    <a:gd name="T6" fmla="*/ 572 w 573"/>
                    <a:gd name="T7" fmla="*/ 224 h 225"/>
                    <a:gd name="T8" fmla="*/ 569 w 573"/>
                    <a:gd name="T9" fmla="*/ 1 h 225"/>
                    <a:gd name="T10" fmla="*/ 0 60000 65536"/>
                    <a:gd name="T11" fmla="*/ 0 60000 65536"/>
                    <a:gd name="T12" fmla="*/ 0 60000 65536"/>
                    <a:gd name="T13" fmla="*/ 0 60000 65536"/>
                    <a:gd name="T14" fmla="*/ 0 60000 65536"/>
                    <a:gd name="T15" fmla="*/ 0 w 573"/>
                    <a:gd name="T16" fmla="*/ 0 h 225"/>
                    <a:gd name="T17" fmla="*/ 573 w 573"/>
                    <a:gd name="T18" fmla="*/ 225 h 225"/>
                  </a:gdLst>
                  <a:ahLst/>
                  <a:cxnLst>
                    <a:cxn ang="T10">
                      <a:pos x="T0" y="T1"/>
                    </a:cxn>
                    <a:cxn ang="T11">
                      <a:pos x="T2" y="T3"/>
                    </a:cxn>
                    <a:cxn ang="T12">
                      <a:pos x="T4" y="T5"/>
                    </a:cxn>
                    <a:cxn ang="T13">
                      <a:pos x="T6" y="T7"/>
                    </a:cxn>
                    <a:cxn ang="T14">
                      <a:pos x="T8" y="T9"/>
                    </a:cxn>
                  </a:cxnLst>
                  <a:rect l="T15" t="T16" r="T17" b="T18"/>
                  <a:pathLst>
                    <a:path w="573" h="225">
                      <a:moveTo>
                        <a:pt x="569" y="1"/>
                      </a:moveTo>
                      <a:lnTo>
                        <a:pt x="4" y="0"/>
                      </a:lnTo>
                      <a:lnTo>
                        <a:pt x="0" y="219"/>
                      </a:lnTo>
                      <a:lnTo>
                        <a:pt x="572" y="224"/>
                      </a:lnTo>
                      <a:lnTo>
                        <a:pt x="569" y="1"/>
                      </a:lnTo>
                    </a:path>
                  </a:pathLst>
                </a:custGeom>
                <a:solidFill>
                  <a:srgbClr val="A6A6A6"/>
                </a:solidFill>
                <a:ln w="9525" cap="rnd">
                  <a:noFill/>
                  <a:round/>
                  <a:headEnd type="none" w="sm" len="sm"/>
                  <a:tailEnd type="none" w="sm" len="sm"/>
                </a:ln>
              </p:spPr>
              <p:txBody>
                <a:bodyPr wrap="none"/>
                <a:lstStyle/>
                <a:p>
                  <a:endParaRPr lang="es-PA"/>
                </a:p>
              </p:txBody>
            </p:sp>
            <p:sp>
              <p:nvSpPr>
                <p:cNvPr id="18319" name="Freeform 245"/>
                <p:cNvSpPr>
                  <a:spLocks noChangeAspect="1"/>
                </p:cNvSpPr>
                <p:nvPr/>
              </p:nvSpPr>
              <p:spPr bwMode="auto">
                <a:xfrm>
                  <a:off x="2274" y="3898"/>
                  <a:ext cx="573" cy="225"/>
                </a:xfrm>
                <a:custGeom>
                  <a:avLst/>
                  <a:gdLst>
                    <a:gd name="T0" fmla="*/ 569 w 573"/>
                    <a:gd name="T1" fmla="*/ 1 h 225"/>
                    <a:gd name="T2" fmla="*/ 4 w 573"/>
                    <a:gd name="T3" fmla="*/ 0 h 225"/>
                    <a:gd name="T4" fmla="*/ 0 w 573"/>
                    <a:gd name="T5" fmla="*/ 219 h 225"/>
                    <a:gd name="T6" fmla="*/ 572 w 573"/>
                    <a:gd name="T7" fmla="*/ 224 h 225"/>
                    <a:gd name="T8" fmla="*/ 569 w 573"/>
                    <a:gd name="T9" fmla="*/ 1 h 225"/>
                    <a:gd name="T10" fmla="*/ 0 60000 65536"/>
                    <a:gd name="T11" fmla="*/ 0 60000 65536"/>
                    <a:gd name="T12" fmla="*/ 0 60000 65536"/>
                    <a:gd name="T13" fmla="*/ 0 60000 65536"/>
                    <a:gd name="T14" fmla="*/ 0 60000 65536"/>
                    <a:gd name="T15" fmla="*/ 0 w 573"/>
                    <a:gd name="T16" fmla="*/ 0 h 225"/>
                    <a:gd name="T17" fmla="*/ 573 w 573"/>
                    <a:gd name="T18" fmla="*/ 225 h 225"/>
                  </a:gdLst>
                  <a:ahLst/>
                  <a:cxnLst>
                    <a:cxn ang="T10">
                      <a:pos x="T0" y="T1"/>
                    </a:cxn>
                    <a:cxn ang="T11">
                      <a:pos x="T2" y="T3"/>
                    </a:cxn>
                    <a:cxn ang="T12">
                      <a:pos x="T4" y="T5"/>
                    </a:cxn>
                    <a:cxn ang="T13">
                      <a:pos x="T6" y="T7"/>
                    </a:cxn>
                    <a:cxn ang="T14">
                      <a:pos x="T8" y="T9"/>
                    </a:cxn>
                  </a:cxnLst>
                  <a:rect l="T15" t="T16" r="T17" b="T18"/>
                  <a:pathLst>
                    <a:path w="573" h="225">
                      <a:moveTo>
                        <a:pt x="569" y="1"/>
                      </a:moveTo>
                      <a:lnTo>
                        <a:pt x="4" y="0"/>
                      </a:lnTo>
                      <a:lnTo>
                        <a:pt x="0" y="219"/>
                      </a:lnTo>
                      <a:lnTo>
                        <a:pt x="572" y="224"/>
                      </a:lnTo>
                      <a:lnTo>
                        <a:pt x="569" y="1"/>
                      </a:lnTo>
                    </a:path>
                  </a:pathLst>
                </a:custGeom>
                <a:noFill/>
                <a:ln w="12699" cap="rnd">
                  <a:solidFill>
                    <a:srgbClr val="000000"/>
                  </a:solidFill>
                  <a:round/>
                  <a:headEnd type="none" w="sm" len="sm"/>
                  <a:tailEnd type="none" w="sm" len="sm"/>
                </a:ln>
              </p:spPr>
              <p:txBody>
                <a:bodyPr wrap="none"/>
                <a:lstStyle/>
                <a:p>
                  <a:endParaRPr lang="es-PA"/>
                </a:p>
              </p:txBody>
            </p:sp>
            <p:sp>
              <p:nvSpPr>
                <p:cNvPr id="18320" name="Freeform 246"/>
                <p:cNvSpPr>
                  <a:spLocks noChangeAspect="1"/>
                </p:cNvSpPr>
                <p:nvPr/>
              </p:nvSpPr>
              <p:spPr bwMode="auto">
                <a:xfrm>
                  <a:off x="2274" y="4093"/>
                  <a:ext cx="572" cy="25"/>
                </a:xfrm>
                <a:custGeom>
                  <a:avLst/>
                  <a:gdLst>
                    <a:gd name="T0" fmla="*/ 571 w 572"/>
                    <a:gd name="T1" fmla="*/ 5 h 25"/>
                    <a:gd name="T2" fmla="*/ 568 w 572"/>
                    <a:gd name="T3" fmla="*/ 24 h 25"/>
                    <a:gd name="T4" fmla="*/ 0 w 572"/>
                    <a:gd name="T5" fmla="*/ 21 h 25"/>
                    <a:gd name="T6" fmla="*/ 2 w 572"/>
                    <a:gd name="T7" fmla="*/ 0 h 25"/>
                    <a:gd name="T8" fmla="*/ 571 w 572"/>
                    <a:gd name="T9" fmla="*/ 5 h 25"/>
                    <a:gd name="T10" fmla="*/ 0 60000 65536"/>
                    <a:gd name="T11" fmla="*/ 0 60000 65536"/>
                    <a:gd name="T12" fmla="*/ 0 60000 65536"/>
                    <a:gd name="T13" fmla="*/ 0 60000 65536"/>
                    <a:gd name="T14" fmla="*/ 0 60000 65536"/>
                    <a:gd name="T15" fmla="*/ 0 w 572"/>
                    <a:gd name="T16" fmla="*/ 0 h 25"/>
                    <a:gd name="T17" fmla="*/ 572 w 572"/>
                    <a:gd name="T18" fmla="*/ 25 h 25"/>
                  </a:gdLst>
                  <a:ahLst/>
                  <a:cxnLst>
                    <a:cxn ang="T10">
                      <a:pos x="T0" y="T1"/>
                    </a:cxn>
                    <a:cxn ang="T11">
                      <a:pos x="T2" y="T3"/>
                    </a:cxn>
                    <a:cxn ang="T12">
                      <a:pos x="T4" y="T5"/>
                    </a:cxn>
                    <a:cxn ang="T13">
                      <a:pos x="T6" y="T7"/>
                    </a:cxn>
                    <a:cxn ang="T14">
                      <a:pos x="T8" y="T9"/>
                    </a:cxn>
                  </a:cxnLst>
                  <a:rect l="T15" t="T16" r="T17" b="T18"/>
                  <a:pathLst>
                    <a:path w="572" h="25">
                      <a:moveTo>
                        <a:pt x="571" y="5"/>
                      </a:moveTo>
                      <a:lnTo>
                        <a:pt x="568" y="24"/>
                      </a:lnTo>
                      <a:lnTo>
                        <a:pt x="0" y="21"/>
                      </a:lnTo>
                      <a:lnTo>
                        <a:pt x="2" y="0"/>
                      </a:lnTo>
                      <a:lnTo>
                        <a:pt x="571" y="5"/>
                      </a:lnTo>
                    </a:path>
                  </a:pathLst>
                </a:custGeom>
                <a:solidFill>
                  <a:srgbClr val="595959"/>
                </a:solidFill>
                <a:ln w="9525" cap="rnd">
                  <a:noFill/>
                  <a:round/>
                  <a:headEnd type="none" w="sm" len="sm"/>
                  <a:tailEnd type="none" w="sm" len="sm"/>
                </a:ln>
              </p:spPr>
              <p:txBody>
                <a:bodyPr wrap="none"/>
                <a:lstStyle/>
                <a:p>
                  <a:endParaRPr lang="es-PA"/>
                </a:p>
              </p:txBody>
            </p:sp>
            <p:sp>
              <p:nvSpPr>
                <p:cNvPr id="18321" name="Freeform 247"/>
                <p:cNvSpPr>
                  <a:spLocks noChangeAspect="1"/>
                </p:cNvSpPr>
                <p:nvPr/>
              </p:nvSpPr>
              <p:spPr bwMode="auto">
                <a:xfrm>
                  <a:off x="2278" y="3898"/>
                  <a:ext cx="572" cy="25"/>
                </a:xfrm>
                <a:custGeom>
                  <a:avLst/>
                  <a:gdLst>
                    <a:gd name="T0" fmla="*/ 568 w 572"/>
                    <a:gd name="T1" fmla="*/ 3 h 25"/>
                    <a:gd name="T2" fmla="*/ 571 w 572"/>
                    <a:gd name="T3" fmla="*/ 24 h 25"/>
                    <a:gd name="T4" fmla="*/ 66 w 572"/>
                    <a:gd name="T5" fmla="*/ 20 h 25"/>
                    <a:gd name="T6" fmla="*/ 1 w 572"/>
                    <a:gd name="T7" fmla="*/ 20 h 25"/>
                    <a:gd name="T8" fmla="*/ 0 w 572"/>
                    <a:gd name="T9" fmla="*/ 0 h 25"/>
                    <a:gd name="T10" fmla="*/ 58 w 572"/>
                    <a:gd name="T11" fmla="*/ 1 h 25"/>
                    <a:gd name="T12" fmla="*/ 568 w 572"/>
                    <a:gd name="T13" fmla="*/ 3 h 25"/>
                    <a:gd name="T14" fmla="*/ 0 60000 65536"/>
                    <a:gd name="T15" fmla="*/ 0 60000 65536"/>
                    <a:gd name="T16" fmla="*/ 0 60000 65536"/>
                    <a:gd name="T17" fmla="*/ 0 60000 65536"/>
                    <a:gd name="T18" fmla="*/ 0 60000 65536"/>
                    <a:gd name="T19" fmla="*/ 0 60000 65536"/>
                    <a:gd name="T20" fmla="*/ 0 60000 65536"/>
                    <a:gd name="T21" fmla="*/ 0 w 572"/>
                    <a:gd name="T22" fmla="*/ 0 h 25"/>
                    <a:gd name="T23" fmla="*/ 572 w 57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2" h="25">
                      <a:moveTo>
                        <a:pt x="568" y="3"/>
                      </a:moveTo>
                      <a:lnTo>
                        <a:pt x="571" y="24"/>
                      </a:lnTo>
                      <a:lnTo>
                        <a:pt x="66" y="20"/>
                      </a:lnTo>
                      <a:lnTo>
                        <a:pt x="1" y="20"/>
                      </a:lnTo>
                      <a:lnTo>
                        <a:pt x="0" y="0"/>
                      </a:lnTo>
                      <a:lnTo>
                        <a:pt x="58" y="1"/>
                      </a:lnTo>
                      <a:lnTo>
                        <a:pt x="568" y="3"/>
                      </a:lnTo>
                    </a:path>
                  </a:pathLst>
                </a:custGeom>
                <a:solidFill>
                  <a:srgbClr val="595959"/>
                </a:solidFill>
                <a:ln w="9525" cap="rnd">
                  <a:noFill/>
                  <a:round/>
                  <a:headEnd type="none" w="sm" len="sm"/>
                  <a:tailEnd type="none" w="sm" len="sm"/>
                </a:ln>
              </p:spPr>
              <p:txBody>
                <a:bodyPr wrap="none"/>
                <a:lstStyle/>
                <a:p>
                  <a:endParaRPr lang="es-PA"/>
                </a:p>
              </p:txBody>
            </p:sp>
            <p:sp>
              <p:nvSpPr>
                <p:cNvPr id="18322" name="Freeform 248"/>
                <p:cNvSpPr>
                  <a:spLocks noChangeAspect="1"/>
                </p:cNvSpPr>
                <p:nvPr/>
              </p:nvSpPr>
              <p:spPr bwMode="auto">
                <a:xfrm>
                  <a:off x="2275" y="3938"/>
                  <a:ext cx="573" cy="142"/>
                </a:xfrm>
                <a:custGeom>
                  <a:avLst/>
                  <a:gdLst>
                    <a:gd name="T0" fmla="*/ 572 w 573"/>
                    <a:gd name="T1" fmla="*/ 3 h 142"/>
                    <a:gd name="T2" fmla="*/ 6 w 573"/>
                    <a:gd name="T3" fmla="*/ 0 h 142"/>
                    <a:gd name="T4" fmla="*/ 10 w 573"/>
                    <a:gd name="T5" fmla="*/ 69 h 142"/>
                    <a:gd name="T6" fmla="*/ 0 w 573"/>
                    <a:gd name="T7" fmla="*/ 138 h 142"/>
                    <a:gd name="T8" fmla="*/ 569 w 573"/>
                    <a:gd name="T9" fmla="*/ 141 h 142"/>
                    <a:gd name="T10" fmla="*/ 572 w 573"/>
                    <a:gd name="T11" fmla="*/ 3 h 142"/>
                    <a:gd name="T12" fmla="*/ 0 60000 65536"/>
                    <a:gd name="T13" fmla="*/ 0 60000 65536"/>
                    <a:gd name="T14" fmla="*/ 0 60000 65536"/>
                    <a:gd name="T15" fmla="*/ 0 60000 65536"/>
                    <a:gd name="T16" fmla="*/ 0 60000 65536"/>
                    <a:gd name="T17" fmla="*/ 0 60000 65536"/>
                    <a:gd name="T18" fmla="*/ 0 w 573"/>
                    <a:gd name="T19" fmla="*/ 0 h 142"/>
                    <a:gd name="T20" fmla="*/ 573 w 573"/>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573" h="142">
                      <a:moveTo>
                        <a:pt x="572" y="3"/>
                      </a:moveTo>
                      <a:lnTo>
                        <a:pt x="6" y="0"/>
                      </a:lnTo>
                      <a:lnTo>
                        <a:pt x="10" y="69"/>
                      </a:lnTo>
                      <a:lnTo>
                        <a:pt x="0" y="138"/>
                      </a:lnTo>
                      <a:lnTo>
                        <a:pt x="569" y="141"/>
                      </a:lnTo>
                      <a:lnTo>
                        <a:pt x="572" y="3"/>
                      </a:lnTo>
                    </a:path>
                  </a:pathLst>
                </a:custGeom>
                <a:solidFill>
                  <a:srgbClr val="CCCCCC"/>
                </a:solidFill>
                <a:ln w="9525" cap="rnd">
                  <a:noFill/>
                  <a:round/>
                  <a:headEnd type="none" w="sm" len="sm"/>
                  <a:tailEnd type="none" w="sm" len="sm"/>
                </a:ln>
              </p:spPr>
              <p:txBody>
                <a:bodyPr wrap="none"/>
                <a:lstStyle/>
                <a:p>
                  <a:endParaRPr lang="es-PA"/>
                </a:p>
              </p:txBody>
            </p:sp>
            <p:sp>
              <p:nvSpPr>
                <p:cNvPr id="18323" name="Freeform 249"/>
                <p:cNvSpPr>
                  <a:spLocks noChangeAspect="1"/>
                </p:cNvSpPr>
                <p:nvPr/>
              </p:nvSpPr>
              <p:spPr bwMode="auto">
                <a:xfrm>
                  <a:off x="2261" y="3860"/>
                  <a:ext cx="31" cy="293"/>
                </a:xfrm>
                <a:custGeom>
                  <a:avLst/>
                  <a:gdLst>
                    <a:gd name="T0" fmla="*/ 30 w 31"/>
                    <a:gd name="T1" fmla="*/ 0 h 293"/>
                    <a:gd name="T2" fmla="*/ 1 w 31"/>
                    <a:gd name="T3" fmla="*/ 0 h 293"/>
                    <a:gd name="T4" fmla="*/ 0 w 31"/>
                    <a:gd name="T5" fmla="*/ 292 h 293"/>
                    <a:gd name="T6" fmla="*/ 28 w 31"/>
                    <a:gd name="T7" fmla="*/ 292 h 293"/>
                    <a:gd name="T8" fmla="*/ 30 w 31"/>
                    <a:gd name="T9" fmla="*/ 0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0"/>
                      </a:moveTo>
                      <a:lnTo>
                        <a:pt x="1" y="0"/>
                      </a:lnTo>
                      <a:lnTo>
                        <a:pt x="0" y="292"/>
                      </a:lnTo>
                      <a:lnTo>
                        <a:pt x="28" y="292"/>
                      </a:lnTo>
                      <a:lnTo>
                        <a:pt x="30" y="0"/>
                      </a:lnTo>
                    </a:path>
                  </a:pathLst>
                </a:custGeom>
                <a:solidFill>
                  <a:srgbClr val="A6A6A6"/>
                </a:solidFill>
                <a:ln w="9525" cap="rnd">
                  <a:noFill/>
                  <a:round/>
                  <a:headEnd type="none" w="sm" len="sm"/>
                  <a:tailEnd type="none" w="sm" len="sm"/>
                </a:ln>
              </p:spPr>
              <p:txBody>
                <a:bodyPr wrap="none"/>
                <a:lstStyle/>
                <a:p>
                  <a:endParaRPr lang="es-PA"/>
                </a:p>
              </p:txBody>
            </p:sp>
            <p:sp>
              <p:nvSpPr>
                <p:cNvPr id="18324" name="Freeform 250"/>
                <p:cNvSpPr>
                  <a:spLocks noChangeAspect="1"/>
                </p:cNvSpPr>
                <p:nvPr/>
              </p:nvSpPr>
              <p:spPr bwMode="auto">
                <a:xfrm>
                  <a:off x="2261" y="3860"/>
                  <a:ext cx="31" cy="293"/>
                </a:xfrm>
                <a:custGeom>
                  <a:avLst/>
                  <a:gdLst>
                    <a:gd name="T0" fmla="*/ 30 w 31"/>
                    <a:gd name="T1" fmla="*/ 0 h 293"/>
                    <a:gd name="T2" fmla="*/ 1 w 31"/>
                    <a:gd name="T3" fmla="*/ 0 h 293"/>
                    <a:gd name="T4" fmla="*/ 0 w 31"/>
                    <a:gd name="T5" fmla="*/ 292 h 293"/>
                    <a:gd name="T6" fmla="*/ 28 w 31"/>
                    <a:gd name="T7" fmla="*/ 292 h 293"/>
                    <a:gd name="T8" fmla="*/ 30 w 31"/>
                    <a:gd name="T9" fmla="*/ 0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0"/>
                      </a:moveTo>
                      <a:lnTo>
                        <a:pt x="1" y="0"/>
                      </a:lnTo>
                      <a:lnTo>
                        <a:pt x="0" y="292"/>
                      </a:lnTo>
                      <a:lnTo>
                        <a:pt x="28" y="292"/>
                      </a:lnTo>
                      <a:lnTo>
                        <a:pt x="30" y="0"/>
                      </a:lnTo>
                    </a:path>
                  </a:pathLst>
                </a:custGeom>
                <a:noFill/>
                <a:ln w="12699" cap="rnd">
                  <a:solidFill>
                    <a:srgbClr val="000000"/>
                  </a:solidFill>
                  <a:round/>
                  <a:headEnd type="none" w="sm" len="sm"/>
                  <a:tailEnd type="none" w="sm" len="sm"/>
                </a:ln>
              </p:spPr>
              <p:txBody>
                <a:bodyPr wrap="none"/>
                <a:lstStyle/>
                <a:p>
                  <a:endParaRPr lang="es-PA"/>
                </a:p>
              </p:txBody>
            </p:sp>
            <p:sp>
              <p:nvSpPr>
                <p:cNvPr id="18325" name="Freeform 251"/>
                <p:cNvSpPr>
                  <a:spLocks noChangeAspect="1"/>
                </p:cNvSpPr>
                <p:nvPr/>
              </p:nvSpPr>
              <p:spPr bwMode="auto">
                <a:xfrm>
                  <a:off x="2836" y="3863"/>
                  <a:ext cx="31" cy="293"/>
                </a:xfrm>
                <a:custGeom>
                  <a:avLst/>
                  <a:gdLst>
                    <a:gd name="T0" fmla="*/ 30 w 31"/>
                    <a:gd name="T1" fmla="*/ 0 h 293"/>
                    <a:gd name="T2" fmla="*/ 2 w 31"/>
                    <a:gd name="T3" fmla="*/ 0 h 293"/>
                    <a:gd name="T4" fmla="*/ 0 w 31"/>
                    <a:gd name="T5" fmla="*/ 292 h 293"/>
                    <a:gd name="T6" fmla="*/ 29 w 31"/>
                    <a:gd name="T7" fmla="*/ 292 h 293"/>
                    <a:gd name="T8" fmla="*/ 30 w 31"/>
                    <a:gd name="T9" fmla="*/ 0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0"/>
                      </a:moveTo>
                      <a:lnTo>
                        <a:pt x="2" y="0"/>
                      </a:lnTo>
                      <a:lnTo>
                        <a:pt x="0" y="292"/>
                      </a:lnTo>
                      <a:lnTo>
                        <a:pt x="29" y="292"/>
                      </a:lnTo>
                      <a:lnTo>
                        <a:pt x="30" y="0"/>
                      </a:lnTo>
                    </a:path>
                  </a:pathLst>
                </a:custGeom>
                <a:solidFill>
                  <a:srgbClr val="A6A6A6"/>
                </a:solidFill>
                <a:ln w="9525" cap="rnd">
                  <a:noFill/>
                  <a:round/>
                  <a:headEnd type="none" w="sm" len="sm"/>
                  <a:tailEnd type="none" w="sm" len="sm"/>
                </a:ln>
              </p:spPr>
              <p:txBody>
                <a:bodyPr wrap="none"/>
                <a:lstStyle/>
                <a:p>
                  <a:endParaRPr lang="es-PA"/>
                </a:p>
              </p:txBody>
            </p:sp>
            <p:sp>
              <p:nvSpPr>
                <p:cNvPr id="18326" name="Freeform 252"/>
                <p:cNvSpPr>
                  <a:spLocks noChangeAspect="1"/>
                </p:cNvSpPr>
                <p:nvPr/>
              </p:nvSpPr>
              <p:spPr bwMode="auto">
                <a:xfrm>
                  <a:off x="2836" y="3863"/>
                  <a:ext cx="31" cy="293"/>
                </a:xfrm>
                <a:custGeom>
                  <a:avLst/>
                  <a:gdLst>
                    <a:gd name="T0" fmla="*/ 30 w 31"/>
                    <a:gd name="T1" fmla="*/ 0 h 293"/>
                    <a:gd name="T2" fmla="*/ 2 w 31"/>
                    <a:gd name="T3" fmla="*/ 0 h 293"/>
                    <a:gd name="T4" fmla="*/ 0 w 31"/>
                    <a:gd name="T5" fmla="*/ 292 h 293"/>
                    <a:gd name="T6" fmla="*/ 29 w 31"/>
                    <a:gd name="T7" fmla="*/ 292 h 293"/>
                    <a:gd name="T8" fmla="*/ 30 w 31"/>
                    <a:gd name="T9" fmla="*/ 0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0"/>
                      </a:moveTo>
                      <a:lnTo>
                        <a:pt x="2" y="0"/>
                      </a:lnTo>
                      <a:lnTo>
                        <a:pt x="0" y="292"/>
                      </a:lnTo>
                      <a:lnTo>
                        <a:pt x="29" y="292"/>
                      </a:lnTo>
                      <a:lnTo>
                        <a:pt x="30" y="0"/>
                      </a:lnTo>
                    </a:path>
                  </a:pathLst>
                </a:custGeom>
                <a:noFill/>
                <a:ln w="12699" cap="rnd">
                  <a:solidFill>
                    <a:srgbClr val="000000"/>
                  </a:solidFill>
                  <a:round/>
                  <a:headEnd type="none" w="sm" len="sm"/>
                  <a:tailEnd type="none" w="sm" len="sm"/>
                </a:ln>
              </p:spPr>
              <p:txBody>
                <a:bodyPr wrap="none"/>
                <a:lstStyle/>
                <a:p>
                  <a:endParaRPr lang="es-PA"/>
                </a:p>
              </p:txBody>
            </p:sp>
            <p:sp>
              <p:nvSpPr>
                <p:cNvPr id="18327" name="Freeform 253"/>
                <p:cNvSpPr>
                  <a:spLocks noChangeAspect="1"/>
                </p:cNvSpPr>
                <p:nvPr/>
              </p:nvSpPr>
              <p:spPr bwMode="auto">
                <a:xfrm>
                  <a:off x="2837" y="3902"/>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wrap="none"/>
                <a:lstStyle/>
                <a:p>
                  <a:endParaRPr lang="es-PA"/>
                </a:p>
              </p:txBody>
            </p:sp>
            <p:sp>
              <p:nvSpPr>
                <p:cNvPr id="18328" name="Freeform 254"/>
                <p:cNvSpPr>
                  <a:spLocks noChangeAspect="1"/>
                </p:cNvSpPr>
                <p:nvPr/>
              </p:nvSpPr>
              <p:spPr bwMode="auto">
                <a:xfrm>
                  <a:off x="2837" y="3923"/>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wrap="none"/>
                <a:lstStyle/>
                <a:p>
                  <a:endParaRPr lang="es-PA"/>
                </a:p>
              </p:txBody>
            </p:sp>
            <p:sp>
              <p:nvSpPr>
                <p:cNvPr id="18329" name="Freeform 255"/>
                <p:cNvSpPr>
                  <a:spLocks noChangeAspect="1"/>
                </p:cNvSpPr>
                <p:nvPr/>
              </p:nvSpPr>
              <p:spPr bwMode="auto">
                <a:xfrm>
                  <a:off x="2837" y="3941"/>
                  <a:ext cx="27" cy="139"/>
                </a:xfrm>
                <a:custGeom>
                  <a:avLst/>
                  <a:gdLst>
                    <a:gd name="T0" fmla="*/ 0 w 27"/>
                    <a:gd name="T1" fmla="*/ 138 h 139"/>
                    <a:gd name="T2" fmla="*/ 26 w 27"/>
                    <a:gd name="T3" fmla="*/ 138 h 139"/>
                    <a:gd name="T4" fmla="*/ 26 w 27"/>
                    <a:gd name="T5" fmla="*/ 0 h 139"/>
                    <a:gd name="T6" fmla="*/ 1 w 27"/>
                    <a:gd name="T7" fmla="*/ 0 h 139"/>
                    <a:gd name="T8" fmla="*/ 0 w 27"/>
                    <a:gd name="T9" fmla="*/ 138 h 139"/>
                    <a:gd name="T10" fmla="*/ 0 60000 65536"/>
                    <a:gd name="T11" fmla="*/ 0 60000 65536"/>
                    <a:gd name="T12" fmla="*/ 0 60000 65536"/>
                    <a:gd name="T13" fmla="*/ 0 60000 65536"/>
                    <a:gd name="T14" fmla="*/ 0 60000 65536"/>
                    <a:gd name="T15" fmla="*/ 0 w 27"/>
                    <a:gd name="T16" fmla="*/ 0 h 139"/>
                    <a:gd name="T17" fmla="*/ 27 w 27"/>
                    <a:gd name="T18" fmla="*/ 139 h 139"/>
                  </a:gdLst>
                  <a:ahLst/>
                  <a:cxnLst>
                    <a:cxn ang="T10">
                      <a:pos x="T0" y="T1"/>
                    </a:cxn>
                    <a:cxn ang="T11">
                      <a:pos x="T2" y="T3"/>
                    </a:cxn>
                    <a:cxn ang="T12">
                      <a:pos x="T4" y="T5"/>
                    </a:cxn>
                    <a:cxn ang="T13">
                      <a:pos x="T6" y="T7"/>
                    </a:cxn>
                    <a:cxn ang="T14">
                      <a:pos x="T8" y="T9"/>
                    </a:cxn>
                  </a:cxnLst>
                  <a:rect l="T15" t="T16" r="T17" b="T18"/>
                  <a:pathLst>
                    <a:path w="27" h="139">
                      <a:moveTo>
                        <a:pt x="0" y="138"/>
                      </a:moveTo>
                      <a:lnTo>
                        <a:pt x="26" y="138"/>
                      </a:lnTo>
                      <a:lnTo>
                        <a:pt x="26" y="0"/>
                      </a:lnTo>
                      <a:lnTo>
                        <a:pt x="1" y="0"/>
                      </a:lnTo>
                      <a:lnTo>
                        <a:pt x="0" y="138"/>
                      </a:lnTo>
                    </a:path>
                  </a:pathLst>
                </a:custGeom>
                <a:solidFill>
                  <a:srgbClr val="F2F2F2"/>
                </a:solidFill>
                <a:ln w="9525" cap="rnd">
                  <a:noFill/>
                  <a:round/>
                  <a:headEnd type="none" w="sm" len="sm"/>
                  <a:tailEnd type="none" w="sm" len="sm"/>
                </a:ln>
              </p:spPr>
              <p:txBody>
                <a:bodyPr wrap="none"/>
                <a:lstStyle/>
                <a:p>
                  <a:endParaRPr lang="es-PA"/>
                </a:p>
              </p:txBody>
            </p:sp>
            <p:sp>
              <p:nvSpPr>
                <p:cNvPr id="18330" name="Freeform 256"/>
                <p:cNvSpPr>
                  <a:spLocks noChangeAspect="1"/>
                </p:cNvSpPr>
                <p:nvPr/>
              </p:nvSpPr>
              <p:spPr bwMode="auto">
                <a:xfrm>
                  <a:off x="2837" y="3955"/>
                  <a:ext cx="27" cy="112"/>
                </a:xfrm>
                <a:custGeom>
                  <a:avLst/>
                  <a:gdLst>
                    <a:gd name="T0" fmla="*/ 0 w 27"/>
                    <a:gd name="T1" fmla="*/ 111 h 112"/>
                    <a:gd name="T2" fmla="*/ 26 w 27"/>
                    <a:gd name="T3" fmla="*/ 111 h 112"/>
                    <a:gd name="T4" fmla="*/ 26 w 27"/>
                    <a:gd name="T5" fmla="*/ 0 h 112"/>
                    <a:gd name="T6" fmla="*/ 1 w 27"/>
                    <a:gd name="T7" fmla="*/ 0 h 112"/>
                    <a:gd name="T8" fmla="*/ 0 w 27"/>
                    <a:gd name="T9" fmla="*/ 111 h 112"/>
                    <a:gd name="T10" fmla="*/ 0 60000 65536"/>
                    <a:gd name="T11" fmla="*/ 0 60000 65536"/>
                    <a:gd name="T12" fmla="*/ 0 60000 65536"/>
                    <a:gd name="T13" fmla="*/ 0 60000 65536"/>
                    <a:gd name="T14" fmla="*/ 0 60000 65536"/>
                    <a:gd name="T15" fmla="*/ 0 w 27"/>
                    <a:gd name="T16" fmla="*/ 0 h 112"/>
                    <a:gd name="T17" fmla="*/ 27 w 27"/>
                    <a:gd name="T18" fmla="*/ 112 h 112"/>
                  </a:gdLst>
                  <a:ahLst/>
                  <a:cxnLst>
                    <a:cxn ang="T10">
                      <a:pos x="T0" y="T1"/>
                    </a:cxn>
                    <a:cxn ang="T11">
                      <a:pos x="T2" y="T3"/>
                    </a:cxn>
                    <a:cxn ang="T12">
                      <a:pos x="T4" y="T5"/>
                    </a:cxn>
                    <a:cxn ang="T13">
                      <a:pos x="T6" y="T7"/>
                    </a:cxn>
                    <a:cxn ang="T14">
                      <a:pos x="T8" y="T9"/>
                    </a:cxn>
                  </a:cxnLst>
                  <a:rect l="T15" t="T16" r="T17" b="T18"/>
                  <a:pathLst>
                    <a:path w="27" h="112">
                      <a:moveTo>
                        <a:pt x="0" y="111"/>
                      </a:moveTo>
                      <a:lnTo>
                        <a:pt x="26" y="111"/>
                      </a:lnTo>
                      <a:lnTo>
                        <a:pt x="26" y="0"/>
                      </a:lnTo>
                      <a:lnTo>
                        <a:pt x="1" y="0"/>
                      </a:lnTo>
                      <a:lnTo>
                        <a:pt x="0" y="111"/>
                      </a:lnTo>
                    </a:path>
                  </a:pathLst>
                </a:custGeom>
                <a:solidFill>
                  <a:srgbClr val="F7F7F7"/>
                </a:solidFill>
                <a:ln w="9525" cap="rnd">
                  <a:noFill/>
                  <a:round/>
                  <a:headEnd type="none" w="sm" len="sm"/>
                  <a:tailEnd type="none" w="sm" len="sm"/>
                </a:ln>
              </p:spPr>
              <p:txBody>
                <a:bodyPr wrap="none"/>
                <a:lstStyle/>
                <a:p>
                  <a:endParaRPr lang="es-PA"/>
                </a:p>
              </p:txBody>
            </p:sp>
            <p:sp>
              <p:nvSpPr>
                <p:cNvPr id="18331" name="Freeform 257"/>
                <p:cNvSpPr>
                  <a:spLocks noChangeAspect="1"/>
                </p:cNvSpPr>
                <p:nvPr/>
              </p:nvSpPr>
              <p:spPr bwMode="auto">
                <a:xfrm>
                  <a:off x="2837" y="3965"/>
                  <a:ext cx="27" cy="90"/>
                </a:xfrm>
                <a:custGeom>
                  <a:avLst/>
                  <a:gdLst>
                    <a:gd name="T0" fmla="*/ 0 w 27"/>
                    <a:gd name="T1" fmla="*/ 89 h 90"/>
                    <a:gd name="T2" fmla="*/ 26 w 27"/>
                    <a:gd name="T3" fmla="*/ 89 h 90"/>
                    <a:gd name="T4" fmla="*/ 26 w 27"/>
                    <a:gd name="T5" fmla="*/ 0 h 90"/>
                    <a:gd name="T6" fmla="*/ 1 w 27"/>
                    <a:gd name="T7" fmla="*/ 0 h 90"/>
                    <a:gd name="T8" fmla="*/ 0 w 27"/>
                    <a:gd name="T9" fmla="*/ 89 h 90"/>
                    <a:gd name="T10" fmla="*/ 0 60000 65536"/>
                    <a:gd name="T11" fmla="*/ 0 60000 65536"/>
                    <a:gd name="T12" fmla="*/ 0 60000 65536"/>
                    <a:gd name="T13" fmla="*/ 0 60000 65536"/>
                    <a:gd name="T14" fmla="*/ 0 60000 65536"/>
                    <a:gd name="T15" fmla="*/ 0 w 27"/>
                    <a:gd name="T16" fmla="*/ 0 h 90"/>
                    <a:gd name="T17" fmla="*/ 27 w 27"/>
                    <a:gd name="T18" fmla="*/ 90 h 90"/>
                  </a:gdLst>
                  <a:ahLst/>
                  <a:cxnLst>
                    <a:cxn ang="T10">
                      <a:pos x="T0" y="T1"/>
                    </a:cxn>
                    <a:cxn ang="T11">
                      <a:pos x="T2" y="T3"/>
                    </a:cxn>
                    <a:cxn ang="T12">
                      <a:pos x="T4" y="T5"/>
                    </a:cxn>
                    <a:cxn ang="T13">
                      <a:pos x="T6" y="T7"/>
                    </a:cxn>
                    <a:cxn ang="T14">
                      <a:pos x="T8" y="T9"/>
                    </a:cxn>
                  </a:cxnLst>
                  <a:rect l="T15" t="T16" r="T17" b="T18"/>
                  <a:pathLst>
                    <a:path w="27" h="90">
                      <a:moveTo>
                        <a:pt x="0" y="89"/>
                      </a:moveTo>
                      <a:lnTo>
                        <a:pt x="26" y="89"/>
                      </a:lnTo>
                      <a:lnTo>
                        <a:pt x="26" y="0"/>
                      </a:lnTo>
                      <a:lnTo>
                        <a:pt x="1" y="0"/>
                      </a:lnTo>
                      <a:lnTo>
                        <a:pt x="0" y="89"/>
                      </a:lnTo>
                    </a:path>
                  </a:pathLst>
                </a:custGeom>
                <a:solidFill>
                  <a:srgbClr val="FFFFFF"/>
                </a:solidFill>
                <a:ln w="9525" cap="rnd">
                  <a:noFill/>
                  <a:round/>
                  <a:headEnd type="none" w="sm" len="sm"/>
                  <a:tailEnd type="none" w="sm" len="sm"/>
                </a:ln>
              </p:spPr>
              <p:txBody>
                <a:bodyPr wrap="none"/>
                <a:lstStyle/>
                <a:p>
                  <a:endParaRPr lang="es-PA"/>
                </a:p>
              </p:txBody>
            </p:sp>
            <p:sp>
              <p:nvSpPr>
                <p:cNvPr id="18332" name="Freeform 258"/>
                <p:cNvSpPr>
                  <a:spLocks noChangeAspect="1"/>
                </p:cNvSpPr>
                <p:nvPr/>
              </p:nvSpPr>
              <p:spPr bwMode="auto">
                <a:xfrm>
                  <a:off x="2262" y="3898"/>
                  <a:ext cx="29" cy="219"/>
                </a:xfrm>
                <a:custGeom>
                  <a:avLst/>
                  <a:gdLst>
                    <a:gd name="T0" fmla="*/ 0 w 29"/>
                    <a:gd name="T1" fmla="*/ 218 h 219"/>
                    <a:gd name="T2" fmla="*/ 26 w 29"/>
                    <a:gd name="T3" fmla="*/ 218 h 219"/>
                    <a:gd name="T4" fmla="*/ 28 w 29"/>
                    <a:gd name="T5" fmla="*/ 0 h 219"/>
                    <a:gd name="T6" fmla="*/ 1 w 29"/>
                    <a:gd name="T7" fmla="*/ 0 h 219"/>
                    <a:gd name="T8" fmla="*/ 0 w 29"/>
                    <a:gd name="T9" fmla="*/ 218 h 219"/>
                    <a:gd name="T10" fmla="*/ 0 60000 65536"/>
                    <a:gd name="T11" fmla="*/ 0 60000 65536"/>
                    <a:gd name="T12" fmla="*/ 0 60000 65536"/>
                    <a:gd name="T13" fmla="*/ 0 60000 65536"/>
                    <a:gd name="T14" fmla="*/ 0 60000 65536"/>
                    <a:gd name="T15" fmla="*/ 0 w 29"/>
                    <a:gd name="T16" fmla="*/ 0 h 219"/>
                    <a:gd name="T17" fmla="*/ 29 w 29"/>
                    <a:gd name="T18" fmla="*/ 219 h 219"/>
                  </a:gdLst>
                  <a:ahLst/>
                  <a:cxnLst>
                    <a:cxn ang="T10">
                      <a:pos x="T0" y="T1"/>
                    </a:cxn>
                    <a:cxn ang="T11">
                      <a:pos x="T2" y="T3"/>
                    </a:cxn>
                    <a:cxn ang="T12">
                      <a:pos x="T4" y="T5"/>
                    </a:cxn>
                    <a:cxn ang="T13">
                      <a:pos x="T6" y="T7"/>
                    </a:cxn>
                    <a:cxn ang="T14">
                      <a:pos x="T8" y="T9"/>
                    </a:cxn>
                  </a:cxnLst>
                  <a:rect l="T15" t="T16" r="T17" b="T18"/>
                  <a:pathLst>
                    <a:path w="29" h="219">
                      <a:moveTo>
                        <a:pt x="0" y="218"/>
                      </a:moveTo>
                      <a:lnTo>
                        <a:pt x="26" y="218"/>
                      </a:lnTo>
                      <a:lnTo>
                        <a:pt x="28" y="0"/>
                      </a:lnTo>
                      <a:lnTo>
                        <a:pt x="1" y="0"/>
                      </a:lnTo>
                      <a:lnTo>
                        <a:pt x="0" y="218"/>
                      </a:lnTo>
                    </a:path>
                  </a:pathLst>
                </a:custGeom>
                <a:solidFill>
                  <a:srgbClr val="D9D9D9"/>
                </a:solidFill>
                <a:ln w="9525" cap="rnd">
                  <a:noFill/>
                  <a:round/>
                  <a:headEnd type="none" w="sm" len="sm"/>
                  <a:tailEnd type="none" w="sm" len="sm"/>
                </a:ln>
              </p:spPr>
              <p:txBody>
                <a:bodyPr wrap="none"/>
                <a:lstStyle/>
                <a:p>
                  <a:endParaRPr lang="es-PA"/>
                </a:p>
              </p:txBody>
            </p:sp>
            <p:sp>
              <p:nvSpPr>
                <p:cNvPr id="18333" name="Freeform 259"/>
                <p:cNvSpPr>
                  <a:spLocks noChangeAspect="1"/>
                </p:cNvSpPr>
                <p:nvPr/>
              </p:nvSpPr>
              <p:spPr bwMode="auto">
                <a:xfrm>
                  <a:off x="2262" y="3921"/>
                  <a:ext cx="28" cy="173"/>
                </a:xfrm>
                <a:custGeom>
                  <a:avLst/>
                  <a:gdLst>
                    <a:gd name="T0" fmla="*/ 0 w 28"/>
                    <a:gd name="T1" fmla="*/ 172 h 173"/>
                    <a:gd name="T2" fmla="*/ 27 w 28"/>
                    <a:gd name="T3" fmla="*/ 172 h 173"/>
                    <a:gd name="T4" fmla="*/ 27 w 28"/>
                    <a:gd name="T5" fmla="*/ 0 h 173"/>
                    <a:gd name="T6" fmla="*/ 1 w 28"/>
                    <a:gd name="T7" fmla="*/ 0 h 173"/>
                    <a:gd name="T8" fmla="*/ 0 w 28"/>
                    <a:gd name="T9" fmla="*/ 172 h 173"/>
                    <a:gd name="T10" fmla="*/ 0 60000 65536"/>
                    <a:gd name="T11" fmla="*/ 0 60000 65536"/>
                    <a:gd name="T12" fmla="*/ 0 60000 65536"/>
                    <a:gd name="T13" fmla="*/ 0 60000 65536"/>
                    <a:gd name="T14" fmla="*/ 0 60000 65536"/>
                    <a:gd name="T15" fmla="*/ 0 w 28"/>
                    <a:gd name="T16" fmla="*/ 0 h 173"/>
                    <a:gd name="T17" fmla="*/ 28 w 28"/>
                    <a:gd name="T18" fmla="*/ 173 h 173"/>
                  </a:gdLst>
                  <a:ahLst/>
                  <a:cxnLst>
                    <a:cxn ang="T10">
                      <a:pos x="T0" y="T1"/>
                    </a:cxn>
                    <a:cxn ang="T11">
                      <a:pos x="T2" y="T3"/>
                    </a:cxn>
                    <a:cxn ang="T12">
                      <a:pos x="T4" y="T5"/>
                    </a:cxn>
                    <a:cxn ang="T13">
                      <a:pos x="T6" y="T7"/>
                    </a:cxn>
                    <a:cxn ang="T14">
                      <a:pos x="T8" y="T9"/>
                    </a:cxn>
                  </a:cxnLst>
                  <a:rect l="T15" t="T16" r="T17" b="T18"/>
                  <a:pathLst>
                    <a:path w="28" h="173">
                      <a:moveTo>
                        <a:pt x="0" y="172"/>
                      </a:moveTo>
                      <a:lnTo>
                        <a:pt x="27" y="172"/>
                      </a:lnTo>
                      <a:lnTo>
                        <a:pt x="27" y="0"/>
                      </a:lnTo>
                      <a:lnTo>
                        <a:pt x="1" y="0"/>
                      </a:lnTo>
                      <a:lnTo>
                        <a:pt x="0" y="172"/>
                      </a:lnTo>
                    </a:path>
                  </a:pathLst>
                </a:custGeom>
                <a:solidFill>
                  <a:srgbClr val="E5E5E5"/>
                </a:solidFill>
                <a:ln w="9525" cap="rnd">
                  <a:noFill/>
                  <a:round/>
                  <a:headEnd type="none" w="sm" len="sm"/>
                  <a:tailEnd type="none" w="sm" len="sm"/>
                </a:ln>
              </p:spPr>
              <p:txBody>
                <a:bodyPr wrap="none"/>
                <a:lstStyle/>
                <a:p>
                  <a:endParaRPr lang="es-PA"/>
                </a:p>
              </p:txBody>
            </p:sp>
            <p:sp>
              <p:nvSpPr>
                <p:cNvPr id="18334" name="Freeform 260"/>
                <p:cNvSpPr>
                  <a:spLocks noChangeAspect="1"/>
                </p:cNvSpPr>
                <p:nvPr/>
              </p:nvSpPr>
              <p:spPr bwMode="auto">
                <a:xfrm>
                  <a:off x="2262" y="3937"/>
                  <a:ext cx="28" cy="140"/>
                </a:xfrm>
                <a:custGeom>
                  <a:avLst/>
                  <a:gdLst>
                    <a:gd name="T0" fmla="*/ 0 w 28"/>
                    <a:gd name="T1" fmla="*/ 139 h 140"/>
                    <a:gd name="T2" fmla="*/ 27 w 28"/>
                    <a:gd name="T3" fmla="*/ 139 h 140"/>
                    <a:gd name="T4" fmla="*/ 27 w 28"/>
                    <a:gd name="T5" fmla="*/ 1 h 140"/>
                    <a:gd name="T6" fmla="*/ 1 w 28"/>
                    <a:gd name="T7" fmla="*/ 0 h 140"/>
                    <a:gd name="T8" fmla="*/ 0 w 28"/>
                    <a:gd name="T9" fmla="*/ 139 h 140"/>
                    <a:gd name="T10" fmla="*/ 0 60000 65536"/>
                    <a:gd name="T11" fmla="*/ 0 60000 65536"/>
                    <a:gd name="T12" fmla="*/ 0 60000 65536"/>
                    <a:gd name="T13" fmla="*/ 0 60000 65536"/>
                    <a:gd name="T14" fmla="*/ 0 60000 65536"/>
                    <a:gd name="T15" fmla="*/ 0 w 28"/>
                    <a:gd name="T16" fmla="*/ 0 h 140"/>
                    <a:gd name="T17" fmla="*/ 28 w 28"/>
                    <a:gd name="T18" fmla="*/ 140 h 140"/>
                  </a:gdLst>
                  <a:ahLst/>
                  <a:cxnLst>
                    <a:cxn ang="T10">
                      <a:pos x="T0" y="T1"/>
                    </a:cxn>
                    <a:cxn ang="T11">
                      <a:pos x="T2" y="T3"/>
                    </a:cxn>
                    <a:cxn ang="T12">
                      <a:pos x="T4" y="T5"/>
                    </a:cxn>
                    <a:cxn ang="T13">
                      <a:pos x="T6" y="T7"/>
                    </a:cxn>
                    <a:cxn ang="T14">
                      <a:pos x="T8" y="T9"/>
                    </a:cxn>
                  </a:cxnLst>
                  <a:rect l="T15" t="T16" r="T17" b="T18"/>
                  <a:pathLst>
                    <a:path w="28" h="140">
                      <a:moveTo>
                        <a:pt x="0" y="139"/>
                      </a:moveTo>
                      <a:lnTo>
                        <a:pt x="27" y="139"/>
                      </a:lnTo>
                      <a:lnTo>
                        <a:pt x="27" y="1"/>
                      </a:lnTo>
                      <a:lnTo>
                        <a:pt x="1" y="0"/>
                      </a:lnTo>
                      <a:lnTo>
                        <a:pt x="0" y="139"/>
                      </a:lnTo>
                    </a:path>
                  </a:pathLst>
                </a:custGeom>
                <a:solidFill>
                  <a:srgbClr val="F2F2F2"/>
                </a:solidFill>
                <a:ln w="9525" cap="rnd">
                  <a:noFill/>
                  <a:round/>
                  <a:headEnd type="none" w="sm" len="sm"/>
                  <a:tailEnd type="none" w="sm" len="sm"/>
                </a:ln>
              </p:spPr>
              <p:txBody>
                <a:bodyPr wrap="none"/>
                <a:lstStyle/>
                <a:p>
                  <a:endParaRPr lang="es-PA"/>
                </a:p>
              </p:txBody>
            </p:sp>
            <p:sp>
              <p:nvSpPr>
                <p:cNvPr id="18335" name="Freeform 261"/>
                <p:cNvSpPr>
                  <a:spLocks noChangeAspect="1"/>
                </p:cNvSpPr>
                <p:nvPr/>
              </p:nvSpPr>
              <p:spPr bwMode="auto">
                <a:xfrm>
                  <a:off x="2262" y="3952"/>
                  <a:ext cx="28" cy="111"/>
                </a:xfrm>
                <a:custGeom>
                  <a:avLst/>
                  <a:gdLst>
                    <a:gd name="T0" fmla="*/ 0 w 28"/>
                    <a:gd name="T1" fmla="*/ 110 h 111"/>
                    <a:gd name="T2" fmla="*/ 27 w 28"/>
                    <a:gd name="T3" fmla="*/ 110 h 111"/>
                    <a:gd name="T4" fmla="*/ 27 w 28"/>
                    <a:gd name="T5" fmla="*/ 0 h 111"/>
                    <a:gd name="T6" fmla="*/ 1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7" y="110"/>
                      </a:lnTo>
                      <a:lnTo>
                        <a:pt x="27" y="0"/>
                      </a:lnTo>
                      <a:lnTo>
                        <a:pt x="1" y="0"/>
                      </a:lnTo>
                      <a:lnTo>
                        <a:pt x="0" y="110"/>
                      </a:lnTo>
                    </a:path>
                  </a:pathLst>
                </a:custGeom>
                <a:solidFill>
                  <a:srgbClr val="F7F7F7"/>
                </a:solidFill>
                <a:ln w="9525" cap="rnd">
                  <a:noFill/>
                  <a:round/>
                  <a:headEnd type="none" w="sm" len="sm"/>
                  <a:tailEnd type="none" w="sm" len="sm"/>
                </a:ln>
              </p:spPr>
              <p:txBody>
                <a:bodyPr wrap="none"/>
                <a:lstStyle/>
                <a:p>
                  <a:endParaRPr lang="es-PA"/>
                </a:p>
              </p:txBody>
            </p:sp>
            <p:sp>
              <p:nvSpPr>
                <p:cNvPr id="18336" name="Freeform 262"/>
                <p:cNvSpPr>
                  <a:spLocks noChangeAspect="1"/>
                </p:cNvSpPr>
                <p:nvPr/>
              </p:nvSpPr>
              <p:spPr bwMode="auto">
                <a:xfrm>
                  <a:off x="2262" y="3962"/>
                  <a:ext cx="28" cy="90"/>
                </a:xfrm>
                <a:custGeom>
                  <a:avLst/>
                  <a:gdLst>
                    <a:gd name="T0" fmla="*/ 0 w 28"/>
                    <a:gd name="T1" fmla="*/ 89 h 90"/>
                    <a:gd name="T2" fmla="*/ 27 w 28"/>
                    <a:gd name="T3" fmla="*/ 89 h 90"/>
                    <a:gd name="T4" fmla="*/ 27 w 28"/>
                    <a:gd name="T5" fmla="*/ 1 h 90"/>
                    <a:gd name="T6" fmla="*/ 1 w 28"/>
                    <a:gd name="T7" fmla="*/ 0 h 90"/>
                    <a:gd name="T8" fmla="*/ 0 w 28"/>
                    <a:gd name="T9" fmla="*/ 89 h 90"/>
                    <a:gd name="T10" fmla="*/ 0 60000 65536"/>
                    <a:gd name="T11" fmla="*/ 0 60000 65536"/>
                    <a:gd name="T12" fmla="*/ 0 60000 65536"/>
                    <a:gd name="T13" fmla="*/ 0 60000 65536"/>
                    <a:gd name="T14" fmla="*/ 0 60000 65536"/>
                    <a:gd name="T15" fmla="*/ 0 w 28"/>
                    <a:gd name="T16" fmla="*/ 0 h 90"/>
                    <a:gd name="T17" fmla="*/ 28 w 28"/>
                    <a:gd name="T18" fmla="*/ 90 h 90"/>
                  </a:gdLst>
                  <a:ahLst/>
                  <a:cxnLst>
                    <a:cxn ang="T10">
                      <a:pos x="T0" y="T1"/>
                    </a:cxn>
                    <a:cxn ang="T11">
                      <a:pos x="T2" y="T3"/>
                    </a:cxn>
                    <a:cxn ang="T12">
                      <a:pos x="T4" y="T5"/>
                    </a:cxn>
                    <a:cxn ang="T13">
                      <a:pos x="T6" y="T7"/>
                    </a:cxn>
                    <a:cxn ang="T14">
                      <a:pos x="T8" y="T9"/>
                    </a:cxn>
                  </a:cxnLst>
                  <a:rect l="T15" t="T16" r="T17" b="T18"/>
                  <a:pathLst>
                    <a:path w="28" h="90">
                      <a:moveTo>
                        <a:pt x="0" y="89"/>
                      </a:moveTo>
                      <a:lnTo>
                        <a:pt x="27" y="89"/>
                      </a:lnTo>
                      <a:lnTo>
                        <a:pt x="27" y="1"/>
                      </a:lnTo>
                      <a:lnTo>
                        <a:pt x="1" y="0"/>
                      </a:lnTo>
                      <a:lnTo>
                        <a:pt x="0" y="89"/>
                      </a:lnTo>
                    </a:path>
                  </a:pathLst>
                </a:custGeom>
                <a:solidFill>
                  <a:srgbClr val="FFFFFF"/>
                </a:solidFill>
                <a:ln w="9525" cap="rnd">
                  <a:noFill/>
                  <a:round/>
                  <a:headEnd type="none" w="sm" len="sm"/>
                  <a:tailEnd type="none" w="sm" len="sm"/>
                </a:ln>
              </p:spPr>
              <p:txBody>
                <a:bodyPr wrap="none"/>
                <a:lstStyle/>
                <a:p>
                  <a:endParaRPr lang="es-PA"/>
                </a:p>
              </p:txBody>
            </p:sp>
            <p:sp>
              <p:nvSpPr>
                <p:cNvPr id="18337" name="Freeform 263"/>
                <p:cNvSpPr>
                  <a:spLocks noChangeAspect="1"/>
                </p:cNvSpPr>
                <p:nvPr/>
              </p:nvSpPr>
              <p:spPr bwMode="auto">
                <a:xfrm>
                  <a:off x="2805" y="3972"/>
                  <a:ext cx="27" cy="66"/>
                </a:xfrm>
                <a:custGeom>
                  <a:avLst/>
                  <a:gdLst>
                    <a:gd name="T0" fmla="*/ 0 w 27"/>
                    <a:gd name="T1" fmla="*/ 0 h 66"/>
                    <a:gd name="T2" fmla="*/ 0 w 27"/>
                    <a:gd name="T3" fmla="*/ 65 h 66"/>
                    <a:gd name="T4" fmla="*/ 25 w 27"/>
                    <a:gd name="T5" fmla="*/ 65 h 66"/>
                    <a:gd name="T6" fmla="*/ 26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338" name="Freeform 264"/>
                <p:cNvSpPr>
                  <a:spLocks noChangeAspect="1"/>
                </p:cNvSpPr>
                <p:nvPr/>
              </p:nvSpPr>
              <p:spPr bwMode="auto">
                <a:xfrm>
                  <a:off x="2805" y="3972"/>
                  <a:ext cx="27" cy="66"/>
                </a:xfrm>
                <a:custGeom>
                  <a:avLst/>
                  <a:gdLst>
                    <a:gd name="T0" fmla="*/ 0 w 27"/>
                    <a:gd name="T1" fmla="*/ 0 h 66"/>
                    <a:gd name="T2" fmla="*/ 0 w 27"/>
                    <a:gd name="T3" fmla="*/ 65 h 66"/>
                    <a:gd name="T4" fmla="*/ 25 w 27"/>
                    <a:gd name="T5" fmla="*/ 65 h 66"/>
                    <a:gd name="T6" fmla="*/ 26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339" name="Freeform 265"/>
                <p:cNvSpPr>
                  <a:spLocks noChangeAspect="1"/>
                </p:cNvSpPr>
                <p:nvPr/>
              </p:nvSpPr>
              <p:spPr bwMode="auto">
                <a:xfrm>
                  <a:off x="2805" y="4025"/>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wrap="none"/>
                <a:lstStyle/>
                <a:p>
                  <a:endParaRPr lang="es-PA"/>
                </a:p>
              </p:txBody>
            </p:sp>
            <p:sp>
              <p:nvSpPr>
                <p:cNvPr id="18340" name="Line 266"/>
                <p:cNvSpPr>
                  <a:spLocks noChangeAspect="1" noChangeShapeType="1"/>
                </p:cNvSpPr>
                <p:nvPr/>
              </p:nvSpPr>
              <p:spPr bwMode="auto">
                <a:xfrm flipH="1">
                  <a:off x="2807" y="4025"/>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41" name="Freeform 267"/>
                <p:cNvSpPr>
                  <a:spLocks noChangeAspect="1"/>
                </p:cNvSpPr>
                <p:nvPr/>
              </p:nvSpPr>
              <p:spPr bwMode="auto">
                <a:xfrm>
                  <a:off x="2804" y="4070"/>
                  <a:ext cx="26" cy="65"/>
                </a:xfrm>
                <a:custGeom>
                  <a:avLst/>
                  <a:gdLst>
                    <a:gd name="T0" fmla="*/ 1 w 26"/>
                    <a:gd name="T1" fmla="*/ 0 h 65"/>
                    <a:gd name="T2" fmla="*/ 0 w 26"/>
                    <a:gd name="T3" fmla="*/ 64 h 65"/>
                    <a:gd name="T4" fmla="*/ 24 w 26"/>
                    <a:gd name="T5" fmla="*/ 64 h 65"/>
                    <a:gd name="T6" fmla="*/ 25 w 26"/>
                    <a:gd name="T7" fmla="*/ 1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4"/>
                      </a:lnTo>
                      <a:lnTo>
                        <a:pt x="24" y="64"/>
                      </a:lnTo>
                      <a:lnTo>
                        <a:pt x="25"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342" name="Freeform 268"/>
                <p:cNvSpPr>
                  <a:spLocks noChangeAspect="1"/>
                </p:cNvSpPr>
                <p:nvPr/>
              </p:nvSpPr>
              <p:spPr bwMode="auto">
                <a:xfrm>
                  <a:off x="2804" y="4070"/>
                  <a:ext cx="26" cy="65"/>
                </a:xfrm>
                <a:custGeom>
                  <a:avLst/>
                  <a:gdLst>
                    <a:gd name="T0" fmla="*/ 1 w 26"/>
                    <a:gd name="T1" fmla="*/ 0 h 65"/>
                    <a:gd name="T2" fmla="*/ 0 w 26"/>
                    <a:gd name="T3" fmla="*/ 64 h 65"/>
                    <a:gd name="T4" fmla="*/ 24 w 26"/>
                    <a:gd name="T5" fmla="*/ 64 h 65"/>
                    <a:gd name="T6" fmla="*/ 25 w 26"/>
                    <a:gd name="T7" fmla="*/ 1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4"/>
                      </a:lnTo>
                      <a:lnTo>
                        <a:pt x="24" y="64"/>
                      </a:lnTo>
                      <a:lnTo>
                        <a:pt x="25"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343" name="Freeform 269"/>
                <p:cNvSpPr>
                  <a:spLocks noChangeAspect="1"/>
                </p:cNvSpPr>
                <p:nvPr/>
              </p:nvSpPr>
              <p:spPr bwMode="auto">
                <a:xfrm>
                  <a:off x="2804" y="4122"/>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344" name="Line 270"/>
                <p:cNvSpPr>
                  <a:spLocks noChangeAspect="1" noChangeShapeType="1"/>
                </p:cNvSpPr>
                <p:nvPr/>
              </p:nvSpPr>
              <p:spPr bwMode="auto">
                <a:xfrm flipH="1">
                  <a:off x="2806" y="4122"/>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45" name="Freeform 271"/>
                <p:cNvSpPr>
                  <a:spLocks noChangeAspect="1"/>
                </p:cNvSpPr>
                <p:nvPr/>
              </p:nvSpPr>
              <p:spPr bwMode="auto">
                <a:xfrm>
                  <a:off x="2805" y="3875"/>
                  <a:ext cx="27" cy="65"/>
                </a:xfrm>
                <a:custGeom>
                  <a:avLst/>
                  <a:gdLst>
                    <a:gd name="T0" fmla="*/ 1 w 27"/>
                    <a:gd name="T1" fmla="*/ 0 h 65"/>
                    <a:gd name="T2" fmla="*/ 0 w 27"/>
                    <a:gd name="T3" fmla="*/ 63 h 65"/>
                    <a:gd name="T4" fmla="*/ 25 w 27"/>
                    <a:gd name="T5" fmla="*/ 64 h 65"/>
                    <a:gd name="T6" fmla="*/ 26 w 27"/>
                    <a:gd name="T7" fmla="*/ 0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3"/>
                      </a:lnTo>
                      <a:lnTo>
                        <a:pt x="25" y="64"/>
                      </a:lnTo>
                      <a:lnTo>
                        <a:pt x="26" y="0"/>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346" name="Freeform 272"/>
                <p:cNvSpPr>
                  <a:spLocks noChangeAspect="1"/>
                </p:cNvSpPr>
                <p:nvPr/>
              </p:nvSpPr>
              <p:spPr bwMode="auto">
                <a:xfrm>
                  <a:off x="2805" y="3875"/>
                  <a:ext cx="27" cy="65"/>
                </a:xfrm>
                <a:custGeom>
                  <a:avLst/>
                  <a:gdLst>
                    <a:gd name="T0" fmla="*/ 1 w 27"/>
                    <a:gd name="T1" fmla="*/ 0 h 65"/>
                    <a:gd name="T2" fmla="*/ 0 w 27"/>
                    <a:gd name="T3" fmla="*/ 63 h 65"/>
                    <a:gd name="T4" fmla="*/ 25 w 27"/>
                    <a:gd name="T5" fmla="*/ 64 h 65"/>
                    <a:gd name="T6" fmla="*/ 26 w 27"/>
                    <a:gd name="T7" fmla="*/ 0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3"/>
                      </a:lnTo>
                      <a:lnTo>
                        <a:pt x="25" y="64"/>
                      </a:lnTo>
                      <a:lnTo>
                        <a:pt x="26" y="0"/>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347" name="Freeform 273"/>
                <p:cNvSpPr>
                  <a:spLocks noChangeAspect="1"/>
                </p:cNvSpPr>
                <p:nvPr/>
              </p:nvSpPr>
              <p:spPr bwMode="auto">
                <a:xfrm>
                  <a:off x="2805" y="3926"/>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348" name="Line 274"/>
                <p:cNvSpPr>
                  <a:spLocks noChangeAspect="1" noChangeShapeType="1"/>
                </p:cNvSpPr>
                <p:nvPr/>
              </p:nvSpPr>
              <p:spPr bwMode="auto">
                <a:xfrm flipH="1">
                  <a:off x="2806" y="3926"/>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49" name="Freeform 275"/>
                <p:cNvSpPr>
                  <a:spLocks noChangeAspect="1"/>
                </p:cNvSpPr>
                <p:nvPr/>
              </p:nvSpPr>
              <p:spPr bwMode="auto">
                <a:xfrm>
                  <a:off x="2291" y="3896"/>
                  <a:ext cx="23" cy="224"/>
                </a:xfrm>
                <a:custGeom>
                  <a:avLst/>
                  <a:gdLst>
                    <a:gd name="T0" fmla="*/ 0 w 23"/>
                    <a:gd name="T1" fmla="*/ 223 h 224"/>
                    <a:gd name="T2" fmla="*/ 20 w 23"/>
                    <a:gd name="T3" fmla="*/ 223 h 224"/>
                    <a:gd name="T4" fmla="*/ 22 w 23"/>
                    <a:gd name="T5" fmla="*/ 0 h 224"/>
                    <a:gd name="T6" fmla="*/ 1 w 23"/>
                    <a:gd name="T7" fmla="*/ 0 h 224"/>
                    <a:gd name="T8" fmla="*/ 0 w 23"/>
                    <a:gd name="T9" fmla="*/ 223 h 224"/>
                    <a:gd name="T10" fmla="*/ 0 60000 65536"/>
                    <a:gd name="T11" fmla="*/ 0 60000 65536"/>
                    <a:gd name="T12" fmla="*/ 0 60000 65536"/>
                    <a:gd name="T13" fmla="*/ 0 60000 65536"/>
                    <a:gd name="T14" fmla="*/ 0 60000 65536"/>
                    <a:gd name="T15" fmla="*/ 0 w 23"/>
                    <a:gd name="T16" fmla="*/ 0 h 224"/>
                    <a:gd name="T17" fmla="*/ 23 w 23"/>
                    <a:gd name="T18" fmla="*/ 224 h 224"/>
                  </a:gdLst>
                  <a:ahLst/>
                  <a:cxnLst>
                    <a:cxn ang="T10">
                      <a:pos x="T0" y="T1"/>
                    </a:cxn>
                    <a:cxn ang="T11">
                      <a:pos x="T2" y="T3"/>
                    </a:cxn>
                    <a:cxn ang="T12">
                      <a:pos x="T4" y="T5"/>
                    </a:cxn>
                    <a:cxn ang="T13">
                      <a:pos x="T6" y="T7"/>
                    </a:cxn>
                    <a:cxn ang="T14">
                      <a:pos x="T8" y="T9"/>
                    </a:cxn>
                  </a:cxnLst>
                  <a:rect l="T15" t="T16" r="T17" b="T18"/>
                  <a:pathLst>
                    <a:path w="23" h="224">
                      <a:moveTo>
                        <a:pt x="0" y="223"/>
                      </a:moveTo>
                      <a:lnTo>
                        <a:pt x="20" y="223"/>
                      </a:lnTo>
                      <a:lnTo>
                        <a:pt x="22" y="0"/>
                      </a:lnTo>
                      <a:lnTo>
                        <a:pt x="1" y="0"/>
                      </a:lnTo>
                      <a:lnTo>
                        <a:pt x="0" y="223"/>
                      </a:lnTo>
                    </a:path>
                  </a:pathLst>
                </a:custGeom>
                <a:solidFill>
                  <a:srgbClr val="404040"/>
                </a:solidFill>
                <a:ln w="9525" cap="rnd">
                  <a:noFill/>
                  <a:round/>
                  <a:headEnd type="none" w="sm" len="sm"/>
                  <a:tailEnd type="none" w="sm" len="sm"/>
                </a:ln>
              </p:spPr>
              <p:txBody>
                <a:bodyPr wrap="none"/>
                <a:lstStyle/>
                <a:p>
                  <a:endParaRPr lang="es-PA"/>
                </a:p>
              </p:txBody>
            </p:sp>
            <p:sp>
              <p:nvSpPr>
                <p:cNvPr id="18350" name="Freeform 276"/>
                <p:cNvSpPr>
                  <a:spLocks noChangeAspect="1"/>
                </p:cNvSpPr>
                <p:nvPr/>
              </p:nvSpPr>
              <p:spPr bwMode="auto">
                <a:xfrm>
                  <a:off x="2294" y="3969"/>
                  <a:ext cx="27" cy="66"/>
                </a:xfrm>
                <a:custGeom>
                  <a:avLst/>
                  <a:gdLst>
                    <a:gd name="T0" fmla="*/ 1 w 27"/>
                    <a:gd name="T1" fmla="*/ 0 h 66"/>
                    <a:gd name="T2" fmla="*/ 0 w 27"/>
                    <a:gd name="T3" fmla="*/ 65 h 66"/>
                    <a:gd name="T4" fmla="*/ 25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5" y="65"/>
                      </a:lnTo>
                      <a:lnTo>
                        <a:pt x="26"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351" name="Freeform 277"/>
                <p:cNvSpPr>
                  <a:spLocks noChangeAspect="1"/>
                </p:cNvSpPr>
                <p:nvPr/>
              </p:nvSpPr>
              <p:spPr bwMode="auto">
                <a:xfrm>
                  <a:off x="2294" y="3969"/>
                  <a:ext cx="27" cy="66"/>
                </a:xfrm>
                <a:custGeom>
                  <a:avLst/>
                  <a:gdLst>
                    <a:gd name="T0" fmla="*/ 1 w 27"/>
                    <a:gd name="T1" fmla="*/ 0 h 66"/>
                    <a:gd name="T2" fmla="*/ 0 w 27"/>
                    <a:gd name="T3" fmla="*/ 65 h 66"/>
                    <a:gd name="T4" fmla="*/ 25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5" y="65"/>
                      </a:lnTo>
                      <a:lnTo>
                        <a:pt x="26"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352" name="Freeform 278"/>
                <p:cNvSpPr>
                  <a:spLocks noChangeAspect="1"/>
                </p:cNvSpPr>
                <p:nvPr/>
              </p:nvSpPr>
              <p:spPr bwMode="auto">
                <a:xfrm>
                  <a:off x="2294" y="4022"/>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353" name="Line 279"/>
                <p:cNvSpPr>
                  <a:spLocks noChangeAspect="1" noChangeShapeType="1"/>
                </p:cNvSpPr>
                <p:nvPr/>
              </p:nvSpPr>
              <p:spPr bwMode="auto">
                <a:xfrm flipH="1">
                  <a:off x="2296" y="4022"/>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54" name="Rectangle 280"/>
                <p:cNvSpPr>
                  <a:spLocks noChangeAspect="1" noChangeArrowheads="1"/>
                </p:cNvSpPr>
                <p:nvPr/>
              </p:nvSpPr>
              <p:spPr bwMode="auto">
                <a:xfrm>
                  <a:off x="2294" y="4068"/>
                  <a:ext cx="25" cy="62"/>
                </a:xfrm>
                <a:prstGeom prst="rect">
                  <a:avLst/>
                </a:prstGeom>
                <a:solidFill>
                  <a:srgbClr val="7F7F7F"/>
                </a:solidFill>
                <a:ln w="9525">
                  <a:noFill/>
                  <a:miter lim="800000"/>
                  <a:headEnd/>
                  <a:tailEnd/>
                </a:ln>
              </p:spPr>
              <p:txBody>
                <a:bodyPr wrap="none" anchor="ctr"/>
                <a:lstStyle/>
                <a:p>
                  <a:endParaRPr lang="en-GB"/>
                </a:p>
              </p:txBody>
            </p:sp>
            <p:sp>
              <p:nvSpPr>
                <p:cNvPr id="18355" name="Rectangle 281"/>
                <p:cNvSpPr>
                  <a:spLocks noChangeAspect="1" noChangeArrowheads="1"/>
                </p:cNvSpPr>
                <p:nvPr/>
              </p:nvSpPr>
              <p:spPr bwMode="auto">
                <a:xfrm>
                  <a:off x="2299" y="4072"/>
                  <a:ext cx="16" cy="54"/>
                </a:xfrm>
                <a:prstGeom prst="rect">
                  <a:avLst/>
                </a:prstGeom>
                <a:noFill/>
                <a:ln w="12699">
                  <a:solidFill>
                    <a:srgbClr val="000000"/>
                  </a:solidFill>
                  <a:miter lim="800000"/>
                  <a:headEnd/>
                  <a:tailEnd/>
                </a:ln>
              </p:spPr>
              <p:txBody>
                <a:bodyPr wrap="none" anchor="ctr"/>
                <a:lstStyle/>
                <a:p>
                  <a:endParaRPr lang="en-GB"/>
                </a:p>
              </p:txBody>
            </p:sp>
            <p:sp>
              <p:nvSpPr>
                <p:cNvPr id="18356" name="Freeform 282"/>
                <p:cNvSpPr>
                  <a:spLocks noChangeAspect="1"/>
                </p:cNvSpPr>
                <p:nvPr/>
              </p:nvSpPr>
              <p:spPr bwMode="auto">
                <a:xfrm>
                  <a:off x="2294" y="4120"/>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357" name="Line 283"/>
                <p:cNvSpPr>
                  <a:spLocks noChangeAspect="1" noChangeShapeType="1"/>
                </p:cNvSpPr>
                <p:nvPr/>
              </p:nvSpPr>
              <p:spPr bwMode="auto">
                <a:xfrm flipH="1">
                  <a:off x="2296" y="4120"/>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58" name="Freeform 284"/>
                <p:cNvSpPr>
                  <a:spLocks noChangeAspect="1"/>
                </p:cNvSpPr>
                <p:nvPr/>
              </p:nvSpPr>
              <p:spPr bwMode="auto">
                <a:xfrm>
                  <a:off x="2295" y="3872"/>
                  <a:ext cx="26" cy="65"/>
                </a:xfrm>
                <a:custGeom>
                  <a:avLst/>
                  <a:gdLst>
                    <a:gd name="T0" fmla="*/ 0 w 26"/>
                    <a:gd name="T1" fmla="*/ 0 h 65"/>
                    <a:gd name="T2" fmla="*/ 0 w 26"/>
                    <a:gd name="T3" fmla="*/ 63 h 65"/>
                    <a:gd name="T4" fmla="*/ 25 w 26"/>
                    <a:gd name="T5" fmla="*/ 64 h 65"/>
                    <a:gd name="T6" fmla="*/ 25 w 26"/>
                    <a:gd name="T7" fmla="*/ 0 h 65"/>
                    <a:gd name="T8" fmla="*/ 0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0" y="0"/>
                      </a:moveTo>
                      <a:lnTo>
                        <a:pt x="0" y="63"/>
                      </a:lnTo>
                      <a:lnTo>
                        <a:pt x="25" y="64"/>
                      </a:lnTo>
                      <a:lnTo>
                        <a:pt x="25"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359" name="Freeform 285"/>
                <p:cNvSpPr>
                  <a:spLocks noChangeAspect="1"/>
                </p:cNvSpPr>
                <p:nvPr/>
              </p:nvSpPr>
              <p:spPr bwMode="auto">
                <a:xfrm>
                  <a:off x="2295" y="3872"/>
                  <a:ext cx="26" cy="65"/>
                </a:xfrm>
                <a:custGeom>
                  <a:avLst/>
                  <a:gdLst>
                    <a:gd name="T0" fmla="*/ 0 w 26"/>
                    <a:gd name="T1" fmla="*/ 0 h 65"/>
                    <a:gd name="T2" fmla="*/ 0 w 26"/>
                    <a:gd name="T3" fmla="*/ 63 h 65"/>
                    <a:gd name="T4" fmla="*/ 25 w 26"/>
                    <a:gd name="T5" fmla="*/ 64 h 65"/>
                    <a:gd name="T6" fmla="*/ 25 w 26"/>
                    <a:gd name="T7" fmla="*/ 0 h 65"/>
                    <a:gd name="T8" fmla="*/ 0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0" y="0"/>
                      </a:moveTo>
                      <a:lnTo>
                        <a:pt x="0" y="63"/>
                      </a:lnTo>
                      <a:lnTo>
                        <a:pt x="25" y="64"/>
                      </a:lnTo>
                      <a:lnTo>
                        <a:pt x="25"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360" name="Freeform 286"/>
                <p:cNvSpPr>
                  <a:spLocks noChangeAspect="1"/>
                </p:cNvSpPr>
                <p:nvPr/>
              </p:nvSpPr>
              <p:spPr bwMode="auto">
                <a:xfrm>
                  <a:off x="2295" y="3923"/>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361" name="Line 287"/>
                <p:cNvSpPr>
                  <a:spLocks noChangeAspect="1" noChangeShapeType="1"/>
                </p:cNvSpPr>
                <p:nvPr/>
              </p:nvSpPr>
              <p:spPr bwMode="auto">
                <a:xfrm flipH="1">
                  <a:off x="2297" y="3923"/>
                  <a:ext cx="22" cy="0"/>
                </a:xfrm>
                <a:prstGeom prst="line">
                  <a:avLst/>
                </a:prstGeom>
                <a:noFill/>
                <a:ln w="12699">
                  <a:solidFill>
                    <a:srgbClr val="000000"/>
                  </a:solidFill>
                  <a:round/>
                  <a:headEnd type="none" w="sm" len="sm"/>
                  <a:tailEnd type="none" w="sm" len="sm"/>
                </a:ln>
              </p:spPr>
              <p:txBody>
                <a:bodyPr wrap="none" anchor="ctr"/>
                <a:lstStyle/>
                <a:p>
                  <a:endParaRPr lang="es-PA"/>
                </a:p>
              </p:txBody>
            </p:sp>
          </p:grpSp>
          <p:grpSp>
            <p:nvGrpSpPr>
              <p:cNvPr id="18273" name="Group 288"/>
              <p:cNvGrpSpPr>
                <a:grpSpLocks noChangeAspect="1"/>
              </p:cNvGrpSpPr>
              <p:nvPr/>
            </p:nvGrpSpPr>
            <p:grpSpPr bwMode="auto">
              <a:xfrm>
                <a:off x="2503" y="2584"/>
                <a:ext cx="585" cy="257"/>
                <a:chOff x="2865" y="3863"/>
                <a:chExt cx="608" cy="296"/>
              </a:xfrm>
            </p:grpSpPr>
            <p:sp>
              <p:nvSpPr>
                <p:cNvPr id="18274" name="Freeform 289"/>
                <p:cNvSpPr>
                  <a:spLocks noChangeAspect="1"/>
                </p:cNvSpPr>
                <p:nvPr/>
              </p:nvSpPr>
              <p:spPr bwMode="auto">
                <a:xfrm>
                  <a:off x="2878" y="3901"/>
                  <a:ext cx="575" cy="225"/>
                </a:xfrm>
                <a:custGeom>
                  <a:avLst/>
                  <a:gdLst>
                    <a:gd name="T0" fmla="*/ 571 w 575"/>
                    <a:gd name="T1" fmla="*/ 1 h 225"/>
                    <a:gd name="T2" fmla="*/ 4 w 575"/>
                    <a:gd name="T3" fmla="*/ 0 h 225"/>
                    <a:gd name="T4" fmla="*/ 0 w 575"/>
                    <a:gd name="T5" fmla="*/ 219 h 225"/>
                    <a:gd name="T6" fmla="*/ 574 w 575"/>
                    <a:gd name="T7" fmla="*/ 224 h 225"/>
                    <a:gd name="T8" fmla="*/ 571 w 575"/>
                    <a:gd name="T9" fmla="*/ 1 h 225"/>
                    <a:gd name="T10" fmla="*/ 0 60000 65536"/>
                    <a:gd name="T11" fmla="*/ 0 60000 65536"/>
                    <a:gd name="T12" fmla="*/ 0 60000 65536"/>
                    <a:gd name="T13" fmla="*/ 0 60000 65536"/>
                    <a:gd name="T14" fmla="*/ 0 60000 65536"/>
                    <a:gd name="T15" fmla="*/ 0 w 575"/>
                    <a:gd name="T16" fmla="*/ 0 h 225"/>
                    <a:gd name="T17" fmla="*/ 575 w 575"/>
                    <a:gd name="T18" fmla="*/ 225 h 225"/>
                  </a:gdLst>
                  <a:ahLst/>
                  <a:cxnLst>
                    <a:cxn ang="T10">
                      <a:pos x="T0" y="T1"/>
                    </a:cxn>
                    <a:cxn ang="T11">
                      <a:pos x="T2" y="T3"/>
                    </a:cxn>
                    <a:cxn ang="T12">
                      <a:pos x="T4" y="T5"/>
                    </a:cxn>
                    <a:cxn ang="T13">
                      <a:pos x="T6" y="T7"/>
                    </a:cxn>
                    <a:cxn ang="T14">
                      <a:pos x="T8" y="T9"/>
                    </a:cxn>
                  </a:cxnLst>
                  <a:rect l="T15" t="T16" r="T17" b="T18"/>
                  <a:pathLst>
                    <a:path w="575" h="225">
                      <a:moveTo>
                        <a:pt x="571" y="1"/>
                      </a:moveTo>
                      <a:lnTo>
                        <a:pt x="4" y="0"/>
                      </a:lnTo>
                      <a:lnTo>
                        <a:pt x="0" y="219"/>
                      </a:lnTo>
                      <a:lnTo>
                        <a:pt x="574" y="224"/>
                      </a:lnTo>
                      <a:lnTo>
                        <a:pt x="571" y="1"/>
                      </a:lnTo>
                    </a:path>
                  </a:pathLst>
                </a:custGeom>
                <a:solidFill>
                  <a:srgbClr val="A6A6A6"/>
                </a:solidFill>
                <a:ln w="9525" cap="rnd">
                  <a:noFill/>
                  <a:round/>
                  <a:headEnd type="none" w="sm" len="sm"/>
                  <a:tailEnd type="none" w="sm" len="sm"/>
                </a:ln>
              </p:spPr>
              <p:txBody>
                <a:bodyPr wrap="none"/>
                <a:lstStyle/>
                <a:p>
                  <a:endParaRPr lang="es-PA"/>
                </a:p>
              </p:txBody>
            </p:sp>
            <p:sp>
              <p:nvSpPr>
                <p:cNvPr id="18275" name="Freeform 290"/>
                <p:cNvSpPr>
                  <a:spLocks noChangeAspect="1"/>
                </p:cNvSpPr>
                <p:nvPr/>
              </p:nvSpPr>
              <p:spPr bwMode="auto">
                <a:xfrm>
                  <a:off x="2878" y="3901"/>
                  <a:ext cx="575" cy="225"/>
                </a:xfrm>
                <a:custGeom>
                  <a:avLst/>
                  <a:gdLst>
                    <a:gd name="T0" fmla="*/ 571 w 575"/>
                    <a:gd name="T1" fmla="*/ 1 h 225"/>
                    <a:gd name="T2" fmla="*/ 4 w 575"/>
                    <a:gd name="T3" fmla="*/ 0 h 225"/>
                    <a:gd name="T4" fmla="*/ 0 w 575"/>
                    <a:gd name="T5" fmla="*/ 219 h 225"/>
                    <a:gd name="T6" fmla="*/ 574 w 575"/>
                    <a:gd name="T7" fmla="*/ 224 h 225"/>
                    <a:gd name="T8" fmla="*/ 571 w 575"/>
                    <a:gd name="T9" fmla="*/ 1 h 225"/>
                    <a:gd name="T10" fmla="*/ 0 60000 65536"/>
                    <a:gd name="T11" fmla="*/ 0 60000 65536"/>
                    <a:gd name="T12" fmla="*/ 0 60000 65536"/>
                    <a:gd name="T13" fmla="*/ 0 60000 65536"/>
                    <a:gd name="T14" fmla="*/ 0 60000 65536"/>
                    <a:gd name="T15" fmla="*/ 0 w 575"/>
                    <a:gd name="T16" fmla="*/ 0 h 225"/>
                    <a:gd name="T17" fmla="*/ 575 w 575"/>
                    <a:gd name="T18" fmla="*/ 225 h 225"/>
                  </a:gdLst>
                  <a:ahLst/>
                  <a:cxnLst>
                    <a:cxn ang="T10">
                      <a:pos x="T0" y="T1"/>
                    </a:cxn>
                    <a:cxn ang="T11">
                      <a:pos x="T2" y="T3"/>
                    </a:cxn>
                    <a:cxn ang="T12">
                      <a:pos x="T4" y="T5"/>
                    </a:cxn>
                    <a:cxn ang="T13">
                      <a:pos x="T6" y="T7"/>
                    </a:cxn>
                    <a:cxn ang="T14">
                      <a:pos x="T8" y="T9"/>
                    </a:cxn>
                  </a:cxnLst>
                  <a:rect l="T15" t="T16" r="T17" b="T18"/>
                  <a:pathLst>
                    <a:path w="575" h="225">
                      <a:moveTo>
                        <a:pt x="571" y="1"/>
                      </a:moveTo>
                      <a:lnTo>
                        <a:pt x="4" y="0"/>
                      </a:lnTo>
                      <a:lnTo>
                        <a:pt x="0" y="219"/>
                      </a:lnTo>
                      <a:lnTo>
                        <a:pt x="574" y="224"/>
                      </a:lnTo>
                      <a:lnTo>
                        <a:pt x="571" y="1"/>
                      </a:lnTo>
                    </a:path>
                  </a:pathLst>
                </a:custGeom>
                <a:noFill/>
                <a:ln w="12699" cap="rnd">
                  <a:solidFill>
                    <a:srgbClr val="000000"/>
                  </a:solidFill>
                  <a:round/>
                  <a:headEnd type="none" w="sm" len="sm"/>
                  <a:tailEnd type="none" w="sm" len="sm"/>
                </a:ln>
              </p:spPr>
              <p:txBody>
                <a:bodyPr wrap="none"/>
                <a:lstStyle/>
                <a:p>
                  <a:endParaRPr lang="es-PA"/>
                </a:p>
              </p:txBody>
            </p:sp>
            <p:sp>
              <p:nvSpPr>
                <p:cNvPr id="18276" name="Freeform 291"/>
                <p:cNvSpPr>
                  <a:spLocks noChangeAspect="1"/>
                </p:cNvSpPr>
                <p:nvPr/>
              </p:nvSpPr>
              <p:spPr bwMode="auto">
                <a:xfrm>
                  <a:off x="2878" y="4096"/>
                  <a:ext cx="573" cy="25"/>
                </a:xfrm>
                <a:custGeom>
                  <a:avLst/>
                  <a:gdLst>
                    <a:gd name="T0" fmla="*/ 572 w 573"/>
                    <a:gd name="T1" fmla="*/ 5 h 25"/>
                    <a:gd name="T2" fmla="*/ 569 w 573"/>
                    <a:gd name="T3" fmla="*/ 24 h 25"/>
                    <a:gd name="T4" fmla="*/ 0 w 573"/>
                    <a:gd name="T5" fmla="*/ 21 h 25"/>
                    <a:gd name="T6" fmla="*/ 2 w 573"/>
                    <a:gd name="T7" fmla="*/ 0 h 25"/>
                    <a:gd name="T8" fmla="*/ 572 w 573"/>
                    <a:gd name="T9" fmla="*/ 5 h 25"/>
                    <a:gd name="T10" fmla="*/ 0 60000 65536"/>
                    <a:gd name="T11" fmla="*/ 0 60000 65536"/>
                    <a:gd name="T12" fmla="*/ 0 60000 65536"/>
                    <a:gd name="T13" fmla="*/ 0 60000 65536"/>
                    <a:gd name="T14" fmla="*/ 0 60000 65536"/>
                    <a:gd name="T15" fmla="*/ 0 w 573"/>
                    <a:gd name="T16" fmla="*/ 0 h 25"/>
                    <a:gd name="T17" fmla="*/ 573 w 573"/>
                    <a:gd name="T18" fmla="*/ 25 h 25"/>
                  </a:gdLst>
                  <a:ahLst/>
                  <a:cxnLst>
                    <a:cxn ang="T10">
                      <a:pos x="T0" y="T1"/>
                    </a:cxn>
                    <a:cxn ang="T11">
                      <a:pos x="T2" y="T3"/>
                    </a:cxn>
                    <a:cxn ang="T12">
                      <a:pos x="T4" y="T5"/>
                    </a:cxn>
                    <a:cxn ang="T13">
                      <a:pos x="T6" y="T7"/>
                    </a:cxn>
                    <a:cxn ang="T14">
                      <a:pos x="T8" y="T9"/>
                    </a:cxn>
                  </a:cxnLst>
                  <a:rect l="T15" t="T16" r="T17" b="T18"/>
                  <a:pathLst>
                    <a:path w="573" h="25">
                      <a:moveTo>
                        <a:pt x="572" y="5"/>
                      </a:moveTo>
                      <a:lnTo>
                        <a:pt x="569" y="24"/>
                      </a:lnTo>
                      <a:lnTo>
                        <a:pt x="0" y="21"/>
                      </a:lnTo>
                      <a:lnTo>
                        <a:pt x="2" y="0"/>
                      </a:lnTo>
                      <a:lnTo>
                        <a:pt x="572" y="5"/>
                      </a:lnTo>
                    </a:path>
                  </a:pathLst>
                </a:custGeom>
                <a:solidFill>
                  <a:srgbClr val="595959"/>
                </a:solidFill>
                <a:ln w="9525" cap="rnd">
                  <a:noFill/>
                  <a:round/>
                  <a:headEnd type="none" w="sm" len="sm"/>
                  <a:tailEnd type="none" w="sm" len="sm"/>
                </a:ln>
              </p:spPr>
              <p:txBody>
                <a:bodyPr wrap="none"/>
                <a:lstStyle/>
                <a:p>
                  <a:endParaRPr lang="es-PA"/>
                </a:p>
              </p:txBody>
            </p:sp>
            <p:sp>
              <p:nvSpPr>
                <p:cNvPr id="18277" name="Freeform 292"/>
                <p:cNvSpPr>
                  <a:spLocks noChangeAspect="1"/>
                </p:cNvSpPr>
                <p:nvPr/>
              </p:nvSpPr>
              <p:spPr bwMode="auto">
                <a:xfrm>
                  <a:off x="2882" y="3901"/>
                  <a:ext cx="574" cy="25"/>
                </a:xfrm>
                <a:custGeom>
                  <a:avLst/>
                  <a:gdLst>
                    <a:gd name="T0" fmla="*/ 570 w 574"/>
                    <a:gd name="T1" fmla="*/ 3 h 25"/>
                    <a:gd name="T2" fmla="*/ 573 w 574"/>
                    <a:gd name="T3" fmla="*/ 24 h 25"/>
                    <a:gd name="T4" fmla="*/ 66 w 574"/>
                    <a:gd name="T5" fmla="*/ 20 h 25"/>
                    <a:gd name="T6" fmla="*/ 1 w 574"/>
                    <a:gd name="T7" fmla="*/ 20 h 25"/>
                    <a:gd name="T8" fmla="*/ 0 w 574"/>
                    <a:gd name="T9" fmla="*/ 0 h 25"/>
                    <a:gd name="T10" fmla="*/ 58 w 574"/>
                    <a:gd name="T11" fmla="*/ 1 h 25"/>
                    <a:gd name="T12" fmla="*/ 570 w 574"/>
                    <a:gd name="T13" fmla="*/ 3 h 25"/>
                    <a:gd name="T14" fmla="*/ 0 60000 65536"/>
                    <a:gd name="T15" fmla="*/ 0 60000 65536"/>
                    <a:gd name="T16" fmla="*/ 0 60000 65536"/>
                    <a:gd name="T17" fmla="*/ 0 60000 65536"/>
                    <a:gd name="T18" fmla="*/ 0 60000 65536"/>
                    <a:gd name="T19" fmla="*/ 0 60000 65536"/>
                    <a:gd name="T20" fmla="*/ 0 60000 65536"/>
                    <a:gd name="T21" fmla="*/ 0 w 574"/>
                    <a:gd name="T22" fmla="*/ 0 h 25"/>
                    <a:gd name="T23" fmla="*/ 574 w 57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4" h="25">
                      <a:moveTo>
                        <a:pt x="570" y="3"/>
                      </a:moveTo>
                      <a:lnTo>
                        <a:pt x="573" y="24"/>
                      </a:lnTo>
                      <a:lnTo>
                        <a:pt x="66" y="20"/>
                      </a:lnTo>
                      <a:lnTo>
                        <a:pt x="1" y="20"/>
                      </a:lnTo>
                      <a:lnTo>
                        <a:pt x="0" y="0"/>
                      </a:lnTo>
                      <a:lnTo>
                        <a:pt x="58" y="1"/>
                      </a:lnTo>
                      <a:lnTo>
                        <a:pt x="570" y="3"/>
                      </a:lnTo>
                    </a:path>
                  </a:pathLst>
                </a:custGeom>
                <a:solidFill>
                  <a:srgbClr val="595959"/>
                </a:solidFill>
                <a:ln w="9525" cap="rnd">
                  <a:noFill/>
                  <a:round/>
                  <a:headEnd type="none" w="sm" len="sm"/>
                  <a:tailEnd type="none" w="sm" len="sm"/>
                </a:ln>
              </p:spPr>
              <p:txBody>
                <a:bodyPr wrap="none"/>
                <a:lstStyle/>
                <a:p>
                  <a:endParaRPr lang="es-PA"/>
                </a:p>
              </p:txBody>
            </p:sp>
            <p:sp>
              <p:nvSpPr>
                <p:cNvPr id="18278" name="Freeform 293"/>
                <p:cNvSpPr>
                  <a:spLocks noChangeAspect="1"/>
                </p:cNvSpPr>
                <p:nvPr/>
              </p:nvSpPr>
              <p:spPr bwMode="auto">
                <a:xfrm>
                  <a:off x="2879" y="3941"/>
                  <a:ext cx="575" cy="142"/>
                </a:xfrm>
                <a:custGeom>
                  <a:avLst/>
                  <a:gdLst>
                    <a:gd name="T0" fmla="*/ 574 w 575"/>
                    <a:gd name="T1" fmla="*/ 3 h 142"/>
                    <a:gd name="T2" fmla="*/ 6 w 575"/>
                    <a:gd name="T3" fmla="*/ 0 h 142"/>
                    <a:gd name="T4" fmla="*/ 10 w 575"/>
                    <a:gd name="T5" fmla="*/ 69 h 142"/>
                    <a:gd name="T6" fmla="*/ 0 w 575"/>
                    <a:gd name="T7" fmla="*/ 138 h 142"/>
                    <a:gd name="T8" fmla="*/ 571 w 575"/>
                    <a:gd name="T9" fmla="*/ 141 h 142"/>
                    <a:gd name="T10" fmla="*/ 574 w 575"/>
                    <a:gd name="T11" fmla="*/ 3 h 142"/>
                    <a:gd name="T12" fmla="*/ 0 60000 65536"/>
                    <a:gd name="T13" fmla="*/ 0 60000 65536"/>
                    <a:gd name="T14" fmla="*/ 0 60000 65536"/>
                    <a:gd name="T15" fmla="*/ 0 60000 65536"/>
                    <a:gd name="T16" fmla="*/ 0 60000 65536"/>
                    <a:gd name="T17" fmla="*/ 0 60000 65536"/>
                    <a:gd name="T18" fmla="*/ 0 w 575"/>
                    <a:gd name="T19" fmla="*/ 0 h 142"/>
                    <a:gd name="T20" fmla="*/ 575 w 57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575" h="142">
                      <a:moveTo>
                        <a:pt x="574" y="3"/>
                      </a:moveTo>
                      <a:lnTo>
                        <a:pt x="6" y="0"/>
                      </a:lnTo>
                      <a:lnTo>
                        <a:pt x="10" y="69"/>
                      </a:lnTo>
                      <a:lnTo>
                        <a:pt x="0" y="138"/>
                      </a:lnTo>
                      <a:lnTo>
                        <a:pt x="571" y="141"/>
                      </a:lnTo>
                      <a:lnTo>
                        <a:pt x="574" y="3"/>
                      </a:lnTo>
                    </a:path>
                  </a:pathLst>
                </a:custGeom>
                <a:solidFill>
                  <a:srgbClr val="CCCCCC"/>
                </a:solidFill>
                <a:ln w="9525" cap="rnd">
                  <a:noFill/>
                  <a:round/>
                  <a:headEnd type="none" w="sm" len="sm"/>
                  <a:tailEnd type="none" w="sm" len="sm"/>
                </a:ln>
              </p:spPr>
              <p:txBody>
                <a:bodyPr wrap="none"/>
                <a:lstStyle/>
                <a:p>
                  <a:endParaRPr lang="es-PA"/>
                </a:p>
              </p:txBody>
            </p:sp>
            <p:sp>
              <p:nvSpPr>
                <p:cNvPr id="18279" name="Freeform 294"/>
                <p:cNvSpPr>
                  <a:spLocks noChangeAspect="1"/>
                </p:cNvSpPr>
                <p:nvPr/>
              </p:nvSpPr>
              <p:spPr bwMode="auto">
                <a:xfrm>
                  <a:off x="2865" y="3863"/>
                  <a:ext cx="32" cy="293"/>
                </a:xfrm>
                <a:custGeom>
                  <a:avLst/>
                  <a:gdLst>
                    <a:gd name="T0" fmla="*/ 31 w 32"/>
                    <a:gd name="T1" fmla="*/ 0 h 293"/>
                    <a:gd name="T2" fmla="*/ 1 w 32"/>
                    <a:gd name="T3" fmla="*/ 0 h 293"/>
                    <a:gd name="T4" fmla="*/ 0 w 32"/>
                    <a:gd name="T5" fmla="*/ 292 h 293"/>
                    <a:gd name="T6" fmla="*/ 29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1" y="0"/>
                      </a:lnTo>
                      <a:lnTo>
                        <a:pt x="0" y="292"/>
                      </a:lnTo>
                      <a:lnTo>
                        <a:pt x="29" y="292"/>
                      </a:lnTo>
                      <a:lnTo>
                        <a:pt x="31" y="0"/>
                      </a:lnTo>
                    </a:path>
                  </a:pathLst>
                </a:custGeom>
                <a:solidFill>
                  <a:srgbClr val="A6A6A6"/>
                </a:solidFill>
                <a:ln w="9525" cap="rnd">
                  <a:noFill/>
                  <a:round/>
                  <a:headEnd type="none" w="sm" len="sm"/>
                  <a:tailEnd type="none" w="sm" len="sm"/>
                </a:ln>
              </p:spPr>
              <p:txBody>
                <a:bodyPr wrap="none"/>
                <a:lstStyle/>
                <a:p>
                  <a:endParaRPr lang="es-PA"/>
                </a:p>
              </p:txBody>
            </p:sp>
            <p:sp>
              <p:nvSpPr>
                <p:cNvPr id="18280" name="Freeform 295"/>
                <p:cNvSpPr>
                  <a:spLocks noChangeAspect="1"/>
                </p:cNvSpPr>
                <p:nvPr/>
              </p:nvSpPr>
              <p:spPr bwMode="auto">
                <a:xfrm>
                  <a:off x="2865" y="3863"/>
                  <a:ext cx="32" cy="293"/>
                </a:xfrm>
                <a:custGeom>
                  <a:avLst/>
                  <a:gdLst>
                    <a:gd name="T0" fmla="*/ 31 w 32"/>
                    <a:gd name="T1" fmla="*/ 0 h 293"/>
                    <a:gd name="T2" fmla="*/ 1 w 32"/>
                    <a:gd name="T3" fmla="*/ 0 h 293"/>
                    <a:gd name="T4" fmla="*/ 0 w 32"/>
                    <a:gd name="T5" fmla="*/ 292 h 293"/>
                    <a:gd name="T6" fmla="*/ 29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1" y="0"/>
                      </a:lnTo>
                      <a:lnTo>
                        <a:pt x="0" y="292"/>
                      </a:lnTo>
                      <a:lnTo>
                        <a:pt x="29" y="292"/>
                      </a:lnTo>
                      <a:lnTo>
                        <a:pt x="31" y="0"/>
                      </a:lnTo>
                    </a:path>
                  </a:pathLst>
                </a:custGeom>
                <a:noFill/>
                <a:ln w="12699" cap="rnd">
                  <a:solidFill>
                    <a:srgbClr val="000000"/>
                  </a:solidFill>
                  <a:round/>
                  <a:headEnd type="none" w="sm" len="sm"/>
                  <a:tailEnd type="none" w="sm" len="sm"/>
                </a:ln>
              </p:spPr>
              <p:txBody>
                <a:bodyPr wrap="none"/>
                <a:lstStyle/>
                <a:p>
                  <a:endParaRPr lang="es-PA"/>
                </a:p>
              </p:txBody>
            </p:sp>
            <p:sp>
              <p:nvSpPr>
                <p:cNvPr id="18281" name="Freeform 296"/>
                <p:cNvSpPr>
                  <a:spLocks noChangeAspect="1"/>
                </p:cNvSpPr>
                <p:nvPr/>
              </p:nvSpPr>
              <p:spPr bwMode="auto">
                <a:xfrm>
                  <a:off x="3441" y="3866"/>
                  <a:ext cx="32" cy="293"/>
                </a:xfrm>
                <a:custGeom>
                  <a:avLst/>
                  <a:gdLst>
                    <a:gd name="T0" fmla="*/ 31 w 32"/>
                    <a:gd name="T1" fmla="*/ 0 h 293"/>
                    <a:gd name="T2" fmla="*/ 2 w 32"/>
                    <a:gd name="T3" fmla="*/ 0 h 293"/>
                    <a:gd name="T4" fmla="*/ 0 w 32"/>
                    <a:gd name="T5" fmla="*/ 292 h 293"/>
                    <a:gd name="T6" fmla="*/ 30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2" y="0"/>
                      </a:lnTo>
                      <a:lnTo>
                        <a:pt x="0" y="292"/>
                      </a:lnTo>
                      <a:lnTo>
                        <a:pt x="30" y="292"/>
                      </a:lnTo>
                      <a:lnTo>
                        <a:pt x="31" y="0"/>
                      </a:lnTo>
                    </a:path>
                  </a:pathLst>
                </a:custGeom>
                <a:solidFill>
                  <a:srgbClr val="A6A6A6"/>
                </a:solidFill>
                <a:ln w="9525" cap="rnd">
                  <a:noFill/>
                  <a:round/>
                  <a:headEnd type="none" w="sm" len="sm"/>
                  <a:tailEnd type="none" w="sm" len="sm"/>
                </a:ln>
              </p:spPr>
              <p:txBody>
                <a:bodyPr wrap="none"/>
                <a:lstStyle/>
                <a:p>
                  <a:endParaRPr lang="es-PA"/>
                </a:p>
              </p:txBody>
            </p:sp>
            <p:sp>
              <p:nvSpPr>
                <p:cNvPr id="18282" name="Freeform 297"/>
                <p:cNvSpPr>
                  <a:spLocks noChangeAspect="1"/>
                </p:cNvSpPr>
                <p:nvPr/>
              </p:nvSpPr>
              <p:spPr bwMode="auto">
                <a:xfrm>
                  <a:off x="3441" y="3866"/>
                  <a:ext cx="32" cy="293"/>
                </a:xfrm>
                <a:custGeom>
                  <a:avLst/>
                  <a:gdLst>
                    <a:gd name="T0" fmla="*/ 31 w 32"/>
                    <a:gd name="T1" fmla="*/ 0 h 293"/>
                    <a:gd name="T2" fmla="*/ 2 w 32"/>
                    <a:gd name="T3" fmla="*/ 0 h 293"/>
                    <a:gd name="T4" fmla="*/ 0 w 32"/>
                    <a:gd name="T5" fmla="*/ 292 h 293"/>
                    <a:gd name="T6" fmla="*/ 30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2" y="0"/>
                      </a:lnTo>
                      <a:lnTo>
                        <a:pt x="0" y="292"/>
                      </a:lnTo>
                      <a:lnTo>
                        <a:pt x="30" y="292"/>
                      </a:lnTo>
                      <a:lnTo>
                        <a:pt x="31" y="0"/>
                      </a:lnTo>
                    </a:path>
                  </a:pathLst>
                </a:custGeom>
                <a:noFill/>
                <a:ln w="12699" cap="rnd">
                  <a:solidFill>
                    <a:srgbClr val="000000"/>
                  </a:solidFill>
                  <a:round/>
                  <a:headEnd type="none" w="sm" len="sm"/>
                  <a:tailEnd type="none" w="sm" len="sm"/>
                </a:ln>
              </p:spPr>
              <p:txBody>
                <a:bodyPr wrap="none"/>
                <a:lstStyle/>
                <a:p>
                  <a:endParaRPr lang="es-PA"/>
                </a:p>
              </p:txBody>
            </p:sp>
            <p:sp>
              <p:nvSpPr>
                <p:cNvPr id="18283" name="Freeform 298"/>
                <p:cNvSpPr>
                  <a:spLocks noChangeAspect="1"/>
                </p:cNvSpPr>
                <p:nvPr/>
              </p:nvSpPr>
              <p:spPr bwMode="auto">
                <a:xfrm>
                  <a:off x="3443" y="3905"/>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wrap="none"/>
                <a:lstStyle/>
                <a:p>
                  <a:endParaRPr lang="es-PA"/>
                </a:p>
              </p:txBody>
            </p:sp>
            <p:sp>
              <p:nvSpPr>
                <p:cNvPr id="18284" name="Freeform 299"/>
                <p:cNvSpPr>
                  <a:spLocks noChangeAspect="1"/>
                </p:cNvSpPr>
                <p:nvPr/>
              </p:nvSpPr>
              <p:spPr bwMode="auto">
                <a:xfrm>
                  <a:off x="3443" y="3926"/>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wrap="none"/>
                <a:lstStyle/>
                <a:p>
                  <a:endParaRPr lang="es-PA"/>
                </a:p>
              </p:txBody>
            </p:sp>
            <p:sp>
              <p:nvSpPr>
                <p:cNvPr id="18285" name="Freeform 300"/>
                <p:cNvSpPr>
                  <a:spLocks noChangeAspect="1"/>
                </p:cNvSpPr>
                <p:nvPr/>
              </p:nvSpPr>
              <p:spPr bwMode="auto">
                <a:xfrm>
                  <a:off x="3443" y="3944"/>
                  <a:ext cx="27" cy="139"/>
                </a:xfrm>
                <a:custGeom>
                  <a:avLst/>
                  <a:gdLst>
                    <a:gd name="T0" fmla="*/ 0 w 27"/>
                    <a:gd name="T1" fmla="*/ 138 h 139"/>
                    <a:gd name="T2" fmla="*/ 26 w 27"/>
                    <a:gd name="T3" fmla="*/ 138 h 139"/>
                    <a:gd name="T4" fmla="*/ 26 w 27"/>
                    <a:gd name="T5" fmla="*/ 0 h 139"/>
                    <a:gd name="T6" fmla="*/ 1 w 27"/>
                    <a:gd name="T7" fmla="*/ 0 h 139"/>
                    <a:gd name="T8" fmla="*/ 0 w 27"/>
                    <a:gd name="T9" fmla="*/ 138 h 139"/>
                    <a:gd name="T10" fmla="*/ 0 60000 65536"/>
                    <a:gd name="T11" fmla="*/ 0 60000 65536"/>
                    <a:gd name="T12" fmla="*/ 0 60000 65536"/>
                    <a:gd name="T13" fmla="*/ 0 60000 65536"/>
                    <a:gd name="T14" fmla="*/ 0 60000 65536"/>
                    <a:gd name="T15" fmla="*/ 0 w 27"/>
                    <a:gd name="T16" fmla="*/ 0 h 139"/>
                    <a:gd name="T17" fmla="*/ 27 w 27"/>
                    <a:gd name="T18" fmla="*/ 139 h 139"/>
                  </a:gdLst>
                  <a:ahLst/>
                  <a:cxnLst>
                    <a:cxn ang="T10">
                      <a:pos x="T0" y="T1"/>
                    </a:cxn>
                    <a:cxn ang="T11">
                      <a:pos x="T2" y="T3"/>
                    </a:cxn>
                    <a:cxn ang="T12">
                      <a:pos x="T4" y="T5"/>
                    </a:cxn>
                    <a:cxn ang="T13">
                      <a:pos x="T6" y="T7"/>
                    </a:cxn>
                    <a:cxn ang="T14">
                      <a:pos x="T8" y="T9"/>
                    </a:cxn>
                  </a:cxnLst>
                  <a:rect l="T15" t="T16" r="T17" b="T18"/>
                  <a:pathLst>
                    <a:path w="27" h="139">
                      <a:moveTo>
                        <a:pt x="0" y="138"/>
                      </a:moveTo>
                      <a:lnTo>
                        <a:pt x="26" y="138"/>
                      </a:lnTo>
                      <a:lnTo>
                        <a:pt x="26" y="0"/>
                      </a:lnTo>
                      <a:lnTo>
                        <a:pt x="1" y="0"/>
                      </a:lnTo>
                      <a:lnTo>
                        <a:pt x="0" y="138"/>
                      </a:lnTo>
                    </a:path>
                  </a:pathLst>
                </a:custGeom>
                <a:solidFill>
                  <a:srgbClr val="F2F2F2"/>
                </a:solidFill>
                <a:ln w="9525" cap="rnd">
                  <a:noFill/>
                  <a:round/>
                  <a:headEnd type="none" w="sm" len="sm"/>
                  <a:tailEnd type="none" w="sm" len="sm"/>
                </a:ln>
              </p:spPr>
              <p:txBody>
                <a:bodyPr wrap="none"/>
                <a:lstStyle/>
                <a:p>
                  <a:endParaRPr lang="es-PA"/>
                </a:p>
              </p:txBody>
            </p:sp>
            <p:sp>
              <p:nvSpPr>
                <p:cNvPr id="18286" name="Freeform 301"/>
                <p:cNvSpPr>
                  <a:spLocks noChangeAspect="1"/>
                </p:cNvSpPr>
                <p:nvPr/>
              </p:nvSpPr>
              <p:spPr bwMode="auto">
                <a:xfrm>
                  <a:off x="3443" y="3958"/>
                  <a:ext cx="27" cy="112"/>
                </a:xfrm>
                <a:custGeom>
                  <a:avLst/>
                  <a:gdLst>
                    <a:gd name="T0" fmla="*/ 0 w 27"/>
                    <a:gd name="T1" fmla="*/ 111 h 112"/>
                    <a:gd name="T2" fmla="*/ 26 w 27"/>
                    <a:gd name="T3" fmla="*/ 111 h 112"/>
                    <a:gd name="T4" fmla="*/ 26 w 27"/>
                    <a:gd name="T5" fmla="*/ 0 h 112"/>
                    <a:gd name="T6" fmla="*/ 1 w 27"/>
                    <a:gd name="T7" fmla="*/ 0 h 112"/>
                    <a:gd name="T8" fmla="*/ 0 w 27"/>
                    <a:gd name="T9" fmla="*/ 111 h 112"/>
                    <a:gd name="T10" fmla="*/ 0 60000 65536"/>
                    <a:gd name="T11" fmla="*/ 0 60000 65536"/>
                    <a:gd name="T12" fmla="*/ 0 60000 65536"/>
                    <a:gd name="T13" fmla="*/ 0 60000 65536"/>
                    <a:gd name="T14" fmla="*/ 0 60000 65536"/>
                    <a:gd name="T15" fmla="*/ 0 w 27"/>
                    <a:gd name="T16" fmla="*/ 0 h 112"/>
                    <a:gd name="T17" fmla="*/ 27 w 27"/>
                    <a:gd name="T18" fmla="*/ 112 h 112"/>
                  </a:gdLst>
                  <a:ahLst/>
                  <a:cxnLst>
                    <a:cxn ang="T10">
                      <a:pos x="T0" y="T1"/>
                    </a:cxn>
                    <a:cxn ang="T11">
                      <a:pos x="T2" y="T3"/>
                    </a:cxn>
                    <a:cxn ang="T12">
                      <a:pos x="T4" y="T5"/>
                    </a:cxn>
                    <a:cxn ang="T13">
                      <a:pos x="T6" y="T7"/>
                    </a:cxn>
                    <a:cxn ang="T14">
                      <a:pos x="T8" y="T9"/>
                    </a:cxn>
                  </a:cxnLst>
                  <a:rect l="T15" t="T16" r="T17" b="T18"/>
                  <a:pathLst>
                    <a:path w="27" h="112">
                      <a:moveTo>
                        <a:pt x="0" y="111"/>
                      </a:moveTo>
                      <a:lnTo>
                        <a:pt x="26" y="111"/>
                      </a:lnTo>
                      <a:lnTo>
                        <a:pt x="26" y="0"/>
                      </a:lnTo>
                      <a:lnTo>
                        <a:pt x="1" y="0"/>
                      </a:lnTo>
                      <a:lnTo>
                        <a:pt x="0" y="111"/>
                      </a:lnTo>
                    </a:path>
                  </a:pathLst>
                </a:custGeom>
                <a:solidFill>
                  <a:srgbClr val="F7F7F7"/>
                </a:solidFill>
                <a:ln w="9525" cap="rnd">
                  <a:noFill/>
                  <a:round/>
                  <a:headEnd type="none" w="sm" len="sm"/>
                  <a:tailEnd type="none" w="sm" len="sm"/>
                </a:ln>
              </p:spPr>
              <p:txBody>
                <a:bodyPr wrap="none"/>
                <a:lstStyle/>
                <a:p>
                  <a:endParaRPr lang="es-PA"/>
                </a:p>
              </p:txBody>
            </p:sp>
            <p:sp>
              <p:nvSpPr>
                <p:cNvPr id="18287" name="Freeform 302"/>
                <p:cNvSpPr>
                  <a:spLocks noChangeAspect="1"/>
                </p:cNvSpPr>
                <p:nvPr/>
              </p:nvSpPr>
              <p:spPr bwMode="auto">
                <a:xfrm>
                  <a:off x="3443" y="3968"/>
                  <a:ext cx="27" cy="90"/>
                </a:xfrm>
                <a:custGeom>
                  <a:avLst/>
                  <a:gdLst>
                    <a:gd name="T0" fmla="*/ 0 w 27"/>
                    <a:gd name="T1" fmla="*/ 89 h 90"/>
                    <a:gd name="T2" fmla="*/ 26 w 27"/>
                    <a:gd name="T3" fmla="*/ 89 h 90"/>
                    <a:gd name="T4" fmla="*/ 26 w 27"/>
                    <a:gd name="T5" fmla="*/ 0 h 90"/>
                    <a:gd name="T6" fmla="*/ 1 w 27"/>
                    <a:gd name="T7" fmla="*/ 0 h 90"/>
                    <a:gd name="T8" fmla="*/ 0 w 27"/>
                    <a:gd name="T9" fmla="*/ 89 h 90"/>
                    <a:gd name="T10" fmla="*/ 0 60000 65536"/>
                    <a:gd name="T11" fmla="*/ 0 60000 65536"/>
                    <a:gd name="T12" fmla="*/ 0 60000 65536"/>
                    <a:gd name="T13" fmla="*/ 0 60000 65536"/>
                    <a:gd name="T14" fmla="*/ 0 60000 65536"/>
                    <a:gd name="T15" fmla="*/ 0 w 27"/>
                    <a:gd name="T16" fmla="*/ 0 h 90"/>
                    <a:gd name="T17" fmla="*/ 27 w 27"/>
                    <a:gd name="T18" fmla="*/ 90 h 90"/>
                  </a:gdLst>
                  <a:ahLst/>
                  <a:cxnLst>
                    <a:cxn ang="T10">
                      <a:pos x="T0" y="T1"/>
                    </a:cxn>
                    <a:cxn ang="T11">
                      <a:pos x="T2" y="T3"/>
                    </a:cxn>
                    <a:cxn ang="T12">
                      <a:pos x="T4" y="T5"/>
                    </a:cxn>
                    <a:cxn ang="T13">
                      <a:pos x="T6" y="T7"/>
                    </a:cxn>
                    <a:cxn ang="T14">
                      <a:pos x="T8" y="T9"/>
                    </a:cxn>
                  </a:cxnLst>
                  <a:rect l="T15" t="T16" r="T17" b="T18"/>
                  <a:pathLst>
                    <a:path w="27" h="90">
                      <a:moveTo>
                        <a:pt x="0" y="89"/>
                      </a:moveTo>
                      <a:lnTo>
                        <a:pt x="26" y="89"/>
                      </a:lnTo>
                      <a:lnTo>
                        <a:pt x="26" y="0"/>
                      </a:lnTo>
                      <a:lnTo>
                        <a:pt x="1" y="0"/>
                      </a:lnTo>
                      <a:lnTo>
                        <a:pt x="0" y="89"/>
                      </a:lnTo>
                    </a:path>
                  </a:pathLst>
                </a:custGeom>
                <a:solidFill>
                  <a:srgbClr val="FFFFFF"/>
                </a:solidFill>
                <a:ln w="9525" cap="rnd">
                  <a:noFill/>
                  <a:round/>
                  <a:headEnd type="none" w="sm" len="sm"/>
                  <a:tailEnd type="none" w="sm" len="sm"/>
                </a:ln>
              </p:spPr>
              <p:txBody>
                <a:bodyPr wrap="none"/>
                <a:lstStyle/>
                <a:p>
                  <a:endParaRPr lang="es-PA"/>
                </a:p>
              </p:txBody>
            </p:sp>
            <p:sp>
              <p:nvSpPr>
                <p:cNvPr id="18288" name="Freeform 303"/>
                <p:cNvSpPr>
                  <a:spLocks noChangeAspect="1"/>
                </p:cNvSpPr>
                <p:nvPr/>
              </p:nvSpPr>
              <p:spPr bwMode="auto">
                <a:xfrm>
                  <a:off x="2866" y="3901"/>
                  <a:ext cx="29" cy="219"/>
                </a:xfrm>
                <a:custGeom>
                  <a:avLst/>
                  <a:gdLst>
                    <a:gd name="T0" fmla="*/ 0 w 29"/>
                    <a:gd name="T1" fmla="*/ 218 h 219"/>
                    <a:gd name="T2" fmla="*/ 26 w 29"/>
                    <a:gd name="T3" fmla="*/ 218 h 219"/>
                    <a:gd name="T4" fmla="*/ 28 w 29"/>
                    <a:gd name="T5" fmla="*/ 0 h 219"/>
                    <a:gd name="T6" fmla="*/ 1 w 29"/>
                    <a:gd name="T7" fmla="*/ 0 h 219"/>
                    <a:gd name="T8" fmla="*/ 0 w 29"/>
                    <a:gd name="T9" fmla="*/ 218 h 219"/>
                    <a:gd name="T10" fmla="*/ 0 60000 65536"/>
                    <a:gd name="T11" fmla="*/ 0 60000 65536"/>
                    <a:gd name="T12" fmla="*/ 0 60000 65536"/>
                    <a:gd name="T13" fmla="*/ 0 60000 65536"/>
                    <a:gd name="T14" fmla="*/ 0 60000 65536"/>
                    <a:gd name="T15" fmla="*/ 0 w 29"/>
                    <a:gd name="T16" fmla="*/ 0 h 219"/>
                    <a:gd name="T17" fmla="*/ 29 w 29"/>
                    <a:gd name="T18" fmla="*/ 219 h 219"/>
                  </a:gdLst>
                  <a:ahLst/>
                  <a:cxnLst>
                    <a:cxn ang="T10">
                      <a:pos x="T0" y="T1"/>
                    </a:cxn>
                    <a:cxn ang="T11">
                      <a:pos x="T2" y="T3"/>
                    </a:cxn>
                    <a:cxn ang="T12">
                      <a:pos x="T4" y="T5"/>
                    </a:cxn>
                    <a:cxn ang="T13">
                      <a:pos x="T6" y="T7"/>
                    </a:cxn>
                    <a:cxn ang="T14">
                      <a:pos x="T8" y="T9"/>
                    </a:cxn>
                  </a:cxnLst>
                  <a:rect l="T15" t="T16" r="T17" b="T18"/>
                  <a:pathLst>
                    <a:path w="29" h="219">
                      <a:moveTo>
                        <a:pt x="0" y="218"/>
                      </a:moveTo>
                      <a:lnTo>
                        <a:pt x="26" y="218"/>
                      </a:lnTo>
                      <a:lnTo>
                        <a:pt x="28" y="0"/>
                      </a:lnTo>
                      <a:lnTo>
                        <a:pt x="1" y="0"/>
                      </a:lnTo>
                      <a:lnTo>
                        <a:pt x="0" y="218"/>
                      </a:lnTo>
                    </a:path>
                  </a:pathLst>
                </a:custGeom>
                <a:solidFill>
                  <a:srgbClr val="D9D9D9"/>
                </a:solidFill>
                <a:ln w="9525" cap="rnd">
                  <a:noFill/>
                  <a:round/>
                  <a:headEnd type="none" w="sm" len="sm"/>
                  <a:tailEnd type="none" w="sm" len="sm"/>
                </a:ln>
              </p:spPr>
              <p:txBody>
                <a:bodyPr wrap="none"/>
                <a:lstStyle/>
                <a:p>
                  <a:endParaRPr lang="es-PA"/>
                </a:p>
              </p:txBody>
            </p:sp>
            <p:sp>
              <p:nvSpPr>
                <p:cNvPr id="18289" name="Freeform 304"/>
                <p:cNvSpPr>
                  <a:spLocks noChangeAspect="1"/>
                </p:cNvSpPr>
                <p:nvPr/>
              </p:nvSpPr>
              <p:spPr bwMode="auto">
                <a:xfrm>
                  <a:off x="2866" y="3924"/>
                  <a:ext cx="28" cy="173"/>
                </a:xfrm>
                <a:custGeom>
                  <a:avLst/>
                  <a:gdLst>
                    <a:gd name="T0" fmla="*/ 0 w 28"/>
                    <a:gd name="T1" fmla="*/ 172 h 173"/>
                    <a:gd name="T2" fmla="*/ 27 w 28"/>
                    <a:gd name="T3" fmla="*/ 172 h 173"/>
                    <a:gd name="T4" fmla="*/ 27 w 28"/>
                    <a:gd name="T5" fmla="*/ 0 h 173"/>
                    <a:gd name="T6" fmla="*/ 1 w 28"/>
                    <a:gd name="T7" fmla="*/ 0 h 173"/>
                    <a:gd name="T8" fmla="*/ 0 w 28"/>
                    <a:gd name="T9" fmla="*/ 172 h 173"/>
                    <a:gd name="T10" fmla="*/ 0 60000 65536"/>
                    <a:gd name="T11" fmla="*/ 0 60000 65536"/>
                    <a:gd name="T12" fmla="*/ 0 60000 65536"/>
                    <a:gd name="T13" fmla="*/ 0 60000 65536"/>
                    <a:gd name="T14" fmla="*/ 0 60000 65536"/>
                    <a:gd name="T15" fmla="*/ 0 w 28"/>
                    <a:gd name="T16" fmla="*/ 0 h 173"/>
                    <a:gd name="T17" fmla="*/ 28 w 28"/>
                    <a:gd name="T18" fmla="*/ 173 h 173"/>
                  </a:gdLst>
                  <a:ahLst/>
                  <a:cxnLst>
                    <a:cxn ang="T10">
                      <a:pos x="T0" y="T1"/>
                    </a:cxn>
                    <a:cxn ang="T11">
                      <a:pos x="T2" y="T3"/>
                    </a:cxn>
                    <a:cxn ang="T12">
                      <a:pos x="T4" y="T5"/>
                    </a:cxn>
                    <a:cxn ang="T13">
                      <a:pos x="T6" y="T7"/>
                    </a:cxn>
                    <a:cxn ang="T14">
                      <a:pos x="T8" y="T9"/>
                    </a:cxn>
                  </a:cxnLst>
                  <a:rect l="T15" t="T16" r="T17" b="T18"/>
                  <a:pathLst>
                    <a:path w="28" h="173">
                      <a:moveTo>
                        <a:pt x="0" y="172"/>
                      </a:moveTo>
                      <a:lnTo>
                        <a:pt x="27" y="172"/>
                      </a:lnTo>
                      <a:lnTo>
                        <a:pt x="27" y="0"/>
                      </a:lnTo>
                      <a:lnTo>
                        <a:pt x="1" y="0"/>
                      </a:lnTo>
                      <a:lnTo>
                        <a:pt x="0" y="172"/>
                      </a:lnTo>
                    </a:path>
                  </a:pathLst>
                </a:custGeom>
                <a:solidFill>
                  <a:srgbClr val="E5E5E5"/>
                </a:solidFill>
                <a:ln w="9525" cap="rnd">
                  <a:noFill/>
                  <a:round/>
                  <a:headEnd type="none" w="sm" len="sm"/>
                  <a:tailEnd type="none" w="sm" len="sm"/>
                </a:ln>
              </p:spPr>
              <p:txBody>
                <a:bodyPr wrap="none"/>
                <a:lstStyle/>
                <a:p>
                  <a:endParaRPr lang="es-PA"/>
                </a:p>
              </p:txBody>
            </p:sp>
            <p:sp>
              <p:nvSpPr>
                <p:cNvPr id="18290" name="Freeform 305"/>
                <p:cNvSpPr>
                  <a:spLocks noChangeAspect="1"/>
                </p:cNvSpPr>
                <p:nvPr/>
              </p:nvSpPr>
              <p:spPr bwMode="auto">
                <a:xfrm>
                  <a:off x="2866" y="3940"/>
                  <a:ext cx="28" cy="140"/>
                </a:xfrm>
                <a:custGeom>
                  <a:avLst/>
                  <a:gdLst>
                    <a:gd name="T0" fmla="*/ 0 w 28"/>
                    <a:gd name="T1" fmla="*/ 139 h 140"/>
                    <a:gd name="T2" fmla="*/ 27 w 28"/>
                    <a:gd name="T3" fmla="*/ 139 h 140"/>
                    <a:gd name="T4" fmla="*/ 27 w 28"/>
                    <a:gd name="T5" fmla="*/ 1 h 140"/>
                    <a:gd name="T6" fmla="*/ 1 w 28"/>
                    <a:gd name="T7" fmla="*/ 0 h 140"/>
                    <a:gd name="T8" fmla="*/ 0 w 28"/>
                    <a:gd name="T9" fmla="*/ 139 h 140"/>
                    <a:gd name="T10" fmla="*/ 0 60000 65536"/>
                    <a:gd name="T11" fmla="*/ 0 60000 65536"/>
                    <a:gd name="T12" fmla="*/ 0 60000 65536"/>
                    <a:gd name="T13" fmla="*/ 0 60000 65536"/>
                    <a:gd name="T14" fmla="*/ 0 60000 65536"/>
                    <a:gd name="T15" fmla="*/ 0 w 28"/>
                    <a:gd name="T16" fmla="*/ 0 h 140"/>
                    <a:gd name="T17" fmla="*/ 28 w 28"/>
                    <a:gd name="T18" fmla="*/ 140 h 140"/>
                  </a:gdLst>
                  <a:ahLst/>
                  <a:cxnLst>
                    <a:cxn ang="T10">
                      <a:pos x="T0" y="T1"/>
                    </a:cxn>
                    <a:cxn ang="T11">
                      <a:pos x="T2" y="T3"/>
                    </a:cxn>
                    <a:cxn ang="T12">
                      <a:pos x="T4" y="T5"/>
                    </a:cxn>
                    <a:cxn ang="T13">
                      <a:pos x="T6" y="T7"/>
                    </a:cxn>
                    <a:cxn ang="T14">
                      <a:pos x="T8" y="T9"/>
                    </a:cxn>
                  </a:cxnLst>
                  <a:rect l="T15" t="T16" r="T17" b="T18"/>
                  <a:pathLst>
                    <a:path w="28" h="140">
                      <a:moveTo>
                        <a:pt x="0" y="139"/>
                      </a:moveTo>
                      <a:lnTo>
                        <a:pt x="27" y="139"/>
                      </a:lnTo>
                      <a:lnTo>
                        <a:pt x="27" y="1"/>
                      </a:lnTo>
                      <a:lnTo>
                        <a:pt x="1" y="0"/>
                      </a:lnTo>
                      <a:lnTo>
                        <a:pt x="0" y="139"/>
                      </a:lnTo>
                    </a:path>
                  </a:pathLst>
                </a:custGeom>
                <a:solidFill>
                  <a:srgbClr val="F2F2F2"/>
                </a:solidFill>
                <a:ln w="9525" cap="rnd">
                  <a:noFill/>
                  <a:round/>
                  <a:headEnd type="none" w="sm" len="sm"/>
                  <a:tailEnd type="none" w="sm" len="sm"/>
                </a:ln>
              </p:spPr>
              <p:txBody>
                <a:bodyPr wrap="none"/>
                <a:lstStyle/>
                <a:p>
                  <a:endParaRPr lang="es-PA"/>
                </a:p>
              </p:txBody>
            </p:sp>
            <p:sp>
              <p:nvSpPr>
                <p:cNvPr id="18291" name="Freeform 306"/>
                <p:cNvSpPr>
                  <a:spLocks noChangeAspect="1"/>
                </p:cNvSpPr>
                <p:nvPr/>
              </p:nvSpPr>
              <p:spPr bwMode="auto">
                <a:xfrm>
                  <a:off x="2866" y="3955"/>
                  <a:ext cx="28" cy="111"/>
                </a:xfrm>
                <a:custGeom>
                  <a:avLst/>
                  <a:gdLst>
                    <a:gd name="T0" fmla="*/ 0 w 28"/>
                    <a:gd name="T1" fmla="*/ 110 h 111"/>
                    <a:gd name="T2" fmla="*/ 27 w 28"/>
                    <a:gd name="T3" fmla="*/ 110 h 111"/>
                    <a:gd name="T4" fmla="*/ 27 w 28"/>
                    <a:gd name="T5" fmla="*/ 0 h 111"/>
                    <a:gd name="T6" fmla="*/ 1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7" y="110"/>
                      </a:lnTo>
                      <a:lnTo>
                        <a:pt x="27" y="0"/>
                      </a:lnTo>
                      <a:lnTo>
                        <a:pt x="1" y="0"/>
                      </a:lnTo>
                      <a:lnTo>
                        <a:pt x="0" y="110"/>
                      </a:lnTo>
                    </a:path>
                  </a:pathLst>
                </a:custGeom>
                <a:solidFill>
                  <a:srgbClr val="F7F7F7"/>
                </a:solidFill>
                <a:ln w="9525" cap="rnd">
                  <a:noFill/>
                  <a:round/>
                  <a:headEnd type="none" w="sm" len="sm"/>
                  <a:tailEnd type="none" w="sm" len="sm"/>
                </a:ln>
              </p:spPr>
              <p:txBody>
                <a:bodyPr wrap="none"/>
                <a:lstStyle/>
                <a:p>
                  <a:endParaRPr lang="es-PA"/>
                </a:p>
              </p:txBody>
            </p:sp>
            <p:sp>
              <p:nvSpPr>
                <p:cNvPr id="18292" name="Freeform 307"/>
                <p:cNvSpPr>
                  <a:spLocks noChangeAspect="1"/>
                </p:cNvSpPr>
                <p:nvPr/>
              </p:nvSpPr>
              <p:spPr bwMode="auto">
                <a:xfrm>
                  <a:off x="2866" y="3965"/>
                  <a:ext cx="28" cy="90"/>
                </a:xfrm>
                <a:custGeom>
                  <a:avLst/>
                  <a:gdLst>
                    <a:gd name="T0" fmla="*/ 0 w 28"/>
                    <a:gd name="T1" fmla="*/ 89 h 90"/>
                    <a:gd name="T2" fmla="*/ 27 w 28"/>
                    <a:gd name="T3" fmla="*/ 89 h 90"/>
                    <a:gd name="T4" fmla="*/ 27 w 28"/>
                    <a:gd name="T5" fmla="*/ 1 h 90"/>
                    <a:gd name="T6" fmla="*/ 1 w 28"/>
                    <a:gd name="T7" fmla="*/ 0 h 90"/>
                    <a:gd name="T8" fmla="*/ 0 w 28"/>
                    <a:gd name="T9" fmla="*/ 89 h 90"/>
                    <a:gd name="T10" fmla="*/ 0 60000 65536"/>
                    <a:gd name="T11" fmla="*/ 0 60000 65536"/>
                    <a:gd name="T12" fmla="*/ 0 60000 65536"/>
                    <a:gd name="T13" fmla="*/ 0 60000 65536"/>
                    <a:gd name="T14" fmla="*/ 0 60000 65536"/>
                    <a:gd name="T15" fmla="*/ 0 w 28"/>
                    <a:gd name="T16" fmla="*/ 0 h 90"/>
                    <a:gd name="T17" fmla="*/ 28 w 28"/>
                    <a:gd name="T18" fmla="*/ 90 h 90"/>
                  </a:gdLst>
                  <a:ahLst/>
                  <a:cxnLst>
                    <a:cxn ang="T10">
                      <a:pos x="T0" y="T1"/>
                    </a:cxn>
                    <a:cxn ang="T11">
                      <a:pos x="T2" y="T3"/>
                    </a:cxn>
                    <a:cxn ang="T12">
                      <a:pos x="T4" y="T5"/>
                    </a:cxn>
                    <a:cxn ang="T13">
                      <a:pos x="T6" y="T7"/>
                    </a:cxn>
                    <a:cxn ang="T14">
                      <a:pos x="T8" y="T9"/>
                    </a:cxn>
                  </a:cxnLst>
                  <a:rect l="T15" t="T16" r="T17" b="T18"/>
                  <a:pathLst>
                    <a:path w="28" h="90">
                      <a:moveTo>
                        <a:pt x="0" y="89"/>
                      </a:moveTo>
                      <a:lnTo>
                        <a:pt x="27" y="89"/>
                      </a:lnTo>
                      <a:lnTo>
                        <a:pt x="27" y="1"/>
                      </a:lnTo>
                      <a:lnTo>
                        <a:pt x="1" y="0"/>
                      </a:lnTo>
                      <a:lnTo>
                        <a:pt x="0" y="89"/>
                      </a:lnTo>
                    </a:path>
                  </a:pathLst>
                </a:custGeom>
                <a:solidFill>
                  <a:srgbClr val="FFFFFF"/>
                </a:solidFill>
                <a:ln w="9525" cap="rnd">
                  <a:noFill/>
                  <a:round/>
                  <a:headEnd type="none" w="sm" len="sm"/>
                  <a:tailEnd type="none" w="sm" len="sm"/>
                </a:ln>
              </p:spPr>
              <p:txBody>
                <a:bodyPr wrap="none"/>
                <a:lstStyle/>
                <a:p>
                  <a:endParaRPr lang="es-PA"/>
                </a:p>
              </p:txBody>
            </p:sp>
            <p:sp>
              <p:nvSpPr>
                <p:cNvPr id="18293" name="Freeform 308"/>
                <p:cNvSpPr>
                  <a:spLocks noChangeAspect="1"/>
                </p:cNvSpPr>
                <p:nvPr/>
              </p:nvSpPr>
              <p:spPr bwMode="auto">
                <a:xfrm>
                  <a:off x="3411" y="3975"/>
                  <a:ext cx="26" cy="66"/>
                </a:xfrm>
                <a:custGeom>
                  <a:avLst/>
                  <a:gdLst>
                    <a:gd name="T0" fmla="*/ 0 w 26"/>
                    <a:gd name="T1" fmla="*/ 0 h 66"/>
                    <a:gd name="T2" fmla="*/ 0 w 26"/>
                    <a:gd name="T3" fmla="*/ 65 h 66"/>
                    <a:gd name="T4" fmla="*/ 24 w 26"/>
                    <a:gd name="T5" fmla="*/ 65 h 66"/>
                    <a:gd name="T6" fmla="*/ 25 w 26"/>
                    <a:gd name="T7" fmla="*/ 0 h 66"/>
                    <a:gd name="T8" fmla="*/ 0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0" y="0"/>
                      </a:moveTo>
                      <a:lnTo>
                        <a:pt x="0" y="65"/>
                      </a:lnTo>
                      <a:lnTo>
                        <a:pt x="24" y="65"/>
                      </a:lnTo>
                      <a:lnTo>
                        <a:pt x="25"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294" name="Freeform 309"/>
                <p:cNvSpPr>
                  <a:spLocks noChangeAspect="1"/>
                </p:cNvSpPr>
                <p:nvPr/>
              </p:nvSpPr>
              <p:spPr bwMode="auto">
                <a:xfrm>
                  <a:off x="3411" y="3975"/>
                  <a:ext cx="26" cy="66"/>
                </a:xfrm>
                <a:custGeom>
                  <a:avLst/>
                  <a:gdLst>
                    <a:gd name="T0" fmla="*/ 0 w 26"/>
                    <a:gd name="T1" fmla="*/ 0 h 66"/>
                    <a:gd name="T2" fmla="*/ 0 w 26"/>
                    <a:gd name="T3" fmla="*/ 65 h 66"/>
                    <a:gd name="T4" fmla="*/ 24 w 26"/>
                    <a:gd name="T5" fmla="*/ 65 h 66"/>
                    <a:gd name="T6" fmla="*/ 25 w 26"/>
                    <a:gd name="T7" fmla="*/ 0 h 66"/>
                    <a:gd name="T8" fmla="*/ 0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0" y="0"/>
                      </a:moveTo>
                      <a:lnTo>
                        <a:pt x="0" y="65"/>
                      </a:lnTo>
                      <a:lnTo>
                        <a:pt x="24" y="65"/>
                      </a:lnTo>
                      <a:lnTo>
                        <a:pt x="25"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295" name="Freeform 310"/>
                <p:cNvSpPr>
                  <a:spLocks noChangeAspect="1"/>
                </p:cNvSpPr>
                <p:nvPr/>
              </p:nvSpPr>
              <p:spPr bwMode="auto">
                <a:xfrm>
                  <a:off x="3411" y="4028"/>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wrap="none"/>
                <a:lstStyle/>
                <a:p>
                  <a:endParaRPr lang="es-PA"/>
                </a:p>
              </p:txBody>
            </p:sp>
            <p:sp>
              <p:nvSpPr>
                <p:cNvPr id="18296" name="Line 311"/>
                <p:cNvSpPr>
                  <a:spLocks noChangeAspect="1" noChangeShapeType="1"/>
                </p:cNvSpPr>
                <p:nvPr/>
              </p:nvSpPr>
              <p:spPr bwMode="auto">
                <a:xfrm flipH="1">
                  <a:off x="3413" y="4028"/>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297" name="Freeform 312"/>
                <p:cNvSpPr>
                  <a:spLocks noChangeAspect="1"/>
                </p:cNvSpPr>
                <p:nvPr/>
              </p:nvSpPr>
              <p:spPr bwMode="auto">
                <a:xfrm>
                  <a:off x="3410" y="4073"/>
                  <a:ext cx="26" cy="65"/>
                </a:xfrm>
                <a:custGeom>
                  <a:avLst/>
                  <a:gdLst>
                    <a:gd name="T0" fmla="*/ 1 w 26"/>
                    <a:gd name="T1" fmla="*/ 0 h 65"/>
                    <a:gd name="T2" fmla="*/ 0 w 26"/>
                    <a:gd name="T3" fmla="*/ 64 h 65"/>
                    <a:gd name="T4" fmla="*/ 24 w 26"/>
                    <a:gd name="T5" fmla="*/ 64 h 65"/>
                    <a:gd name="T6" fmla="*/ 25 w 26"/>
                    <a:gd name="T7" fmla="*/ 1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4"/>
                      </a:lnTo>
                      <a:lnTo>
                        <a:pt x="24" y="64"/>
                      </a:lnTo>
                      <a:lnTo>
                        <a:pt x="25"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298" name="Freeform 313"/>
                <p:cNvSpPr>
                  <a:spLocks noChangeAspect="1"/>
                </p:cNvSpPr>
                <p:nvPr/>
              </p:nvSpPr>
              <p:spPr bwMode="auto">
                <a:xfrm>
                  <a:off x="3410" y="4073"/>
                  <a:ext cx="26" cy="65"/>
                </a:xfrm>
                <a:custGeom>
                  <a:avLst/>
                  <a:gdLst>
                    <a:gd name="T0" fmla="*/ 1 w 26"/>
                    <a:gd name="T1" fmla="*/ 0 h 65"/>
                    <a:gd name="T2" fmla="*/ 0 w 26"/>
                    <a:gd name="T3" fmla="*/ 64 h 65"/>
                    <a:gd name="T4" fmla="*/ 24 w 26"/>
                    <a:gd name="T5" fmla="*/ 64 h 65"/>
                    <a:gd name="T6" fmla="*/ 25 w 26"/>
                    <a:gd name="T7" fmla="*/ 1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4"/>
                      </a:lnTo>
                      <a:lnTo>
                        <a:pt x="24" y="64"/>
                      </a:lnTo>
                      <a:lnTo>
                        <a:pt x="25"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299" name="Freeform 314"/>
                <p:cNvSpPr>
                  <a:spLocks noChangeAspect="1"/>
                </p:cNvSpPr>
                <p:nvPr/>
              </p:nvSpPr>
              <p:spPr bwMode="auto">
                <a:xfrm>
                  <a:off x="3410" y="4125"/>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300" name="Line 315"/>
                <p:cNvSpPr>
                  <a:spLocks noChangeAspect="1" noChangeShapeType="1"/>
                </p:cNvSpPr>
                <p:nvPr/>
              </p:nvSpPr>
              <p:spPr bwMode="auto">
                <a:xfrm flipH="1">
                  <a:off x="3412" y="4125"/>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01" name="Freeform 316"/>
                <p:cNvSpPr>
                  <a:spLocks noChangeAspect="1"/>
                </p:cNvSpPr>
                <p:nvPr/>
              </p:nvSpPr>
              <p:spPr bwMode="auto">
                <a:xfrm>
                  <a:off x="3411" y="3878"/>
                  <a:ext cx="26" cy="65"/>
                </a:xfrm>
                <a:custGeom>
                  <a:avLst/>
                  <a:gdLst>
                    <a:gd name="T0" fmla="*/ 1 w 26"/>
                    <a:gd name="T1" fmla="*/ 0 h 65"/>
                    <a:gd name="T2" fmla="*/ 0 w 26"/>
                    <a:gd name="T3" fmla="*/ 63 h 65"/>
                    <a:gd name="T4" fmla="*/ 24 w 26"/>
                    <a:gd name="T5" fmla="*/ 64 h 65"/>
                    <a:gd name="T6" fmla="*/ 25 w 26"/>
                    <a:gd name="T7" fmla="*/ 0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3"/>
                      </a:lnTo>
                      <a:lnTo>
                        <a:pt x="24" y="64"/>
                      </a:lnTo>
                      <a:lnTo>
                        <a:pt x="25" y="0"/>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302" name="Freeform 317"/>
                <p:cNvSpPr>
                  <a:spLocks noChangeAspect="1"/>
                </p:cNvSpPr>
                <p:nvPr/>
              </p:nvSpPr>
              <p:spPr bwMode="auto">
                <a:xfrm>
                  <a:off x="3411" y="3878"/>
                  <a:ext cx="26" cy="65"/>
                </a:xfrm>
                <a:custGeom>
                  <a:avLst/>
                  <a:gdLst>
                    <a:gd name="T0" fmla="*/ 1 w 26"/>
                    <a:gd name="T1" fmla="*/ 0 h 65"/>
                    <a:gd name="T2" fmla="*/ 0 w 26"/>
                    <a:gd name="T3" fmla="*/ 63 h 65"/>
                    <a:gd name="T4" fmla="*/ 24 w 26"/>
                    <a:gd name="T5" fmla="*/ 64 h 65"/>
                    <a:gd name="T6" fmla="*/ 25 w 26"/>
                    <a:gd name="T7" fmla="*/ 0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3"/>
                      </a:lnTo>
                      <a:lnTo>
                        <a:pt x="24" y="64"/>
                      </a:lnTo>
                      <a:lnTo>
                        <a:pt x="25" y="0"/>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303" name="Freeform 318"/>
                <p:cNvSpPr>
                  <a:spLocks noChangeAspect="1"/>
                </p:cNvSpPr>
                <p:nvPr/>
              </p:nvSpPr>
              <p:spPr bwMode="auto">
                <a:xfrm>
                  <a:off x="3411" y="3929"/>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304" name="Line 319"/>
                <p:cNvSpPr>
                  <a:spLocks noChangeAspect="1" noChangeShapeType="1"/>
                </p:cNvSpPr>
                <p:nvPr/>
              </p:nvSpPr>
              <p:spPr bwMode="auto">
                <a:xfrm flipH="1">
                  <a:off x="3412" y="3929"/>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05" name="Freeform 320"/>
                <p:cNvSpPr>
                  <a:spLocks noChangeAspect="1"/>
                </p:cNvSpPr>
                <p:nvPr/>
              </p:nvSpPr>
              <p:spPr bwMode="auto">
                <a:xfrm>
                  <a:off x="2895" y="3899"/>
                  <a:ext cx="23" cy="224"/>
                </a:xfrm>
                <a:custGeom>
                  <a:avLst/>
                  <a:gdLst>
                    <a:gd name="T0" fmla="*/ 0 w 23"/>
                    <a:gd name="T1" fmla="*/ 223 h 224"/>
                    <a:gd name="T2" fmla="*/ 20 w 23"/>
                    <a:gd name="T3" fmla="*/ 223 h 224"/>
                    <a:gd name="T4" fmla="*/ 22 w 23"/>
                    <a:gd name="T5" fmla="*/ 0 h 224"/>
                    <a:gd name="T6" fmla="*/ 1 w 23"/>
                    <a:gd name="T7" fmla="*/ 0 h 224"/>
                    <a:gd name="T8" fmla="*/ 0 w 23"/>
                    <a:gd name="T9" fmla="*/ 223 h 224"/>
                    <a:gd name="T10" fmla="*/ 0 60000 65536"/>
                    <a:gd name="T11" fmla="*/ 0 60000 65536"/>
                    <a:gd name="T12" fmla="*/ 0 60000 65536"/>
                    <a:gd name="T13" fmla="*/ 0 60000 65536"/>
                    <a:gd name="T14" fmla="*/ 0 60000 65536"/>
                    <a:gd name="T15" fmla="*/ 0 w 23"/>
                    <a:gd name="T16" fmla="*/ 0 h 224"/>
                    <a:gd name="T17" fmla="*/ 23 w 23"/>
                    <a:gd name="T18" fmla="*/ 224 h 224"/>
                  </a:gdLst>
                  <a:ahLst/>
                  <a:cxnLst>
                    <a:cxn ang="T10">
                      <a:pos x="T0" y="T1"/>
                    </a:cxn>
                    <a:cxn ang="T11">
                      <a:pos x="T2" y="T3"/>
                    </a:cxn>
                    <a:cxn ang="T12">
                      <a:pos x="T4" y="T5"/>
                    </a:cxn>
                    <a:cxn ang="T13">
                      <a:pos x="T6" y="T7"/>
                    </a:cxn>
                    <a:cxn ang="T14">
                      <a:pos x="T8" y="T9"/>
                    </a:cxn>
                  </a:cxnLst>
                  <a:rect l="T15" t="T16" r="T17" b="T18"/>
                  <a:pathLst>
                    <a:path w="23" h="224">
                      <a:moveTo>
                        <a:pt x="0" y="223"/>
                      </a:moveTo>
                      <a:lnTo>
                        <a:pt x="20" y="223"/>
                      </a:lnTo>
                      <a:lnTo>
                        <a:pt x="22" y="0"/>
                      </a:lnTo>
                      <a:lnTo>
                        <a:pt x="1" y="0"/>
                      </a:lnTo>
                      <a:lnTo>
                        <a:pt x="0" y="223"/>
                      </a:lnTo>
                    </a:path>
                  </a:pathLst>
                </a:custGeom>
                <a:solidFill>
                  <a:srgbClr val="404040"/>
                </a:solidFill>
                <a:ln w="9525" cap="rnd">
                  <a:noFill/>
                  <a:round/>
                  <a:headEnd type="none" w="sm" len="sm"/>
                  <a:tailEnd type="none" w="sm" len="sm"/>
                </a:ln>
              </p:spPr>
              <p:txBody>
                <a:bodyPr wrap="none"/>
                <a:lstStyle/>
                <a:p>
                  <a:endParaRPr lang="es-PA"/>
                </a:p>
              </p:txBody>
            </p:sp>
            <p:sp>
              <p:nvSpPr>
                <p:cNvPr id="18306" name="Freeform 321"/>
                <p:cNvSpPr>
                  <a:spLocks noChangeAspect="1"/>
                </p:cNvSpPr>
                <p:nvPr/>
              </p:nvSpPr>
              <p:spPr bwMode="auto">
                <a:xfrm>
                  <a:off x="2898" y="3972"/>
                  <a:ext cx="27" cy="66"/>
                </a:xfrm>
                <a:custGeom>
                  <a:avLst/>
                  <a:gdLst>
                    <a:gd name="T0" fmla="*/ 1 w 27"/>
                    <a:gd name="T1" fmla="*/ 0 h 66"/>
                    <a:gd name="T2" fmla="*/ 0 w 27"/>
                    <a:gd name="T3" fmla="*/ 65 h 66"/>
                    <a:gd name="T4" fmla="*/ 25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5" y="65"/>
                      </a:lnTo>
                      <a:lnTo>
                        <a:pt x="26"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307" name="Freeform 322"/>
                <p:cNvSpPr>
                  <a:spLocks noChangeAspect="1"/>
                </p:cNvSpPr>
                <p:nvPr/>
              </p:nvSpPr>
              <p:spPr bwMode="auto">
                <a:xfrm>
                  <a:off x="2898" y="3972"/>
                  <a:ext cx="27" cy="66"/>
                </a:xfrm>
                <a:custGeom>
                  <a:avLst/>
                  <a:gdLst>
                    <a:gd name="T0" fmla="*/ 1 w 27"/>
                    <a:gd name="T1" fmla="*/ 0 h 66"/>
                    <a:gd name="T2" fmla="*/ 0 w 27"/>
                    <a:gd name="T3" fmla="*/ 65 h 66"/>
                    <a:gd name="T4" fmla="*/ 25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5" y="65"/>
                      </a:lnTo>
                      <a:lnTo>
                        <a:pt x="26"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308" name="Freeform 323"/>
                <p:cNvSpPr>
                  <a:spLocks noChangeAspect="1"/>
                </p:cNvSpPr>
                <p:nvPr/>
              </p:nvSpPr>
              <p:spPr bwMode="auto">
                <a:xfrm>
                  <a:off x="2898" y="4025"/>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309" name="Line 324"/>
                <p:cNvSpPr>
                  <a:spLocks noChangeAspect="1" noChangeShapeType="1"/>
                </p:cNvSpPr>
                <p:nvPr/>
              </p:nvSpPr>
              <p:spPr bwMode="auto">
                <a:xfrm flipH="1">
                  <a:off x="2900" y="4025"/>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10" name="Rectangle 325"/>
                <p:cNvSpPr>
                  <a:spLocks noChangeAspect="1" noChangeArrowheads="1"/>
                </p:cNvSpPr>
                <p:nvPr/>
              </p:nvSpPr>
              <p:spPr bwMode="auto">
                <a:xfrm>
                  <a:off x="2898" y="4071"/>
                  <a:ext cx="25" cy="62"/>
                </a:xfrm>
                <a:prstGeom prst="rect">
                  <a:avLst/>
                </a:prstGeom>
                <a:solidFill>
                  <a:srgbClr val="7F7F7F"/>
                </a:solidFill>
                <a:ln w="9525">
                  <a:noFill/>
                  <a:miter lim="800000"/>
                  <a:headEnd/>
                  <a:tailEnd/>
                </a:ln>
              </p:spPr>
              <p:txBody>
                <a:bodyPr wrap="none" anchor="ctr"/>
                <a:lstStyle/>
                <a:p>
                  <a:endParaRPr lang="en-GB"/>
                </a:p>
              </p:txBody>
            </p:sp>
            <p:sp>
              <p:nvSpPr>
                <p:cNvPr id="18311" name="Rectangle 326"/>
                <p:cNvSpPr>
                  <a:spLocks noChangeAspect="1" noChangeArrowheads="1"/>
                </p:cNvSpPr>
                <p:nvPr/>
              </p:nvSpPr>
              <p:spPr bwMode="auto">
                <a:xfrm>
                  <a:off x="2903" y="4075"/>
                  <a:ext cx="16" cy="54"/>
                </a:xfrm>
                <a:prstGeom prst="rect">
                  <a:avLst/>
                </a:prstGeom>
                <a:noFill/>
                <a:ln w="12699">
                  <a:solidFill>
                    <a:srgbClr val="000000"/>
                  </a:solidFill>
                  <a:miter lim="800000"/>
                  <a:headEnd/>
                  <a:tailEnd/>
                </a:ln>
              </p:spPr>
              <p:txBody>
                <a:bodyPr wrap="none" anchor="ctr"/>
                <a:lstStyle/>
                <a:p>
                  <a:endParaRPr lang="en-GB"/>
                </a:p>
              </p:txBody>
            </p:sp>
            <p:sp>
              <p:nvSpPr>
                <p:cNvPr id="18312" name="Freeform 327"/>
                <p:cNvSpPr>
                  <a:spLocks noChangeAspect="1"/>
                </p:cNvSpPr>
                <p:nvPr/>
              </p:nvSpPr>
              <p:spPr bwMode="auto">
                <a:xfrm>
                  <a:off x="2898" y="4123"/>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313" name="Line 328"/>
                <p:cNvSpPr>
                  <a:spLocks noChangeAspect="1" noChangeShapeType="1"/>
                </p:cNvSpPr>
                <p:nvPr/>
              </p:nvSpPr>
              <p:spPr bwMode="auto">
                <a:xfrm flipH="1">
                  <a:off x="2900" y="4123"/>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314" name="Freeform 329"/>
                <p:cNvSpPr>
                  <a:spLocks noChangeAspect="1"/>
                </p:cNvSpPr>
                <p:nvPr/>
              </p:nvSpPr>
              <p:spPr bwMode="auto">
                <a:xfrm>
                  <a:off x="2899" y="3875"/>
                  <a:ext cx="26" cy="65"/>
                </a:xfrm>
                <a:custGeom>
                  <a:avLst/>
                  <a:gdLst>
                    <a:gd name="T0" fmla="*/ 0 w 26"/>
                    <a:gd name="T1" fmla="*/ 0 h 65"/>
                    <a:gd name="T2" fmla="*/ 0 w 26"/>
                    <a:gd name="T3" fmla="*/ 63 h 65"/>
                    <a:gd name="T4" fmla="*/ 25 w 26"/>
                    <a:gd name="T5" fmla="*/ 64 h 65"/>
                    <a:gd name="T6" fmla="*/ 25 w 26"/>
                    <a:gd name="T7" fmla="*/ 0 h 65"/>
                    <a:gd name="T8" fmla="*/ 0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0" y="0"/>
                      </a:moveTo>
                      <a:lnTo>
                        <a:pt x="0" y="63"/>
                      </a:lnTo>
                      <a:lnTo>
                        <a:pt x="25" y="64"/>
                      </a:lnTo>
                      <a:lnTo>
                        <a:pt x="25"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315" name="Freeform 330"/>
                <p:cNvSpPr>
                  <a:spLocks noChangeAspect="1"/>
                </p:cNvSpPr>
                <p:nvPr/>
              </p:nvSpPr>
              <p:spPr bwMode="auto">
                <a:xfrm>
                  <a:off x="2899" y="3875"/>
                  <a:ext cx="26" cy="65"/>
                </a:xfrm>
                <a:custGeom>
                  <a:avLst/>
                  <a:gdLst>
                    <a:gd name="T0" fmla="*/ 0 w 26"/>
                    <a:gd name="T1" fmla="*/ 0 h 65"/>
                    <a:gd name="T2" fmla="*/ 0 w 26"/>
                    <a:gd name="T3" fmla="*/ 63 h 65"/>
                    <a:gd name="T4" fmla="*/ 25 w 26"/>
                    <a:gd name="T5" fmla="*/ 64 h 65"/>
                    <a:gd name="T6" fmla="*/ 25 w 26"/>
                    <a:gd name="T7" fmla="*/ 0 h 65"/>
                    <a:gd name="T8" fmla="*/ 0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0" y="0"/>
                      </a:moveTo>
                      <a:lnTo>
                        <a:pt x="0" y="63"/>
                      </a:lnTo>
                      <a:lnTo>
                        <a:pt x="25" y="64"/>
                      </a:lnTo>
                      <a:lnTo>
                        <a:pt x="25"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316" name="Freeform 331"/>
                <p:cNvSpPr>
                  <a:spLocks noChangeAspect="1"/>
                </p:cNvSpPr>
                <p:nvPr/>
              </p:nvSpPr>
              <p:spPr bwMode="auto">
                <a:xfrm>
                  <a:off x="2899" y="3926"/>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317" name="Line 332"/>
                <p:cNvSpPr>
                  <a:spLocks noChangeAspect="1" noChangeShapeType="1"/>
                </p:cNvSpPr>
                <p:nvPr/>
              </p:nvSpPr>
              <p:spPr bwMode="auto">
                <a:xfrm flipH="1">
                  <a:off x="2902" y="3926"/>
                  <a:ext cx="21" cy="0"/>
                </a:xfrm>
                <a:prstGeom prst="line">
                  <a:avLst/>
                </a:prstGeom>
                <a:noFill/>
                <a:ln w="12699">
                  <a:solidFill>
                    <a:srgbClr val="000000"/>
                  </a:solidFill>
                  <a:round/>
                  <a:headEnd type="none" w="sm" len="sm"/>
                  <a:tailEnd type="none" w="sm" len="sm"/>
                </a:ln>
              </p:spPr>
              <p:txBody>
                <a:bodyPr wrap="none" anchor="ctr"/>
                <a:lstStyle/>
                <a:p>
                  <a:endParaRPr lang="es-PA"/>
                </a:p>
              </p:txBody>
            </p:sp>
          </p:grpSp>
        </p:grpSp>
        <p:grpSp>
          <p:nvGrpSpPr>
            <p:cNvPr id="17499" name="Group 333"/>
            <p:cNvGrpSpPr>
              <a:grpSpLocks/>
            </p:cNvGrpSpPr>
            <p:nvPr/>
          </p:nvGrpSpPr>
          <p:grpSpPr bwMode="auto">
            <a:xfrm>
              <a:off x="3475" y="2542"/>
              <a:ext cx="2238" cy="341"/>
              <a:chOff x="3089" y="2497"/>
              <a:chExt cx="2053" cy="350"/>
            </a:xfrm>
          </p:grpSpPr>
          <p:grpSp>
            <p:nvGrpSpPr>
              <p:cNvPr id="17962" name="Group 334"/>
              <p:cNvGrpSpPr>
                <a:grpSpLocks noChangeAspect="1"/>
              </p:cNvGrpSpPr>
              <p:nvPr/>
            </p:nvGrpSpPr>
            <p:grpSpPr bwMode="auto">
              <a:xfrm>
                <a:off x="3089" y="2588"/>
                <a:ext cx="1749" cy="259"/>
                <a:chOff x="3469" y="3867"/>
                <a:chExt cx="1816" cy="299"/>
              </a:xfrm>
            </p:grpSpPr>
            <p:sp>
              <p:nvSpPr>
                <p:cNvPr id="18025" name="Freeform 335"/>
                <p:cNvSpPr>
                  <a:spLocks noChangeAspect="1"/>
                </p:cNvSpPr>
                <p:nvPr/>
              </p:nvSpPr>
              <p:spPr bwMode="auto">
                <a:xfrm>
                  <a:off x="3482" y="3906"/>
                  <a:ext cx="575" cy="224"/>
                </a:xfrm>
                <a:custGeom>
                  <a:avLst/>
                  <a:gdLst>
                    <a:gd name="T0" fmla="*/ 571 w 575"/>
                    <a:gd name="T1" fmla="*/ 0 h 224"/>
                    <a:gd name="T2" fmla="*/ 4 w 575"/>
                    <a:gd name="T3" fmla="*/ 0 h 224"/>
                    <a:gd name="T4" fmla="*/ 0 w 575"/>
                    <a:gd name="T5" fmla="*/ 218 h 224"/>
                    <a:gd name="T6" fmla="*/ 574 w 575"/>
                    <a:gd name="T7" fmla="*/ 223 h 224"/>
                    <a:gd name="T8" fmla="*/ 571 w 575"/>
                    <a:gd name="T9" fmla="*/ 0 h 224"/>
                    <a:gd name="T10" fmla="*/ 0 60000 65536"/>
                    <a:gd name="T11" fmla="*/ 0 60000 65536"/>
                    <a:gd name="T12" fmla="*/ 0 60000 65536"/>
                    <a:gd name="T13" fmla="*/ 0 60000 65536"/>
                    <a:gd name="T14" fmla="*/ 0 60000 65536"/>
                    <a:gd name="T15" fmla="*/ 0 w 575"/>
                    <a:gd name="T16" fmla="*/ 0 h 224"/>
                    <a:gd name="T17" fmla="*/ 575 w 575"/>
                    <a:gd name="T18" fmla="*/ 224 h 224"/>
                  </a:gdLst>
                  <a:ahLst/>
                  <a:cxnLst>
                    <a:cxn ang="T10">
                      <a:pos x="T0" y="T1"/>
                    </a:cxn>
                    <a:cxn ang="T11">
                      <a:pos x="T2" y="T3"/>
                    </a:cxn>
                    <a:cxn ang="T12">
                      <a:pos x="T4" y="T5"/>
                    </a:cxn>
                    <a:cxn ang="T13">
                      <a:pos x="T6" y="T7"/>
                    </a:cxn>
                    <a:cxn ang="T14">
                      <a:pos x="T8" y="T9"/>
                    </a:cxn>
                  </a:cxnLst>
                  <a:rect l="T15" t="T16" r="T17" b="T18"/>
                  <a:pathLst>
                    <a:path w="575" h="224">
                      <a:moveTo>
                        <a:pt x="571" y="0"/>
                      </a:moveTo>
                      <a:lnTo>
                        <a:pt x="4" y="0"/>
                      </a:lnTo>
                      <a:lnTo>
                        <a:pt x="0" y="218"/>
                      </a:lnTo>
                      <a:lnTo>
                        <a:pt x="574" y="223"/>
                      </a:lnTo>
                      <a:lnTo>
                        <a:pt x="571" y="0"/>
                      </a:lnTo>
                    </a:path>
                  </a:pathLst>
                </a:custGeom>
                <a:solidFill>
                  <a:srgbClr val="A6A6A6"/>
                </a:solidFill>
                <a:ln w="9525" cap="rnd">
                  <a:noFill/>
                  <a:round/>
                  <a:headEnd type="none" w="sm" len="sm"/>
                  <a:tailEnd type="none" w="sm" len="sm"/>
                </a:ln>
              </p:spPr>
              <p:txBody>
                <a:bodyPr wrap="none"/>
                <a:lstStyle/>
                <a:p>
                  <a:endParaRPr lang="es-PA"/>
                </a:p>
              </p:txBody>
            </p:sp>
            <p:sp>
              <p:nvSpPr>
                <p:cNvPr id="18026" name="Freeform 336"/>
                <p:cNvSpPr>
                  <a:spLocks noChangeAspect="1"/>
                </p:cNvSpPr>
                <p:nvPr/>
              </p:nvSpPr>
              <p:spPr bwMode="auto">
                <a:xfrm>
                  <a:off x="3482" y="3906"/>
                  <a:ext cx="575" cy="224"/>
                </a:xfrm>
                <a:custGeom>
                  <a:avLst/>
                  <a:gdLst>
                    <a:gd name="T0" fmla="*/ 571 w 575"/>
                    <a:gd name="T1" fmla="*/ 0 h 224"/>
                    <a:gd name="T2" fmla="*/ 4 w 575"/>
                    <a:gd name="T3" fmla="*/ 0 h 224"/>
                    <a:gd name="T4" fmla="*/ 0 w 575"/>
                    <a:gd name="T5" fmla="*/ 218 h 224"/>
                    <a:gd name="T6" fmla="*/ 574 w 575"/>
                    <a:gd name="T7" fmla="*/ 223 h 224"/>
                    <a:gd name="T8" fmla="*/ 571 w 575"/>
                    <a:gd name="T9" fmla="*/ 0 h 224"/>
                    <a:gd name="T10" fmla="*/ 0 60000 65536"/>
                    <a:gd name="T11" fmla="*/ 0 60000 65536"/>
                    <a:gd name="T12" fmla="*/ 0 60000 65536"/>
                    <a:gd name="T13" fmla="*/ 0 60000 65536"/>
                    <a:gd name="T14" fmla="*/ 0 60000 65536"/>
                    <a:gd name="T15" fmla="*/ 0 w 575"/>
                    <a:gd name="T16" fmla="*/ 0 h 224"/>
                    <a:gd name="T17" fmla="*/ 575 w 575"/>
                    <a:gd name="T18" fmla="*/ 224 h 224"/>
                  </a:gdLst>
                  <a:ahLst/>
                  <a:cxnLst>
                    <a:cxn ang="T10">
                      <a:pos x="T0" y="T1"/>
                    </a:cxn>
                    <a:cxn ang="T11">
                      <a:pos x="T2" y="T3"/>
                    </a:cxn>
                    <a:cxn ang="T12">
                      <a:pos x="T4" y="T5"/>
                    </a:cxn>
                    <a:cxn ang="T13">
                      <a:pos x="T6" y="T7"/>
                    </a:cxn>
                    <a:cxn ang="T14">
                      <a:pos x="T8" y="T9"/>
                    </a:cxn>
                  </a:cxnLst>
                  <a:rect l="T15" t="T16" r="T17" b="T18"/>
                  <a:pathLst>
                    <a:path w="575" h="224">
                      <a:moveTo>
                        <a:pt x="571" y="0"/>
                      </a:moveTo>
                      <a:lnTo>
                        <a:pt x="4" y="0"/>
                      </a:lnTo>
                      <a:lnTo>
                        <a:pt x="0" y="218"/>
                      </a:lnTo>
                      <a:lnTo>
                        <a:pt x="574" y="223"/>
                      </a:lnTo>
                      <a:lnTo>
                        <a:pt x="571" y="0"/>
                      </a:lnTo>
                    </a:path>
                  </a:pathLst>
                </a:custGeom>
                <a:noFill/>
                <a:ln w="12699" cap="rnd">
                  <a:solidFill>
                    <a:srgbClr val="000000"/>
                  </a:solidFill>
                  <a:round/>
                  <a:headEnd type="none" w="sm" len="sm"/>
                  <a:tailEnd type="none" w="sm" len="sm"/>
                </a:ln>
              </p:spPr>
              <p:txBody>
                <a:bodyPr wrap="none"/>
                <a:lstStyle/>
                <a:p>
                  <a:endParaRPr lang="es-PA"/>
                </a:p>
              </p:txBody>
            </p:sp>
            <p:sp>
              <p:nvSpPr>
                <p:cNvPr id="18027" name="Freeform 337"/>
                <p:cNvSpPr>
                  <a:spLocks noChangeAspect="1"/>
                </p:cNvSpPr>
                <p:nvPr/>
              </p:nvSpPr>
              <p:spPr bwMode="auto">
                <a:xfrm>
                  <a:off x="3482" y="4100"/>
                  <a:ext cx="574" cy="25"/>
                </a:xfrm>
                <a:custGeom>
                  <a:avLst/>
                  <a:gdLst>
                    <a:gd name="T0" fmla="*/ 573 w 574"/>
                    <a:gd name="T1" fmla="*/ 5 h 25"/>
                    <a:gd name="T2" fmla="*/ 570 w 574"/>
                    <a:gd name="T3" fmla="*/ 24 h 25"/>
                    <a:gd name="T4" fmla="*/ 0 w 574"/>
                    <a:gd name="T5" fmla="*/ 21 h 25"/>
                    <a:gd name="T6" fmla="*/ 3 w 574"/>
                    <a:gd name="T7" fmla="*/ 0 h 25"/>
                    <a:gd name="T8" fmla="*/ 573 w 574"/>
                    <a:gd name="T9" fmla="*/ 5 h 25"/>
                    <a:gd name="T10" fmla="*/ 0 60000 65536"/>
                    <a:gd name="T11" fmla="*/ 0 60000 65536"/>
                    <a:gd name="T12" fmla="*/ 0 60000 65536"/>
                    <a:gd name="T13" fmla="*/ 0 60000 65536"/>
                    <a:gd name="T14" fmla="*/ 0 60000 65536"/>
                    <a:gd name="T15" fmla="*/ 0 w 574"/>
                    <a:gd name="T16" fmla="*/ 0 h 25"/>
                    <a:gd name="T17" fmla="*/ 574 w 574"/>
                    <a:gd name="T18" fmla="*/ 25 h 25"/>
                  </a:gdLst>
                  <a:ahLst/>
                  <a:cxnLst>
                    <a:cxn ang="T10">
                      <a:pos x="T0" y="T1"/>
                    </a:cxn>
                    <a:cxn ang="T11">
                      <a:pos x="T2" y="T3"/>
                    </a:cxn>
                    <a:cxn ang="T12">
                      <a:pos x="T4" y="T5"/>
                    </a:cxn>
                    <a:cxn ang="T13">
                      <a:pos x="T6" y="T7"/>
                    </a:cxn>
                    <a:cxn ang="T14">
                      <a:pos x="T8" y="T9"/>
                    </a:cxn>
                  </a:cxnLst>
                  <a:rect l="T15" t="T16" r="T17" b="T18"/>
                  <a:pathLst>
                    <a:path w="574" h="25">
                      <a:moveTo>
                        <a:pt x="573" y="5"/>
                      </a:moveTo>
                      <a:lnTo>
                        <a:pt x="570" y="24"/>
                      </a:lnTo>
                      <a:lnTo>
                        <a:pt x="0" y="21"/>
                      </a:lnTo>
                      <a:lnTo>
                        <a:pt x="3" y="0"/>
                      </a:lnTo>
                      <a:lnTo>
                        <a:pt x="573" y="5"/>
                      </a:lnTo>
                    </a:path>
                  </a:pathLst>
                </a:custGeom>
                <a:solidFill>
                  <a:srgbClr val="595959"/>
                </a:solidFill>
                <a:ln w="9525" cap="rnd">
                  <a:noFill/>
                  <a:round/>
                  <a:headEnd type="none" w="sm" len="sm"/>
                  <a:tailEnd type="none" w="sm" len="sm"/>
                </a:ln>
              </p:spPr>
              <p:txBody>
                <a:bodyPr wrap="none"/>
                <a:lstStyle/>
                <a:p>
                  <a:endParaRPr lang="es-PA"/>
                </a:p>
              </p:txBody>
            </p:sp>
            <p:sp>
              <p:nvSpPr>
                <p:cNvPr id="18028" name="Freeform 338"/>
                <p:cNvSpPr>
                  <a:spLocks noChangeAspect="1"/>
                </p:cNvSpPr>
                <p:nvPr/>
              </p:nvSpPr>
              <p:spPr bwMode="auto">
                <a:xfrm>
                  <a:off x="3486" y="3906"/>
                  <a:ext cx="573" cy="23"/>
                </a:xfrm>
                <a:custGeom>
                  <a:avLst/>
                  <a:gdLst>
                    <a:gd name="T0" fmla="*/ 569 w 573"/>
                    <a:gd name="T1" fmla="*/ 3 h 23"/>
                    <a:gd name="T2" fmla="*/ 572 w 573"/>
                    <a:gd name="T3" fmla="*/ 22 h 23"/>
                    <a:gd name="T4" fmla="*/ 67 w 573"/>
                    <a:gd name="T5" fmla="*/ 19 h 23"/>
                    <a:gd name="T6" fmla="*/ 1 w 573"/>
                    <a:gd name="T7" fmla="*/ 19 h 23"/>
                    <a:gd name="T8" fmla="*/ 0 w 573"/>
                    <a:gd name="T9" fmla="*/ 0 h 23"/>
                    <a:gd name="T10" fmla="*/ 58 w 573"/>
                    <a:gd name="T11" fmla="*/ 0 h 23"/>
                    <a:gd name="T12" fmla="*/ 569 w 573"/>
                    <a:gd name="T13" fmla="*/ 3 h 23"/>
                    <a:gd name="T14" fmla="*/ 0 60000 65536"/>
                    <a:gd name="T15" fmla="*/ 0 60000 65536"/>
                    <a:gd name="T16" fmla="*/ 0 60000 65536"/>
                    <a:gd name="T17" fmla="*/ 0 60000 65536"/>
                    <a:gd name="T18" fmla="*/ 0 60000 65536"/>
                    <a:gd name="T19" fmla="*/ 0 60000 65536"/>
                    <a:gd name="T20" fmla="*/ 0 60000 65536"/>
                    <a:gd name="T21" fmla="*/ 0 w 573"/>
                    <a:gd name="T22" fmla="*/ 0 h 23"/>
                    <a:gd name="T23" fmla="*/ 573 w 57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23">
                      <a:moveTo>
                        <a:pt x="569" y="3"/>
                      </a:moveTo>
                      <a:lnTo>
                        <a:pt x="572" y="22"/>
                      </a:lnTo>
                      <a:lnTo>
                        <a:pt x="67" y="19"/>
                      </a:lnTo>
                      <a:lnTo>
                        <a:pt x="1" y="19"/>
                      </a:lnTo>
                      <a:lnTo>
                        <a:pt x="0" y="0"/>
                      </a:lnTo>
                      <a:lnTo>
                        <a:pt x="58" y="0"/>
                      </a:lnTo>
                      <a:lnTo>
                        <a:pt x="569" y="3"/>
                      </a:lnTo>
                    </a:path>
                  </a:pathLst>
                </a:custGeom>
                <a:solidFill>
                  <a:srgbClr val="595959"/>
                </a:solidFill>
                <a:ln w="9525" cap="rnd">
                  <a:noFill/>
                  <a:round/>
                  <a:headEnd type="none" w="sm" len="sm"/>
                  <a:tailEnd type="none" w="sm" len="sm"/>
                </a:ln>
              </p:spPr>
              <p:txBody>
                <a:bodyPr wrap="none"/>
                <a:lstStyle/>
                <a:p>
                  <a:endParaRPr lang="es-PA"/>
                </a:p>
              </p:txBody>
            </p:sp>
            <p:sp>
              <p:nvSpPr>
                <p:cNvPr id="18029" name="Freeform 339"/>
                <p:cNvSpPr>
                  <a:spLocks noChangeAspect="1"/>
                </p:cNvSpPr>
                <p:nvPr/>
              </p:nvSpPr>
              <p:spPr bwMode="auto">
                <a:xfrm>
                  <a:off x="3483" y="3945"/>
                  <a:ext cx="575" cy="141"/>
                </a:xfrm>
                <a:custGeom>
                  <a:avLst/>
                  <a:gdLst>
                    <a:gd name="T0" fmla="*/ 574 w 575"/>
                    <a:gd name="T1" fmla="*/ 3 h 141"/>
                    <a:gd name="T2" fmla="*/ 6 w 575"/>
                    <a:gd name="T3" fmla="*/ 0 h 141"/>
                    <a:gd name="T4" fmla="*/ 10 w 575"/>
                    <a:gd name="T5" fmla="*/ 68 h 141"/>
                    <a:gd name="T6" fmla="*/ 0 w 575"/>
                    <a:gd name="T7" fmla="*/ 138 h 141"/>
                    <a:gd name="T8" fmla="*/ 571 w 575"/>
                    <a:gd name="T9" fmla="*/ 140 h 141"/>
                    <a:gd name="T10" fmla="*/ 574 w 575"/>
                    <a:gd name="T11" fmla="*/ 3 h 141"/>
                    <a:gd name="T12" fmla="*/ 0 60000 65536"/>
                    <a:gd name="T13" fmla="*/ 0 60000 65536"/>
                    <a:gd name="T14" fmla="*/ 0 60000 65536"/>
                    <a:gd name="T15" fmla="*/ 0 60000 65536"/>
                    <a:gd name="T16" fmla="*/ 0 60000 65536"/>
                    <a:gd name="T17" fmla="*/ 0 60000 65536"/>
                    <a:gd name="T18" fmla="*/ 0 w 575"/>
                    <a:gd name="T19" fmla="*/ 0 h 141"/>
                    <a:gd name="T20" fmla="*/ 575 w 57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575" h="141">
                      <a:moveTo>
                        <a:pt x="574" y="3"/>
                      </a:moveTo>
                      <a:lnTo>
                        <a:pt x="6" y="0"/>
                      </a:lnTo>
                      <a:lnTo>
                        <a:pt x="10" y="68"/>
                      </a:lnTo>
                      <a:lnTo>
                        <a:pt x="0" y="138"/>
                      </a:lnTo>
                      <a:lnTo>
                        <a:pt x="571" y="140"/>
                      </a:lnTo>
                      <a:lnTo>
                        <a:pt x="574" y="3"/>
                      </a:lnTo>
                    </a:path>
                  </a:pathLst>
                </a:custGeom>
                <a:solidFill>
                  <a:srgbClr val="CCCCCC"/>
                </a:solidFill>
                <a:ln w="9525" cap="rnd">
                  <a:noFill/>
                  <a:round/>
                  <a:headEnd type="none" w="sm" len="sm"/>
                  <a:tailEnd type="none" w="sm" len="sm"/>
                </a:ln>
              </p:spPr>
              <p:txBody>
                <a:bodyPr wrap="none"/>
                <a:lstStyle/>
                <a:p>
                  <a:endParaRPr lang="es-PA"/>
                </a:p>
              </p:txBody>
            </p:sp>
            <p:sp>
              <p:nvSpPr>
                <p:cNvPr id="18030" name="Freeform 340"/>
                <p:cNvSpPr>
                  <a:spLocks noChangeAspect="1"/>
                </p:cNvSpPr>
                <p:nvPr/>
              </p:nvSpPr>
              <p:spPr bwMode="auto">
                <a:xfrm>
                  <a:off x="3469" y="3867"/>
                  <a:ext cx="31" cy="292"/>
                </a:xfrm>
                <a:custGeom>
                  <a:avLst/>
                  <a:gdLst>
                    <a:gd name="T0" fmla="*/ 30 w 31"/>
                    <a:gd name="T1" fmla="*/ 0 h 292"/>
                    <a:gd name="T2" fmla="*/ 1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1" y="0"/>
                      </a:lnTo>
                      <a:lnTo>
                        <a:pt x="0" y="291"/>
                      </a:lnTo>
                      <a:lnTo>
                        <a:pt x="29" y="291"/>
                      </a:lnTo>
                      <a:lnTo>
                        <a:pt x="30" y="0"/>
                      </a:lnTo>
                    </a:path>
                  </a:pathLst>
                </a:custGeom>
                <a:solidFill>
                  <a:srgbClr val="A6A6A6"/>
                </a:solidFill>
                <a:ln w="9525" cap="rnd">
                  <a:noFill/>
                  <a:round/>
                  <a:headEnd type="none" w="sm" len="sm"/>
                  <a:tailEnd type="none" w="sm" len="sm"/>
                </a:ln>
              </p:spPr>
              <p:txBody>
                <a:bodyPr wrap="none"/>
                <a:lstStyle/>
                <a:p>
                  <a:endParaRPr lang="es-PA"/>
                </a:p>
              </p:txBody>
            </p:sp>
            <p:sp>
              <p:nvSpPr>
                <p:cNvPr id="18031" name="Freeform 341"/>
                <p:cNvSpPr>
                  <a:spLocks noChangeAspect="1"/>
                </p:cNvSpPr>
                <p:nvPr/>
              </p:nvSpPr>
              <p:spPr bwMode="auto">
                <a:xfrm>
                  <a:off x="3469" y="3867"/>
                  <a:ext cx="31" cy="292"/>
                </a:xfrm>
                <a:custGeom>
                  <a:avLst/>
                  <a:gdLst>
                    <a:gd name="T0" fmla="*/ 30 w 31"/>
                    <a:gd name="T1" fmla="*/ 0 h 292"/>
                    <a:gd name="T2" fmla="*/ 1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1" y="0"/>
                      </a:lnTo>
                      <a:lnTo>
                        <a:pt x="0" y="291"/>
                      </a:lnTo>
                      <a:lnTo>
                        <a:pt x="29" y="291"/>
                      </a:lnTo>
                      <a:lnTo>
                        <a:pt x="30" y="0"/>
                      </a:lnTo>
                    </a:path>
                  </a:pathLst>
                </a:custGeom>
                <a:noFill/>
                <a:ln w="12699" cap="rnd">
                  <a:solidFill>
                    <a:srgbClr val="000000"/>
                  </a:solidFill>
                  <a:round/>
                  <a:headEnd type="none" w="sm" len="sm"/>
                  <a:tailEnd type="none" w="sm" len="sm"/>
                </a:ln>
              </p:spPr>
              <p:txBody>
                <a:bodyPr wrap="none"/>
                <a:lstStyle/>
                <a:p>
                  <a:endParaRPr lang="es-PA"/>
                </a:p>
              </p:txBody>
            </p:sp>
            <p:sp>
              <p:nvSpPr>
                <p:cNvPr id="18032" name="Freeform 342"/>
                <p:cNvSpPr>
                  <a:spLocks noChangeAspect="1"/>
                </p:cNvSpPr>
                <p:nvPr/>
              </p:nvSpPr>
              <p:spPr bwMode="auto">
                <a:xfrm>
                  <a:off x="4045" y="3870"/>
                  <a:ext cx="31" cy="292"/>
                </a:xfrm>
                <a:custGeom>
                  <a:avLst/>
                  <a:gdLst>
                    <a:gd name="T0" fmla="*/ 30 w 31"/>
                    <a:gd name="T1" fmla="*/ 0 h 292"/>
                    <a:gd name="T2" fmla="*/ 2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2" y="0"/>
                      </a:lnTo>
                      <a:lnTo>
                        <a:pt x="0" y="291"/>
                      </a:lnTo>
                      <a:lnTo>
                        <a:pt x="29" y="291"/>
                      </a:lnTo>
                      <a:lnTo>
                        <a:pt x="30" y="0"/>
                      </a:lnTo>
                    </a:path>
                  </a:pathLst>
                </a:custGeom>
                <a:solidFill>
                  <a:srgbClr val="A6A6A6"/>
                </a:solidFill>
                <a:ln w="9525" cap="rnd">
                  <a:noFill/>
                  <a:round/>
                  <a:headEnd type="none" w="sm" len="sm"/>
                  <a:tailEnd type="none" w="sm" len="sm"/>
                </a:ln>
              </p:spPr>
              <p:txBody>
                <a:bodyPr wrap="none"/>
                <a:lstStyle/>
                <a:p>
                  <a:endParaRPr lang="es-PA"/>
                </a:p>
              </p:txBody>
            </p:sp>
            <p:sp>
              <p:nvSpPr>
                <p:cNvPr id="18033" name="Freeform 343"/>
                <p:cNvSpPr>
                  <a:spLocks noChangeAspect="1"/>
                </p:cNvSpPr>
                <p:nvPr/>
              </p:nvSpPr>
              <p:spPr bwMode="auto">
                <a:xfrm>
                  <a:off x="4045" y="3870"/>
                  <a:ext cx="31" cy="292"/>
                </a:xfrm>
                <a:custGeom>
                  <a:avLst/>
                  <a:gdLst>
                    <a:gd name="T0" fmla="*/ 30 w 31"/>
                    <a:gd name="T1" fmla="*/ 0 h 292"/>
                    <a:gd name="T2" fmla="*/ 2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2" y="0"/>
                      </a:lnTo>
                      <a:lnTo>
                        <a:pt x="0" y="291"/>
                      </a:lnTo>
                      <a:lnTo>
                        <a:pt x="29" y="291"/>
                      </a:lnTo>
                      <a:lnTo>
                        <a:pt x="30" y="0"/>
                      </a:lnTo>
                    </a:path>
                  </a:pathLst>
                </a:custGeom>
                <a:noFill/>
                <a:ln w="12699" cap="rnd">
                  <a:solidFill>
                    <a:srgbClr val="000000"/>
                  </a:solidFill>
                  <a:round/>
                  <a:headEnd type="none" w="sm" len="sm"/>
                  <a:tailEnd type="none" w="sm" len="sm"/>
                </a:ln>
              </p:spPr>
              <p:txBody>
                <a:bodyPr wrap="none"/>
                <a:lstStyle/>
                <a:p>
                  <a:endParaRPr lang="es-PA"/>
                </a:p>
              </p:txBody>
            </p:sp>
            <p:sp>
              <p:nvSpPr>
                <p:cNvPr id="18034" name="Freeform 344"/>
                <p:cNvSpPr>
                  <a:spLocks noChangeAspect="1"/>
                </p:cNvSpPr>
                <p:nvPr/>
              </p:nvSpPr>
              <p:spPr bwMode="auto">
                <a:xfrm>
                  <a:off x="4047" y="3908"/>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wrap="none"/>
                <a:lstStyle/>
                <a:p>
                  <a:endParaRPr lang="es-PA"/>
                </a:p>
              </p:txBody>
            </p:sp>
            <p:sp>
              <p:nvSpPr>
                <p:cNvPr id="18035" name="Freeform 345"/>
                <p:cNvSpPr>
                  <a:spLocks noChangeAspect="1"/>
                </p:cNvSpPr>
                <p:nvPr/>
              </p:nvSpPr>
              <p:spPr bwMode="auto">
                <a:xfrm>
                  <a:off x="4047" y="3930"/>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wrap="none"/>
                <a:lstStyle/>
                <a:p>
                  <a:endParaRPr lang="es-PA"/>
                </a:p>
              </p:txBody>
            </p:sp>
            <p:sp>
              <p:nvSpPr>
                <p:cNvPr id="18036" name="Freeform 346"/>
                <p:cNvSpPr>
                  <a:spLocks noChangeAspect="1"/>
                </p:cNvSpPr>
                <p:nvPr/>
              </p:nvSpPr>
              <p:spPr bwMode="auto">
                <a:xfrm>
                  <a:off x="4047" y="3948"/>
                  <a:ext cx="28" cy="138"/>
                </a:xfrm>
                <a:custGeom>
                  <a:avLst/>
                  <a:gdLst>
                    <a:gd name="T0" fmla="*/ 0 w 28"/>
                    <a:gd name="T1" fmla="*/ 137 h 138"/>
                    <a:gd name="T2" fmla="*/ 26 w 28"/>
                    <a:gd name="T3" fmla="*/ 137 h 138"/>
                    <a:gd name="T4" fmla="*/ 27 w 28"/>
                    <a:gd name="T5" fmla="*/ 0 h 138"/>
                    <a:gd name="T6" fmla="*/ 1 w 28"/>
                    <a:gd name="T7" fmla="*/ 0 h 138"/>
                    <a:gd name="T8" fmla="*/ 0 w 28"/>
                    <a:gd name="T9" fmla="*/ 137 h 138"/>
                    <a:gd name="T10" fmla="*/ 0 60000 65536"/>
                    <a:gd name="T11" fmla="*/ 0 60000 65536"/>
                    <a:gd name="T12" fmla="*/ 0 60000 65536"/>
                    <a:gd name="T13" fmla="*/ 0 60000 65536"/>
                    <a:gd name="T14" fmla="*/ 0 60000 65536"/>
                    <a:gd name="T15" fmla="*/ 0 w 28"/>
                    <a:gd name="T16" fmla="*/ 0 h 138"/>
                    <a:gd name="T17" fmla="*/ 28 w 28"/>
                    <a:gd name="T18" fmla="*/ 138 h 138"/>
                  </a:gdLst>
                  <a:ahLst/>
                  <a:cxnLst>
                    <a:cxn ang="T10">
                      <a:pos x="T0" y="T1"/>
                    </a:cxn>
                    <a:cxn ang="T11">
                      <a:pos x="T2" y="T3"/>
                    </a:cxn>
                    <a:cxn ang="T12">
                      <a:pos x="T4" y="T5"/>
                    </a:cxn>
                    <a:cxn ang="T13">
                      <a:pos x="T6" y="T7"/>
                    </a:cxn>
                    <a:cxn ang="T14">
                      <a:pos x="T8" y="T9"/>
                    </a:cxn>
                  </a:cxnLst>
                  <a:rect l="T15" t="T16" r="T17" b="T18"/>
                  <a:pathLst>
                    <a:path w="28" h="138">
                      <a:moveTo>
                        <a:pt x="0" y="137"/>
                      </a:moveTo>
                      <a:lnTo>
                        <a:pt x="26" y="137"/>
                      </a:lnTo>
                      <a:lnTo>
                        <a:pt x="27" y="0"/>
                      </a:lnTo>
                      <a:lnTo>
                        <a:pt x="1" y="0"/>
                      </a:lnTo>
                      <a:lnTo>
                        <a:pt x="0" y="137"/>
                      </a:lnTo>
                    </a:path>
                  </a:pathLst>
                </a:custGeom>
                <a:solidFill>
                  <a:srgbClr val="F2F2F2"/>
                </a:solidFill>
                <a:ln w="9525" cap="rnd">
                  <a:noFill/>
                  <a:round/>
                  <a:headEnd type="none" w="sm" len="sm"/>
                  <a:tailEnd type="none" w="sm" len="sm"/>
                </a:ln>
              </p:spPr>
              <p:txBody>
                <a:bodyPr wrap="none"/>
                <a:lstStyle/>
                <a:p>
                  <a:endParaRPr lang="es-PA"/>
                </a:p>
              </p:txBody>
            </p:sp>
            <p:sp>
              <p:nvSpPr>
                <p:cNvPr id="18037" name="Freeform 347"/>
                <p:cNvSpPr>
                  <a:spLocks noChangeAspect="1"/>
                </p:cNvSpPr>
                <p:nvPr/>
              </p:nvSpPr>
              <p:spPr bwMode="auto">
                <a:xfrm>
                  <a:off x="4047" y="3961"/>
                  <a:ext cx="28" cy="111"/>
                </a:xfrm>
                <a:custGeom>
                  <a:avLst/>
                  <a:gdLst>
                    <a:gd name="T0" fmla="*/ 0 w 28"/>
                    <a:gd name="T1" fmla="*/ 110 h 111"/>
                    <a:gd name="T2" fmla="*/ 26 w 28"/>
                    <a:gd name="T3" fmla="*/ 110 h 111"/>
                    <a:gd name="T4" fmla="*/ 27 w 28"/>
                    <a:gd name="T5" fmla="*/ 0 h 111"/>
                    <a:gd name="T6" fmla="*/ 1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6" y="110"/>
                      </a:lnTo>
                      <a:lnTo>
                        <a:pt x="27" y="0"/>
                      </a:lnTo>
                      <a:lnTo>
                        <a:pt x="1" y="0"/>
                      </a:lnTo>
                      <a:lnTo>
                        <a:pt x="0" y="110"/>
                      </a:lnTo>
                    </a:path>
                  </a:pathLst>
                </a:custGeom>
                <a:solidFill>
                  <a:srgbClr val="F7F7F7"/>
                </a:solidFill>
                <a:ln w="9525" cap="rnd">
                  <a:noFill/>
                  <a:round/>
                  <a:headEnd type="none" w="sm" len="sm"/>
                  <a:tailEnd type="none" w="sm" len="sm"/>
                </a:ln>
              </p:spPr>
              <p:txBody>
                <a:bodyPr wrap="none"/>
                <a:lstStyle/>
                <a:p>
                  <a:endParaRPr lang="es-PA"/>
                </a:p>
              </p:txBody>
            </p:sp>
            <p:sp>
              <p:nvSpPr>
                <p:cNvPr id="18038" name="Freeform 348"/>
                <p:cNvSpPr>
                  <a:spLocks noChangeAspect="1"/>
                </p:cNvSpPr>
                <p:nvPr/>
              </p:nvSpPr>
              <p:spPr bwMode="auto">
                <a:xfrm>
                  <a:off x="4048" y="3972"/>
                  <a:ext cx="26" cy="91"/>
                </a:xfrm>
                <a:custGeom>
                  <a:avLst/>
                  <a:gdLst>
                    <a:gd name="T0" fmla="*/ 0 w 26"/>
                    <a:gd name="T1" fmla="*/ 89 h 91"/>
                    <a:gd name="T2" fmla="*/ 25 w 26"/>
                    <a:gd name="T3" fmla="*/ 90 h 91"/>
                    <a:gd name="T4" fmla="*/ 25 w 26"/>
                    <a:gd name="T5" fmla="*/ 0 h 91"/>
                    <a:gd name="T6" fmla="*/ 0 w 26"/>
                    <a:gd name="T7" fmla="*/ 0 h 91"/>
                    <a:gd name="T8" fmla="*/ 0 w 26"/>
                    <a:gd name="T9" fmla="*/ 89 h 91"/>
                    <a:gd name="T10" fmla="*/ 0 60000 65536"/>
                    <a:gd name="T11" fmla="*/ 0 60000 65536"/>
                    <a:gd name="T12" fmla="*/ 0 60000 65536"/>
                    <a:gd name="T13" fmla="*/ 0 60000 65536"/>
                    <a:gd name="T14" fmla="*/ 0 60000 65536"/>
                    <a:gd name="T15" fmla="*/ 0 w 26"/>
                    <a:gd name="T16" fmla="*/ 0 h 91"/>
                    <a:gd name="T17" fmla="*/ 26 w 26"/>
                    <a:gd name="T18" fmla="*/ 91 h 91"/>
                  </a:gdLst>
                  <a:ahLst/>
                  <a:cxnLst>
                    <a:cxn ang="T10">
                      <a:pos x="T0" y="T1"/>
                    </a:cxn>
                    <a:cxn ang="T11">
                      <a:pos x="T2" y="T3"/>
                    </a:cxn>
                    <a:cxn ang="T12">
                      <a:pos x="T4" y="T5"/>
                    </a:cxn>
                    <a:cxn ang="T13">
                      <a:pos x="T6" y="T7"/>
                    </a:cxn>
                    <a:cxn ang="T14">
                      <a:pos x="T8" y="T9"/>
                    </a:cxn>
                  </a:cxnLst>
                  <a:rect l="T15" t="T16" r="T17" b="T18"/>
                  <a:pathLst>
                    <a:path w="26" h="91">
                      <a:moveTo>
                        <a:pt x="0" y="89"/>
                      </a:moveTo>
                      <a:lnTo>
                        <a:pt x="25" y="90"/>
                      </a:lnTo>
                      <a:lnTo>
                        <a:pt x="25" y="0"/>
                      </a:lnTo>
                      <a:lnTo>
                        <a:pt x="0" y="0"/>
                      </a:lnTo>
                      <a:lnTo>
                        <a:pt x="0" y="89"/>
                      </a:lnTo>
                    </a:path>
                  </a:pathLst>
                </a:custGeom>
                <a:solidFill>
                  <a:srgbClr val="FFFFFF"/>
                </a:solidFill>
                <a:ln w="9525" cap="rnd">
                  <a:noFill/>
                  <a:round/>
                  <a:headEnd type="none" w="sm" len="sm"/>
                  <a:tailEnd type="none" w="sm" len="sm"/>
                </a:ln>
              </p:spPr>
              <p:txBody>
                <a:bodyPr wrap="none"/>
                <a:lstStyle/>
                <a:p>
                  <a:endParaRPr lang="es-PA"/>
                </a:p>
              </p:txBody>
            </p:sp>
            <p:sp>
              <p:nvSpPr>
                <p:cNvPr id="18039" name="Freeform 349"/>
                <p:cNvSpPr>
                  <a:spLocks noChangeAspect="1"/>
                </p:cNvSpPr>
                <p:nvPr/>
              </p:nvSpPr>
              <p:spPr bwMode="auto">
                <a:xfrm>
                  <a:off x="3470" y="3905"/>
                  <a:ext cx="29" cy="217"/>
                </a:xfrm>
                <a:custGeom>
                  <a:avLst/>
                  <a:gdLst>
                    <a:gd name="T0" fmla="*/ 0 w 29"/>
                    <a:gd name="T1" fmla="*/ 216 h 217"/>
                    <a:gd name="T2" fmla="*/ 27 w 29"/>
                    <a:gd name="T3" fmla="*/ 216 h 217"/>
                    <a:gd name="T4" fmla="*/ 28 w 29"/>
                    <a:gd name="T5" fmla="*/ 0 h 217"/>
                    <a:gd name="T6" fmla="*/ 1 w 29"/>
                    <a:gd name="T7" fmla="*/ 0 h 217"/>
                    <a:gd name="T8" fmla="*/ 0 w 29"/>
                    <a:gd name="T9" fmla="*/ 216 h 217"/>
                    <a:gd name="T10" fmla="*/ 0 60000 65536"/>
                    <a:gd name="T11" fmla="*/ 0 60000 65536"/>
                    <a:gd name="T12" fmla="*/ 0 60000 65536"/>
                    <a:gd name="T13" fmla="*/ 0 60000 65536"/>
                    <a:gd name="T14" fmla="*/ 0 60000 65536"/>
                    <a:gd name="T15" fmla="*/ 0 w 29"/>
                    <a:gd name="T16" fmla="*/ 0 h 217"/>
                    <a:gd name="T17" fmla="*/ 29 w 29"/>
                    <a:gd name="T18" fmla="*/ 217 h 217"/>
                  </a:gdLst>
                  <a:ahLst/>
                  <a:cxnLst>
                    <a:cxn ang="T10">
                      <a:pos x="T0" y="T1"/>
                    </a:cxn>
                    <a:cxn ang="T11">
                      <a:pos x="T2" y="T3"/>
                    </a:cxn>
                    <a:cxn ang="T12">
                      <a:pos x="T4" y="T5"/>
                    </a:cxn>
                    <a:cxn ang="T13">
                      <a:pos x="T6" y="T7"/>
                    </a:cxn>
                    <a:cxn ang="T14">
                      <a:pos x="T8" y="T9"/>
                    </a:cxn>
                  </a:cxnLst>
                  <a:rect l="T15" t="T16" r="T17" b="T18"/>
                  <a:pathLst>
                    <a:path w="29" h="217">
                      <a:moveTo>
                        <a:pt x="0" y="216"/>
                      </a:moveTo>
                      <a:lnTo>
                        <a:pt x="27" y="216"/>
                      </a:lnTo>
                      <a:lnTo>
                        <a:pt x="28" y="0"/>
                      </a:lnTo>
                      <a:lnTo>
                        <a:pt x="1" y="0"/>
                      </a:lnTo>
                      <a:lnTo>
                        <a:pt x="0" y="216"/>
                      </a:lnTo>
                    </a:path>
                  </a:pathLst>
                </a:custGeom>
                <a:solidFill>
                  <a:srgbClr val="D9D9D9"/>
                </a:solidFill>
                <a:ln w="9525" cap="rnd">
                  <a:noFill/>
                  <a:round/>
                  <a:headEnd type="none" w="sm" len="sm"/>
                  <a:tailEnd type="none" w="sm" len="sm"/>
                </a:ln>
              </p:spPr>
              <p:txBody>
                <a:bodyPr wrap="none"/>
                <a:lstStyle/>
                <a:p>
                  <a:endParaRPr lang="es-PA"/>
                </a:p>
              </p:txBody>
            </p:sp>
            <p:sp>
              <p:nvSpPr>
                <p:cNvPr id="18040" name="Freeform 350"/>
                <p:cNvSpPr>
                  <a:spLocks noChangeAspect="1"/>
                </p:cNvSpPr>
                <p:nvPr/>
              </p:nvSpPr>
              <p:spPr bwMode="auto">
                <a:xfrm>
                  <a:off x="3470" y="3927"/>
                  <a:ext cx="29" cy="174"/>
                </a:xfrm>
                <a:custGeom>
                  <a:avLst/>
                  <a:gdLst>
                    <a:gd name="T0" fmla="*/ 0 w 29"/>
                    <a:gd name="T1" fmla="*/ 173 h 174"/>
                    <a:gd name="T2" fmla="*/ 27 w 29"/>
                    <a:gd name="T3" fmla="*/ 173 h 174"/>
                    <a:gd name="T4" fmla="*/ 28 w 29"/>
                    <a:gd name="T5" fmla="*/ 0 h 174"/>
                    <a:gd name="T6" fmla="*/ 1 w 29"/>
                    <a:gd name="T7" fmla="*/ 0 h 174"/>
                    <a:gd name="T8" fmla="*/ 0 w 29"/>
                    <a:gd name="T9" fmla="*/ 173 h 174"/>
                    <a:gd name="T10" fmla="*/ 0 60000 65536"/>
                    <a:gd name="T11" fmla="*/ 0 60000 65536"/>
                    <a:gd name="T12" fmla="*/ 0 60000 65536"/>
                    <a:gd name="T13" fmla="*/ 0 60000 65536"/>
                    <a:gd name="T14" fmla="*/ 0 60000 65536"/>
                    <a:gd name="T15" fmla="*/ 0 w 29"/>
                    <a:gd name="T16" fmla="*/ 0 h 174"/>
                    <a:gd name="T17" fmla="*/ 29 w 29"/>
                    <a:gd name="T18" fmla="*/ 174 h 174"/>
                  </a:gdLst>
                  <a:ahLst/>
                  <a:cxnLst>
                    <a:cxn ang="T10">
                      <a:pos x="T0" y="T1"/>
                    </a:cxn>
                    <a:cxn ang="T11">
                      <a:pos x="T2" y="T3"/>
                    </a:cxn>
                    <a:cxn ang="T12">
                      <a:pos x="T4" y="T5"/>
                    </a:cxn>
                    <a:cxn ang="T13">
                      <a:pos x="T6" y="T7"/>
                    </a:cxn>
                    <a:cxn ang="T14">
                      <a:pos x="T8" y="T9"/>
                    </a:cxn>
                  </a:cxnLst>
                  <a:rect l="T15" t="T16" r="T17" b="T18"/>
                  <a:pathLst>
                    <a:path w="29" h="174">
                      <a:moveTo>
                        <a:pt x="0" y="173"/>
                      </a:moveTo>
                      <a:lnTo>
                        <a:pt x="27" y="173"/>
                      </a:lnTo>
                      <a:lnTo>
                        <a:pt x="28" y="0"/>
                      </a:lnTo>
                      <a:lnTo>
                        <a:pt x="1" y="0"/>
                      </a:lnTo>
                      <a:lnTo>
                        <a:pt x="0" y="173"/>
                      </a:lnTo>
                    </a:path>
                  </a:pathLst>
                </a:custGeom>
                <a:solidFill>
                  <a:srgbClr val="E5E5E5"/>
                </a:solidFill>
                <a:ln w="9525" cap="rnd">
                  <a:noFill/>
                  <a:round/>
                  <a:headEnd type="none" w="sm" len="sm"/>
                  <a:tailEnd type="none" w="sm" len="sm"/>
                </a:ln>
              </p:spPr>
              <p:txBody>
                <a:bodyPr wrap="none"/>
                <a:lstStyle/>
                <a:p>
                  <a:endParaRPr lang="es-PA"/>
                </a:p>
              </p:txBody>
            </p:sp>
            <p:sp>
              <p:nvSpPr>
                <p:cNvPr id="18041" name="Freeform 351"/>
                <p:cNvSpPr>
                  <a:spLocks noChangeAspect="1"/>
                </p:cNvSpPr>
                <p:nvPr/>
              </p:nvSpPr>
              <p:spPr bwMode="auto">
                <a:xfrm>
                  <a:off x="3470" y="3945"/>
                  <a:ext cx="28" cy="138"/>
                </a:xfrm>
                <a:custGeom>
                  <a:avLst/>
                  <a:gdLst>
                    <a:gd name="T0" fmla="*/ 0 w 28"/>
                    <a:gd name="T1" fmla="*/ 137 h 138"/>
                    <a:gd name="T2" fmla="*/ 27 w 28"/>
                    <a:gd name="T3" fmla="*/ 137 h 138"/>
                    <a:gd name="T4" fmla="*/ 27 w 28"/>
                    <a:gd name="T5" fmla="*/ 0 h 138"/>
                    <a:gd name="T6" fmla="*/ 1 w 28"/>
                    <a:gd name="T7" fmla="*/ 0 h 138"/>
                    <a:gd name="T8" fmla="*/ 0 w 28"/>
                    <a:gd name="T9" fmla="*/ 137 h 138"/>
                    <a:gd name="T10" fmla="*/ 0 60000 65536"/>
                    <a:gd name="T11" fmla="*/ 0 60000 65536"/>
                    <a:gd name="T12" fmla="*/ 0 60000 65536"/>
                    <a:gd name="T13" fmla="*/ 0 60000 65536"/>
                    <a:gd name="T14" fmla="*/ 0 60000 65536"/>
                    <a:gd name="T15" fmla="*/ 0 w 28"/>
                    <a:gd name="T16" fmla="*/ 0 h 138"/>
                    <a:gd name="T17" fmla="*/ 28 w 28"/>
                    <a:gd name="T18" fmla="*/ 138 h 138"/>
                  </a:gdLst>
                  <a:ahLst/>
                  <a:cxnLst>
                    <a:cxn ang="T10">
                      <a:pos x="T0" y="T1"/>
                    </a:cxn>
                    <a:cxn ang="T11">
                      <a:pos x="T2" y="T3"/>
                    </a:cxn>
                    <a:cxn ang="T12">
                      <a:pos x="T4" y="T5"/>
                    </a:cxn>
                    <a:cxn ang="T13">
                      <a:pos x="T6" y="T7"/>
                    </a:cxn>
                    <a:cxn ang="T14">
                      <a:pos x="T8" y="T9"/>
                    </a:cxn>
                  </a:cxnLst>
                  <a:rect l="T15" t="T16" r="T17" b="T18"/>
                  <a:pathLst>
                    <a:path w="28" h="138">
                      <a:moveTo>
                        <a:pt x="0" y="137"/>
                      </a:moveTo>
                      <a:lnTo>
                        <a:pt x="27" y="137"/>
                      </a:lnTo>
                      <a:lnTo>
                        <a:pt x="27" y="0"/>
                      </a:lnTo>
                      <a:lnTo>
                        <a:pt x="1" y="0"/>
                      </a:lnTo>
                      <a:lnTo>
                        <a:pt x="0" y="137"/>
                      </a:lnTo>
                    </a:path>
                  </a:pathLst>
                </a:custGeom>
                <a:solidFill>
                  <a:srgbClr val="F2F2F2"/>
                </a:solidFill>
                <a:ln w="9525" cap="rnd">
                  <a:noFill/>
                  <a:round/>
                  <a:headEnd type="none" w="sm" len="sm"/>
                  <a:tailEnd type="none" w="sm" len="sm"/>
                </a:ln>
              </p:spPr>
              <p:txBody>
                <a:bodyPr wrap="none"/>
                <a:lstStyle/>
                <a:p>
                  <a:endParaRPr lang="es-PA"/>
                </a:p>
              </p:txBody>
            </p:sp>
            <p:sp>
              <p:nvSpPr>
                <p:cNvPr id="18042" name="Freeform 352"/>
                <p:cNvSpPr>
                  <a:spLocks noChangeAspect="1"/>
                </p:cNvSpPr>
                <p:nvPr/>
              </p:nvSpPr>
              <p:spPr bwMode="auto">
                <a:xfrm>
                  <a:off x="3470" y="3957"/>
                  <a:ext cx="28" cy="112"/>
                </a:xfrm>
                <a:custGeom>
                  <a:avLst/>
                  <a:gdLst>
                    <a:gd name="T0" fmla="*/ 0 w 28"/>
                    <a:gd name="T1" fmla="*/ 111 h 112"/>
                    <a:gd name="T2" fmla="*/ 27 w 28"/>
                    <a:gd name="T3" fmla="*/ 111 h 112"/>
                    <a:gd name="T4" fmla="*/ 27 w 28"/>
                    <a:gd name="T5" fmla="*/ 0 h 112"/>
                    <a:gd name="T6" fmla="*/ 1 w 28"/>
                    <a:gd name="T7" fmla="*/ 0 h 112"/>
                    <a:gd name="T8" fmla="*/ 0 w 28"/>
                    <a:gd name="T9" fmla="*/ 111 h 112"/>
                    <a:gd name="T10" fmla="*/ 0 60000 65536"/>
                    <a:gd name="T11" fmla="*/ 0 60000 65536"/>
                    <a:gd name="T12" fmla="*/ 0 60000 65536"/>
                    <a:gd name="T13" fmla="*/ 0 60000 65536"/>
                    <a:gd name="T14" fmla="*/ 0 60000 65536"/>
                    <a:gd name="T15" fmla="*/ 0 w 28"/>
                    <a:gd name="T16" fmla="*/ 0 h 112"/>
                    <a:gd name="T17" fmla="*/ 28 w 28"/>
                    <a:gd name="T18" fmla="*/ 112 h 112"/>
                  </a:gdLst>
                  <a:ahLst/>
                  <a:cxnLst>
                    <a:cxn ang="T10">
                      <a:pos x="T0" y="T1"/>
                    </a:cxn>
                    <a:cxn ang="T11">
                      <a:pos x="T2" y="T3"/>
                    </a:cxn>
                    <a:cxn ang="T12">
                      <a:pos x="T4" y="T5"/>
                    </a:cxn>
                    <a:cxn ang="T13">
                      <a:pos x="T6" y="T7"/>
                    </a:cxn>
                    <a:cxn ang="T14">
                      <a:pos x="T8" y="T9"/>
                    </a:cxn>
                  </a:cxnLst>
                  <a:rect l="T15" t="T16" r="T17" b="T18"/>
                  <a:pathLst>
                    <a:path w="28" h="112">
                      <a:moveTo>
                        <a:pt x="0" y="111"/>
                      </a:moveTo>
                      <a:lnTo>
                        <a:pt x="27" y="111"/>
                      </a:lnTo>
                      <a:lnTo>
                        <a:pt x="27" y="0"/>
                      </a:lnTo>
                      <a:lnTo>
                        <a:pt x="1" y="0"/>
                      </a:lnTo>
                      <a:lnTo>
                        <a:pt x="0" y="111"/>
                      </a:lnTo>
                    </a:path>
                  </a:pathLst>
                </a:custGeom>
                <a:solidFill>
                  <a:srgbClr val="F7F7F7"/>
                </a:solidFill>
                <a:ln w="9525" cap="rnd">
                  <a:noFill/>
                  <a:round/>
                  <a:headEnd type="none" w="sm" len="sm"/>
                  <a:tailEnd type="none" w="sm" len="sm"/>
                </a:ln>
              </p:spPr>
              <p:txBody>
                <a:bodyPr wrap="none"/>
                <a:lstStyle/>
                <a:p>
                  <a:endParaRPr lang="es-PA"/>
                </a:p>
              </p:txBody>
            </p:sp>
            <p:sp>
              <p:nvSpPr>
                <p:cNvPr id="18043" name="Freeform 353"/>
                <p:cNvSpPr>
                  <a:spLocks noChangeAspect="1"/>
                </p:cNvSpPr>
                <p:nvPr/>
              </p:nvSpPr>
              <p:spPr bwMode="auto">
                <a:xfrm>
                  <a:off x="3470" y="3969"/>
                  <a:ext cx="28" cy="90"/>
                </a:xfrm>
                <a:custGeom>
                  <a:avLst/>
                  <a:gdLst>
                    <a:gd name="T0" fmla="*/ 0 w 28"/>
                    <a:gd name="T1" fmla="*/ 89 h 90"/>
                    <a:gd name="T2" fmla="*/ 27 w 28"/>
                    <a:gd name="T3" fmla="*/ 89 h 90"/>
                    <a:gd name="T4" fmla="*/ 27 w 28"/>
                    <a:gd name="T5" fmla="*/ 0 h 90"/>
                    <a:gd name="T6" fmla="*/ 1 w 28"/>
                    <a:gd name="T7" fmla="*/ 0 h 90"/>
                    <a:gd name="T8" fmla="*/ 0 w 28"/>
                    <a:gd name="T9" fmla="*/ 89 h 90"/>
                    <a:gd name="T10" fmla="*/ 0 60000 65536"/>
                    <a:gd name="T11" fmla="*/ 0 60000 65536"/>
                    <a:gd name="T12" fmla="*/ 0 60000 65536"/>
                    <a:gd name="T13" fmla="*/ 0 60000 65536"/>
                    <a:gd name="T14" fmla="*/ 0 60000 65536"/>
                    <a:gd name="T15" fmla="*/ 0 w 28"/>
                    <a:gd name="T16" fmla="*/ 0 h 90"/>
                    <a:gd name="T17" fmla="*/ 28 w 28"/>
                    <a:gd name="T18" fmla="*/ 90 h 90"/>
                  </a:gdLst>
                  <a:ahLst/>
                  <a:cxnLst>
                    <a:cxn ang="T10">
                      <a:pos x="T0" y="T1"/>
                    </a:cxn>
                    <a:cxn ang="T11">
                      <a:pos x="T2" y="T3"/>
                    </a:cxn>
                    <a:cxn ang="T12">
                      <a:pos x="T4" y="T5"/>
                    </a:cxn>
                    <a:cxn ang="T13">
                      <a:pos x="T6" y="T7"/>
                    </a:cxn>
                    <a:cxn ang="T14">
                      <a:pos x="T8" y="T9"/>
                    </a:cxn>
                  </a:cxnLst>
                  <a:rect l="T15" t="T16" r="T17" b="T18"/>
                  <a:pathLst>
                    <a:path w="28" h="90">
                      <a:moveTo>
                        <a:pt x="0" y="89"/>
                      </a:moveTo>
                      <a:lnTo>
                        <a:pt x="27" y="89"/>
                      </a:lnTo>
                      <a:lnTo>
                        <a:pt x="27" y="0"/>
                      </a:lnTo>
                      <a:lnTo>
                        <a:pt x="1" y="0"/>
                      </a:lnTo>
                      <a:lnTo>
                        <a:pt x="0" y="89"/>
                      </a:lnTo>
                    </a:path>
                  </a:pathLst>
                </a:custGeom>
                <a:solidFill>
                  <a:srgbClr val="FFFFFF"/>
                </a:solidFill>
                <a:ln w="9525" cap="rnd">
                  <a:noFill/>
                  <a:round/>
                  <a:headEnd type="none" w="sm" len="sm"/>
                  <a:tailEnd type="none" w="sm" len="sm"/>
                </a:ln>
              </p:spPr>
              <p:txBody>
                <a:bodyPr wrap="none"/>
                <a:lstStyle/>
                <a:p>
                  <a:endParaRPr lang="es-PA"/>
                </a:p>
              </p:txBody>
            </p:sp>
            <p:sp>
              <p:nvSpPr>
                <p:cNvPr id="18044" name="Freeform 354"/>
                <p:cNvSpPr>
                  <a:spLocks noChangeAspect="1"/>
                </p:cNvSpPr>
                <p:nvPr/>
              </p:nvSpPr>
              <p:spPr bwMode="auto">
                <a:xfrm>
                  <a:off x="4015" y="3979"/>
                  <a:ext cx="27" cy="65"/>
                </a:xfrm>
                <a:custGeom>
                  <a:avLst/>
                  <a:gdLst>
                    <a:gd name="T0" fmla="*/ 1 w 27"/>
                    <a:gd name="T1" fmla="*/ 0 h 65"/>
                    <a:gd name="T2" fmla="*/ 0 w 27"/>
                    <a:gd name="T3" fmla="*/ 64 h 65"/>
                    <a:gd name="T4" fmla="*/ 25 w 27"/>
                    <a:gd name="T5" fmla="*/ 64 h 65"/>
                    <a:gd name="T6" fmla="*/ 26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045" name="Freeform 355"/>
                <p:cNvSpPr>
                  <a:spLocks noChangeAspect="1"/>
                </p:cNvSpPr>
                <p:nvPr/>
              </p:nvSpPr>
              <p:spPr bwMode="auto">
                <a:xfrm>
                  <a:off x="4015" y="3979"/>
                  <a:ext cx="27" cy="65"/>
                </a:xfrm>
                <a:custGeom>
                  <a:avLst/>
                  <a:gdLst>
                    <a:gd name="T0" fmla="*/ 1 w 27"/>
                    <a:gd name="T1" fmla="*/ 0 h 65"/>
                    <a:gd name="T2" fmla="*/ 0 w 27"/>
                    <a:gd name="T3" fmla="*/ 64 h 65"/>
                    <a:gd name="T4" fmla="*/ 25 w 27"/>
                    <a:gd name="T5" fmla="*/ 64 h 65"/>
                    <a:gd name="T6" fmla="*/ 26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046" name="Freeform 356"/>
                <p:cNvSpPr>
                  <a:spLocks noChangeAspect="1"/>
                </p:cNvSpPr>
                <p:nvPr/>
              </p:nvSpPr>
              <p:spPr bwMode="auto">
                <a:xfrm>
                  <a:off x="4015" y="4031"/>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047" name="Line 357"/>
                <p:cNvSpPr>
                  <a:spLocks noChangeAspect="1" noChangeShapeType="1"/>
                </p:cNvSpPr>
                <p:nvPr/>
              </p:nvSpPr>
              <p:spPr bwMode="auto">
                <a:xfrm flipH="1">
                  <a:off x="4017" y="4031"/>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48" name="Freeform 358"/>
                <p:cNvSpPr>
                  <a:spLocks noChangeAspect="1"/>
                </p:cNvSpPr>
                <p:nvPr/>
              </p:nvSpPr>
              <p:spPr bwMode="auto">
                <a:xfrm>
                  <a:off x="4014" y="4077"/>
                  <a:ext cx="28" cy="65"/>
                </a:xfrm>
                <a:custGeom>
                  <a:avLst/>
                  <a:gdLst>
                    <a:gd name="T0" fmla="*/ 1 w 28"/>
                    <a:gd name="T1" fmla="*/ 0 h 65"/>
                    <a:gd name="T2" fmla="*/ 0 w 28"/>
                    <a:gd name="T3" fmla="*/ 64 h 65"/>
                    <a:gd name="T4" fmla="*/ 26 w 28"/>
                    <a:gd name="T5" fmla="*/ 64 h 65"/>
                    <a:gd name="T6" fmla="*/ 27 w 28"/>
                    <a:gd name="T7" fmla="*/ 0 h 65"/>
                    <a:gd name="T8" fmla="*/ 1 w 28"/>
                    <a:gd name="T9" fmla="*/ 0 h 65"/>
                    <a:gd name="T10" fmla="*/ 0 60000 65536"/>
                    <a:gd name="T11" fmla="*/ 0 60000 65536"/>
                    <a:gd name="T12" fmla="*/ 0 60000 65536"/>
                    <a:gd name="T13" fmla="*/ 0 60000 65536"/>
                    <a:gd name="T14" fmla="*/ 0 60000 65536"/>
                    <a:gd name="T15" fmla="*/ 0 w 28"/>
                    <a:gd name="T16" fmla="*/ 0 h 65"/>
                    <a:gd name="T17" fmla="*/ 28 w 28"/>
                    <a:gd name="T18" fmla="*/ 65 h 65"/>
                  </a:gdLst>
                  <a:ahLst/>
                  <a:cxnLst>
                    <a:cxn ang="T10">
                      <a:pos x="T0" y="T1"/>
                    </a:cxn>
                    <a:cxn ang="T11">
                      <a:pos x="T2" y="T3"/>
                    </a:cxn>
                    <a:cxn ang="T12">
                      <a:pos x="T4" y="T5"/>
                    </a:cxn>
                    <a:cxn ang="T13">
                      <a:pos x="T6" y="T7"/>
                    </a:cxn>
                    <a:cxn ang="T14">
                      <a:pos x="T8" y="T9"/>
                    </a:cxn>
                  </a:cxnLst>
                  <a:rect l="T15" t="T16" r="T17" b="T18"/>
                  <a:pathLst>
                    <a:path w="28" h="65">
                      <a:moveTo>
                        <a:pt x="1" y="0"/>
                      </a:moveTo>
                      <a:lnTo>
                        <a:pt x="0" y="64"/>
                      </a:lnTo>
                      <a:lnTo>
                        <a:pt x="26" y="64"/>
                      </a:lnTo>
                      <a:lnTo>
                        <a:pt x="27" y="0"/>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049" name="Freeform 359"/>
                <p:cNvSpPr>
                  <a:spLocks noChangeAspect="1"/>
                </p:cNvSpPr>
                <p:nvPr/>
              </p:nvSpPr>
              <p:spPr bwMode="auto">
                <a:xfrm>
                  <a:off x="4014" y="4077"/>
                  <a:ext cx="28" cy="65"/>
                </a:xfrm>
                <a:custGeom>
                  <a:avLst/>
                  <a:gdLst>
                    <a:gd name="T0" fmla="*/ 1 w 28"/>
                    <a:gd name="T1" fmla="*/ 0 h 65"/>
                    <a:gd name="T2" fmla="*/ 0 w 28"/>
                    <a:gd name="T3" fmla="*/ 64 h 65"/>
                    <a:gd name="T4" fmla="*/ 26 w 28"/>
                    <a:gd name="T5" fmla="*/ 64 h 65"/>
                    <a:gd name="T6" fmla="*/ 27 w 28"/>
                    <a:gd name="T7" fmla="*/ 0 h 65"/>
                    <a:gd name="T8" fmla="*/ 1 w 28"/>
                    <a:gd name="T9" fmla="*/ 0 h 65"/>
                    <a:gd name="T10" fmla="*/ 0 60000 65536"/>
                    <a:gd name="T11" fmla="*/ 0 60000 65536"/>
                    <a:gd name="T12" fmla="*/ 0 60000 65536"/>
                    <a:gd name="T13" fmla="*/ 0 60000 65536"/>
                    <a:gd name="T14" fmla="*/ 0 60000 65536"/>
                    <a:gd name="T15" fmla="*/ 0 w 28"/>
                    <a:gd name="T16" fmla="*/ 0 h 65"/>
                    <a:gd name="T17" fmla="*/ 28 w 28"/>
                    <a:gd name="T18" fmla="*/ 65 h 65"/>
                  </a:gdLst>
                  <a:ahLst/>
                  <a:cxnLst>
                    <a:cxn ang="T10">
                      <a:pos x="T0" y="T1"/>
                    </a:cxn>
                    <a:cxn ang="T11">
                      <a:pos x="T2" y="T3"/>
                    </a:cxn>
                    <a:cxn ang="T12">
                      <a:pos x="T4" y="T5"/>
                    </a:cxn>
                    <a:cxn ang="T13">
                      <a:pos x="T6" y="T7"/>
                    </a:cxn>
                    <a:cxn ang="T14">
                      <a:pos x="T8" y="T9"/>
                    </a:cxn>
                  </a:cxnLst>
                  <a:rect l="T15" t="T16" r="T17" b="T18"/>
                  <a:pathLst>
                    <a:path w="28" h="65">
                      <a:moveTo>
                        <a:pt x="1" y="0"/>
                      </a:moveTo>
                      <a:lnTo>
                        <a:pt x="0" y="64"/>
                      </a:lnTo>
                      <a:lnTo>
                        <a:pt x="26" y="64"/>
                      </a:lnTo>
                      <a:lnTo>
                        <a:pt x="27" y="0"/>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050" name="Freeform 360"/>
                <p:cNvSpPr>
                  <a:spLocks noChangeAspect="1"/>
                </p:cNvSpPr>
                <p:nvPr/>
              </p:nvSpPr>
              <p:spPr bwMode="auto">
                <a:xfrm>
                  <a:off x="4014" y="4129"/>
                  <a:ext cx="26" cy="1"/>
                </a:xfrm>
                <a:custGeom>
                  <a:avLst/>
                  <a:gdLst>
                    <a:gd name="T0" fmla="*/ 25 w 26"/>
                    <a:gd name="T1" fmla="*/ 0 h 1"/>
                    <a:gd name="T2" fmla="*/ 0 w 26"/>
                    <a:gd name="T3" fmla="*/ 0 h 1"/>
                    <a:gd name="T4" fmla="*/ 25 w 26"/>
                    <a:gd name="T5" fmla="*/ 0 h 1"/>
                    <a:gd name="T6" fmla="*/ 0 60000 65536"/>
                    <a:gd name="T7" fmla="*/ 0 60000 65536"/>
                    <a:gd name="T8" fmla="*/ 0 60000 65536"/>
                    <a:gd name="T9" fmla="*/ 0 w 26"/>
                    <a:gd name="T10" fmla="*/ 0 h 1"/>
                    <a:gd name="T11" fmla="*/ 26 w 26"/>
                    <a:gd name="T12" fmla="*/ 1 h 1"/>
                  </a:gdLst>
                  <a:ahLst/>
                  <a:cxnLst>
                    <a:cxn ang="T6">
                      <a:pos x="T0" y="T1"/>
                    </a:cxn>
                    <a:cxn ang="T7">
                      <a:pos x="T2" y="T3"/>
                    </a:cxn>
                    <a:cxn ang="T8">
                      <a:pos x="T4" y="T5"/>
                    </a:cxn>
                  </a:cxnLst>
                  <a:rect l="T9" t="T10" r="T11" b="T12"/>
                  <a:pathLst>
                    <a:path w="26" h="1">
                      <a:moveTo>
                        <a:pt x="25" y="0"/>
                      </a:moveTo>
                      <a:lnTo>
                        <a:pt x="0" y="0"/>
                      </a:lnTo>
                      <a:lnTo>
                        <a:pt x="25" y="0"/>
                      </a:lnTo>
                    </a:path>
                  </a:pathLst>
                </a:custGeom>
                <a:solidFill>
                  <a:srgbClr val="7F7F7F"/>
                </a:solidFill>
                <a:ln w="9525" cap="rnd">
                  <a:noFill/>
                  <a:round/>
                  <a:headEnd type="none" w="sm" len="sm"/>
                  <a:tailEnd type="none" w="sm" len="sm"/>
                </a:ln>
              </p:spPr>
              <p:txBody>
                <a:bodyPr wrap="none"/>
                <a:lstStyle/>
                <a:p>
                  <a:endParaRPr lang="es-PA"/>
                </a:p>
              </p:txBody>
            </p:sp>
            <p:sp>
              <p:nvSpPr>
                <p:cNvPr id="18051" name="Line 361"/>
                <p:cNvSpPr>
                  <a:spLocks noChangeAspect="1" noChangeShapeType="1"/>
                </p:cNvSpPr>
                <p:nvPr/>
              </p:nvSpPr>
              <p:spPr bwMode="auto">
                <a:xfrm flipH="1">
                  <a:off x="4016" y="4129"/>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52" name="Freeform 362"/>
                <p:cNvSpPr>
                  <a:spLocks noChangeAspect="1"/>
                </p:cNvSpPr>
                <p:nvPr/>
              </p:nvSpPr>
              <p:spPr bwMode="auto">
                <a:xfrm>
                  <a:off x="4015" y="3881"/>
                  <a:ext cx="27" cy="66"/>
                </a:xfrm>
                <a:custGeom>
                  <a:avLst/>
                  <a:gdLst>
                    <a:gd name="T0" fmla="*/ 1 w 27"/>
                    <a:gd name="T1" fmla="*/ 0 h 66"/>
                    <a:gd name="T2" fmla="*/ 0 w 27"/>
                    <a:gd name="T3" fmla="*/ 64 h 66"/>
                    <a:gd name="T4" fmla="*/ 25 w 27"/>
                    <a:gd name="T5" fmla="*/ 65 h 66"/>
                    <a:gd name="T6" fmla="*/ 26 w 27"/>
                    <a:gd name="T7" fmla="*/ 0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4"/>
                      </a:lnTo>
                      <a:lnTo>
                        <a:pt x="25" y="65"/>
                      </a:lnTo>
                      <a:lnTo>
                        <a:pt x="26" y="0"/>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053" name="Freeform 363"/>
                <p:cNvSpPr>
                  <a:spLocks noChangeAspect="1"/>
                </p:cNvSpPr>
                <p:nvPr/>
              </p:nvSpPr>
              <p:spPr bwMode="auto">
                <a:xfrm>
                  <a:off x="4015" y="3881"/>
                  <a:ext cx="27" cy="66"/>
                </a:xfrm>
                <a:custGeom>
                  <a:avLst/>
                  <a:gdLst>
                    <a:gd name="T0" fmla="*/ 1 w 27"/>
                    <a:gd name="T1" fmla="*/ 0 h 66"/>
                    <a:gd name="T2" fmla="*/ 0 w 27"/>
                    <a:gd name="T3" fmla="*/ 64 h 66"/>
                    <a:gd name="T4" fmla="*/ 25 w 27"/>
                    <a:gd name="T5" fmla="*/ 65 h 66"/>
                    <a:gd name="T6" fmla="*/ 26 w 27"/>
                    <a:gd name="T7" fmla="*/ 0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4"/>
                      </a:lnTo>
                      <a:lnTo>
                        <a:pt x="25" y="65"/>
                      </a:lnTo>
                      <a:lnTo>
                        <a:pt x="26" y="0"/>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054" name="Freeform 364"/>
                <p:cNvSpPr>
                  <a:spLocks noChangeAspect="1"/>
                </p:cNvSpPr>
                <p:nvPr/>
              </p:nvSpPr>
              <p:spPr bwMode="auto">
                <a:xfrm>
                  <a:off x="4015" y="3933"/>
                  <a:ext cx="26" cy="2"/>
                </a:xfrm>
                <a:custGeom>
                  <a:avLst/>
                  <a:gdLst>
                    <a:gd name="T0" fmla="*/ 25 w 26"/>
                    <a:gd name="T1" fmla="*/ 1 h 2"/>
                    <a:gd name="T2" fmla="*/ 0 w 26"/>
                    <a:gd name="T3" fmla="*/ 0 h 2"/>
                    <a:gd name="T4" fmla="*/ 25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1"/>
                      </a:moveTo>
                      <a:lnTo>
                        <a:pt x="0" y="0"/>
                      </a:lnTo>
                      <a:lnTo>
                        <a:pt x="25" y="1"/>
                      </a:lnTo>
                    </a:path>
                  </a:pathLst>
                </a:custGeom>
                <a:solidFill>
                  <a:srgbClr val="7F7F7F"/>
                </a:solidFill>
                <a:ln w="9525" cap="rnd">
                  <a:noFill/>
                  <a:round/>
                  <a:headEnd type="none" w="sm" len="sm"/>
                  <a:tailEnd type="none" w="sm" len="sm"/>
                </a:ln>
              </p:spPr>
              <p:txBody>
                <a:bodyPr wrap="none"/>
                <a:lstStyle/>
                <a:p>
                  <a:endParaRPr lang="es-PA"/>
                </a:p>
              </p:txBody>
            </p:sp>
            <p:sp>
              <p:nvSpPr>
                <p:cNvPr id="18055" name="Line 365"/>
                <p:cNvSpPr>
                  <a:spLocks noChangeAspect="1" noChangeShapeType="1"/>
                </p:cNvSpPr>
                <p:nvPr/>
              </p:nvSpPr>
              <p:spPr bwMode="auto">
                <a:xfrm flipH="1">
                  <a:off x="4016" y="3933"/>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56" name="Freeform 366"/>
                <p:cNvSpPr>
                  <a:spLocks noChangeAspect="1"/>
                </p:cNvSpPr>
                <p:nvPr/>
              </p:nvSpPr>
              <p:spPr bwMode="auto">
                <a:xfrm>
                  <a:off x="3499" y="3903"/>
                  <a:ext cx="23" cy="223"/>
                </a:xfrm>
                <a:custGeom>
                  <a:avLst/>
                  <a:gdLst>
                    <a:gd name="T0" fmla="*/ 0 w 23"/>
                    <a:gd name="T1" fmla="*/ 222 h 223"/>
                    <a:gd name="T2" fmla="*/ 21 w 23"/>
                    <a:gd name="T3" fmla="*/ 222 h 223"/>
                    <a:gd name="T4" fmla="*/ 22 w 23"/>
                    <a:gd name="T5" fmla="*/ 0 h 223"/>
                    <a:gd name="T6" fmla="*/ 1 w 23"/>
                    <a:gd name="T7" fmla="*/ 0 h 223"/>
                    <a:gd name="T8" fmla="*/ 0 w 23"/>
                    <a:gd name="T9" fmla="*/ 222 h 223"/>
                    <a:gd name="T10" fmla="*/ 0 60000 65536"/>
                    <a:gd name="T11" fmla="*/ 0 60000 65536"/>
                    <a:gd name="T12" fmla="*/ 0 60000 65536"/>
                    <a:gd name="T13" fmla="*/ 0 60000 65536"/>
                    <a:gd name="T14" fmla="*/ 0 60000 65536"/>
                    <a:gd name="T15" fmla="*/ 0 w 23"/>
                    <a:gd name="T16" fmla="*/ 0 h 223"/>
                    <a:gd name="T17" fmla="*/ 23 w 23"/>
                    <a:gd name="T18" fmla="*/ 223 h 223"/>
                  </a:gdLst>
                  <a:ahLst/>
                  <a:cxnLst>
                    <a:cxn ang="T10">
                      <a:pos x="T0" y="T1"/>
                    </a:cxn>
                    <a:cxn ang="T11">
                      <a:pos x="T2" y="T3"/>
                    </a:cxn>
                    <a:cxn ang="T12">
                      <a:pos x="T4" y="T5"/>
                    </a:cxn>
                    <a:cxn ang="T13">
                      <a:pos x="T6" y="T7"/>
                    </a:cxn>
                    <a:cxn ang="T14">
                      <a:pos x="T8" y="T9"/>
                    </a:cxn>
                  </a:cxnLst>
                  <a:rect l="T15" t="T16" r="T17" b="T18"/>
                  <a:pathLst>
                    <a:path w="23" h="223">
                      <a:moveTo>
                        <a:pt x="0" y="222"/>
                      </a:moveTo>
                      <a:lnTo>
                        <a:pt x="21" y="222"/>
                      </a:lnTo>
                      <a:lnTo>
                        <a:pt x="22" y="0"/>
                      </a:lnTo>
                      <a:lnTo>
                        <a:pt x="1" y="0"/>
                      </a:lnTo>
                      <a:lnTo>
                        <a:pt x="0" y="222"/>
                      </a:lnTo>
                    </a:path>
                  </a:pathLst>
                </a:custGeom>
                <a:solidFill>
                  <a:srgbClr val="404040"/>
                </a:solidFill>
                <a:ln w="9525" cap="rnd">
                  <a:noFill/>
                  <a:round/>
                  <a:headEnd type="none" w="sm" len="sm"/>
                  <a:tailEnd type="none" w="sm" len="sm"/>
                </a:ln>
              </p:spPr>
              <p:txBody>
                <a:bodyPr wrap="none"/>
                <a:lstStyle/>
                <a:p>
                  <a:endParaRPr lang="es-PA"/>
                </a:p>
              </p:txBody>
            </p:sp>
            <p:sp>
              <p:nvSpPr>
                <p:cNvPr id="18057" name="Freeform 367"/>
                <p:cNvSpPr>
                  <a:spLocks noChangeAspect="1"/>
                </p:cNvSpPr>
                <p:nvPr/>
              </p:nvSpPr>
              <p:spPr bwMode="auto">
                <a:xfrm>
                  <a:off x="3502" y="3976"/>
                  <a:ext cx="27" cy="64"/>
                </a:xfrm>
                <a:custGeom>
                  <a:avLst/>
                  <a:gdLst>
                    <a:gd name="T0" fmla="*/ 1 w 27"/>
                    <a:gd name="T1" fmla="*/ 0 h 64"/>
                    <a:gd name="T2" fmla="*/ 0 w 27"/>
                    <a:gd name="T3" fmla="*/ 63 h 64"/>
                    <a:gd name="T4" fmla="*/ 25 w 27"/>
                    <a:gd name="T5" fmla="*/ 63 h 64"/>
                    <a:gd name="T6" fmla="*/ 26 w 27"/>
                    <a:gd name="T7" fmla="*/ 1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5" y="63"/>
                      </a:lnTo>
                      <a:lnTo>
                        <a:pt x="26"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058" name="Freeform 368"/>
                <p:cNvSpPr>
                  <a:spLocks noChangeAspect="1"/>
                </p:cNvSpPr>
                <p:nvPr/>
              </p:nvSpPr>
              <p:spPr bwMode="auto">
                <a:xfrm>
                  <a:off x="3502" y="3976"/>
                  <a:ext cx="27" cy="64"/>
                </a:xfrm>
                <a:custGeom>
                  <a:avLst/>
                  <a:gdLst>
                    <a:gd name="T0" fmla="*/ 1 w 27"/>
                    <a:gd name="T1" fmla="*/ 0 h 64"/>
                    <a:gd name="T2" fmla="*/ 0 w 27"/>
                    <a:gd name="T3" fmla="*/ 63 h 64"/>
                    <a:gd name="T4" fmla="*/ 25 w 27"/>
                    <a:gd name="T5" fmla="*/ 63 h 64"/>
                    <a:gd name="T6" fmla="*/ 26 w 27"/>
                    <a:gd name="T7" fmla="*/ 1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5" y="63"/>
                      </a:lnTo>
                      <a:lnTo>
                        <a:pt x="26"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059" name="Freeform 369"/>
                <p:cNvSpPr>
                  <a:spLocks noChangeAspect="1"/>
                </p:cNvSpPr>
                <p:nvPr/>
              </p:nvSpPr>
              <p:spPr bwMode="auto">
                <a:xfrm>
                  <a:off x="3502" y="4029"/>
                  <a:ext cx="26" cy="1"/>
                </a:xfrm>
                <a:custGeom>
                  <a:avLst/>
                  <a:gdLst>
                    <a:gd name="T0" fmla="*/ 25 w 26"/>
                    <a:gd name="T1" fmla="*/ 0 h 1"/>
                    <a:gd name="T2" fmla="*/ 0 w 26"/>
                    <a:gd name="T3" fmla="*/ 0 h 1"/>
                    <a:gd name="T4" fmla="*/ 25 w 26"/>
                    <a:gd name="T5" fmla="*/ 0 h 1"/>
                    <a:gd name="T6" fmla="*/ 0 60000 65536"/>
                    <a:gd name="T7" fmla="*/ 0 60000 65536"/>
                    <a:gd name="T8" fmla="*/ 0 60000 65536"/>
                    <a:gd name="T9" fmla="*/ 0 w 26"/>
                    <a:gd name="T10" fmla="*/ 0 h 1"/>
                    <a:gd name="T11" fmla="*/ 26 w 26"/>
                    <a:gd name="T12" fmla="*/ 1 h 1"/>
                  </a:gdLst>
                  <a:ahLst/>
                  <a:cxnLst>
                    <a:cxn ang="T6">
                      <a:pos x="T0" y="T1"/>
                    </a:cxn>
                    <a:cxn ang="T7">
                      <a:pos x="T2" y="T3"/>
                    </a:cxn>
                    <a:cxn ang="T8">
                      <a:pos x="T4" y="T5"/>
                    </a:cxn>
                  </a:cxnLst>
                  <a:rect l="T9" t="T10" r="T11" b="T12"/>
                  <a:pathLst>
                    <a:path w="26" h="1">
                      <a:moveTo>
                        <a:pt x="25" y="0"/>
                      </a:moveTo>
                      <a:lnTo>
                        <a:pt x="0" y="0"/>
                      </a:lnTo>
                      <a:lnTo>
                        <a:pt x="25" y="0"/>
                      </a:lnTo>
                    </a:path>
                  </a:pathLst>
                </a:custGeom>
                <a:solidFill>
                  <a:srgbClr val="7F7F7F"/>
                </a:solidFill>
                <a:ln w="9525" cap="rnd">
                  <a:noFill/>
                  <a:round/>
                  <a:headEnd type="none" w="sm" len="sm"/>
                  <a:tailEnd type="none" w="sm" len="sm"/>
                </a:ln>
              </p:spPr>
              <p:txBody>
                <a:bodyPr wrap="none"/>
                <a:lstStyle/>
                <a:p>
                  <a:endParaRPr lang="es-PA"/>
                </a:p>
              </p:txBody>
            </p:sp>
            <p:sp>
              <p:nvSpPr>
                <p:cNvPr id="18060" name="Line 370"/>
                <p:cNvSpPr>
                  <a:spLocks noChangeAspect="1" noChangeShapeType="1"/>
                </p:cNvSpPr>
                <p:nvPr/>
              </p:nvSpPr>
              <p:spPr bwMode="auto">
                <a:xfrm flipH="1">
                  <a:off x="3504" y="4029"/>
                  <a:ext cx="23"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61" name="Freeform 371"/>
                <p:cNvSpPr>
                  <a:spLocks noChangeAspect="1"/>
                </p:cNvSpPr>
                <p:nvPr/>
              </p:nvSpPr>
              <p:spPr bwMode="auto">
                <a:xfrm>
                  <a:off x="3502" y="4073"/>
                  <a:ext cx="27" cy="66"/>
                </a:xfrm>
                <a:custGeom>
                  <a:avLst/>
                  <a:gdLst>
                    <a:gd name="T0" fmla="*/ 0 w 27"/>
                    <a:gd name="T1" fmla="*/ 0 h 66"/>
                    <a:gd name="T2" fmla="*/ 0 w 27"/>
                    <a:gd name="T3" fmla="*/ 64 h 66"/>
                    <a:gd name="T4" fmla="*/ 25 w 27"/>
                    <a:gd name="T5" fmla="*/ 65 h 66"/>
                    <a:gd name="T6" fmla="*/ 26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4"/>
                      </a:lnTo>
                      <a:lnTo>
                        <a:pt x="25" y="65"/>
                      </a:lnTo>
                      <a:lnTo>
                        <a:pt x="26"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062" name="Freeform 372"/>
                <p:cNvSpPr>
                  <a:spLocks noChangeAspect="1"/>
                </p:cNvSpPr>
                <p:nvPr/>
              </p:nvSpPr>
              <p:spPr bwMode="auto">
                <a:xfrm>
                  <a:off x="3502" y="4073"/>
                  <a:ext cx="27" cy="66"/>
                </a:xfrm>
                <a:custGeom>
                  <a:avLst/>
                  <a:gdLst>
                    <a:gd name="T0" fmla="*/ 0 w 27"/>
                    <a:gd name="T1" fmla="*/ 0 h 66"/>
                    <a:gd name="T2" fmla="*/ 0 w 27"/>
                    <a:gd name="T3" fmla="*/ 64 h 66"/>
                    <a:gd name="T4" fmla="*/ 25 w 27"/>
                    <a:gd name="T5" fmla="*/ 65 h 66"/>
                    <a:gd name="T6" fmla="*/ 26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4"/>
                      </a:lnTo>
                      <a:lnTo>
                        <a:pt x="25" y="65"/>
                      </a:lnTo>
                      <a:lnTo>
                        <a:pt x="26"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063" name="Freeform 373"/>
                <p:cNvSpPr>
                  <a:spLocks noChangeAspect="1"/>
                </p:cNvSpPr>
                <p:nvPr/>
              </p:nvSpPr>
              <p:spPr bwMode="auto">
                <a:xfrm>
                  <a:off x="3502" y="4126"/>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064" name="Line 374"/>
                <p:cNvSpPr>
                  <a:spLocks noChangeAspect="1" noChangeShapeType="1"/>
                </p:cNvSpPr>
                <p:nvPr/>
              </p:nvSpPr>
              <p:spPr bwMode="auto">
                <a:xfrm flipH="1">
                  <a:off x="3504" y="4126"/>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65" name="Freeform 375"/>
                <p:cNvSpPr>
                  <a:spLocks noChangeAspect="1"/>
                </p:cNvSpPr>
                <p:nvPr/>
              </p:nvSpPr>
              <p:spPr bwMode="auto">
                <a:xfrm>
                  <a:off x="3503" y="3878"/>
                  <a:ext cx="27" cy="66"/>
                </a:xfrm>
                <a:custGeom>
                  <a:avLst/>
                  <a:gdLst>
                    <a:gd name="T0" fmla="*/ 0 w 27"/>
                    <a:gd name="T1" fmla="*/ 0 h 66"/>
                    <a:gd name="T2" fmla="*/ 0 w 27"/>
                    <a:gd name="T3" fmla="*/ 65 h 66"/>
                    <a:gd name="T4" fmla="*/ 25 w 27"/>
                    <a:gd name="T5" fmla="*/ 65 h 66"/>
                    <a:gd name="T6" fmla="*/ 26 w 27"/>
                    <a:gd name="T7" fmla="*/ 1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1"/>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066" name="Freeform 376"/>
                <p:cNvSpPr>
                  <a:spLocks noChangeAspect="1"/>
                </p:cNvSpPr>
                <p:nvPr/>
              </p:nvSpPr>
              <p:spPr bwMode="auto">
                <a:xfrm>
                  <a:off x="3503" y="3878"/>
                  <a:ext cx="27" cy="66"/>
                </a:xfrm>
                <a:custGeom>
                  <a:avLst/>
                  <a:gdLst>
                    <a:gd name="T0" fmla="*/ 0 w 27"/>
                    <a:gd name="T1" fmla="*/ 0 h 66"/>
                    <a:gd name="T2" fmla="*/ 0 w 27"/>
                    <a:gd name="T3" fmla="*/ 65 h 66"/>
                    <a:gd name="T4" fmla="*/ 25 w 27"/>
                    <a:gd name="T5" fmla="*/ 65 h 66"/>
                    <a:gd name="T6" fmla="*/ 26 w 27"/>
                    <a:gd name="T7" fmla="*/ 1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1"/>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067" name="Freeform 377"/>
                <p:cNvSpPr>
                  <a:spLocks noChangeAspect="1"/>
                </p:cNvSpPr>
                <p:nvPr/>
              </p:nvSpPr>
              <p:spPr bwMode="auto">
                <a:xfrm>
                  <a:off x="3503" y="3931"/>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068" name="Line 378"/>
                <p:cNvSpPr>
                  <a:spLocks noChangeAspect="1" noChangeShapeType="1"/>
                </p:cNvSpPr>
                <p:nvPr/>
              </p:nvSpPr>
              <p:spPr bwMode="auto">
                <a:xfrm flipH="1">
                  <a:off x="3506" y="3931"/>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69" name="Freeform 379"/>
                <p:cNvSpPr>
                  <a:spLocks noChangeAspect="1"/>
                </p:cNvSpPr>
                <p:nvPr/>
              </p:nvSpPr>
              <p:spPr bwMode="auto">
                <a:xfrm>
                  <a:off x="4086" y="3908"/>
                  <a:ext cx="575" cy="225"/>
                </a:xfrm>
                <a:custGeom>
                  <a:avLst/>
                  <a:gdLst>
                    <a:gd name="T0" fmla="*/ 571 w 575"/>
                    <a:gd name="T1" fmla="*/ 1 h 225"/>
                    <a:gd name="T2" fmla="*/ 4 w 575"/>
                    <a:gd name="T3" fmla="*/ 0 h 225"/>
                    <a:gd name="T4" fmla="*/ 0 w 575"/>
                    <a:gd name="T5" fmla="*/ 219 h 225"/>
                    <a:gd name="T6" fmla="*/ 574 w 575"/>
                    <a:gd name="T7" fmla="*/ 224 h 225"/>
                    <a:gd name="T8" fmla="*/ 571 w 575"/>
                    <a:gd name="T9" fmla="*/ 1 h 225"/>
                    <a:gd name="T10" fmla="*/ 0 60000 65536"/>
                    <a:gd name="T11" fmla="*/ 0 60000 65536"/>
                    <a:gd name="T12" fmla="*/ 0 60000 65536"/>
                    <a:gd name="T13" fmla="*/ 0 60000 65536"/>
                    <a:gd name="T14" fmla="*/ 0 60000 65536"/>
                    <a:gd name="T15" fmla="*/ 0 w 575"/>
                    <a:gd name="T16" fmla="*/ 0 h 225"/>
                    <a:gd name="T17" fmla="*/ 575 w 575"/>
                    <a:gd name="T18" fmla="*/ 225 h 225"/>
                  </a:gdLst>
                  <a:ahLst/>
                  <a:cxnLst>
                    <a:cxn ang="T10">
                      <a:pos x="T0" y="T1"/>
                    </a:cxn>
                    <a:cxn ang="T11">
                      <a:pos x="T2" y="T3"/>
                    </a:cxn>
                    <a:cxn ang="T12">
                      <a:pos x="T4" y="T5"/>
                    </a:cxn>
                    <a:cxn ang="T13">
                      <a:pos x="T6" y="T7"/>
                    </a:cxn>
                    <a:cxn ang="T14">
                      <a:pos x="T8" y="T9"/>
                    </a:cxn>
                  </a:cxnLst>
                  <a:rect l="T15" t="T16" r="T17" b="T18"/>
                  <a:pathLst>
                    <a:path w="575" h="225">
                      <a:moveTo>
                        <a:pt x="571" y="1"/>
                      </a:moveTo>
                      <a:lnTo>
                        <a:pt x="4" y="0"/>
                      </a:lnTo>
                      <a:lnTo>
                        <a:pt x="0" y="219"/>
                      </a:lnTo>
                      <a:lnTo>
                        <a:pt x="574" y="224"/>
                      </a:lnTo>
                      <a:lnTo>
                        <a:pt x="571" y="1"/>
                      </a:lnTo>
                    </a:path>
                  </a:pathLst>
                </a:custGeom>
                <a:solidFill>
                  <a:srgbClr val="A6A6A6"/>
                </a:solidFill>
                <a:ln w="9525" cap="rnd">
                  <a:noFill/>
                  <a:round/>
                  <a:headEnd type="none" w="sm" len="sm"/>
                  <a:tailEnd type="none" w="sm" len="sm"/>
                </a:ln>
              </p:spPr>
              <p:txBody>
                <a:bodyPr wrap="none"/>
                <a:lstStyle/>
                <a:p>
                  <a:endParaRPr lang="es-PA"/>
                </a:p>
              </p:txBody>
            </p:sp>
            <p:sp>
              <p:nvSpPr>
                <p:cNvPr id="18070" name="Freeform 380"/>
                <p:cNvSpPr>
                  <a:spLocks noChangeAspect="1"/>
                </p:cNvSpPr>
                <p:nvPr/>
              </p:nvSpPr>
              <p:spPr bwMode="auto">
                <a:xfrm>
                  <a:off x="4086" y="3908"/>
                  <a:ext cx="575" cy="225"/>
                </a:xfrm>
                <a:custGeom>
                  <a:avLst/>
                  <a:gdLst>
                    <a:gd name="T0" fmla="*/ 571 w 575"/>
                    <a:gd name="T1" fmla="*/ 1 h 225"/>
                    <a:gd name="T2" fmla="*/ 4 w 575"/>
                    <a:gd name="T3" fmla="*/ 0 h 225"/>
                    <a:gd name="T4" fmla="*/ 0 w 575"/>
                    <a:gd name="T5" fmla="*/ 219 h 225"/>
                    <a:gd name="T6" fmla="*/ 574 w 575"/>
                    <a:gd name="T7" fmla="*/ 224 h 225"/>
                    <a:gd name="T8" fmla="*/ 571 w 575"/>
                    <a:gd name="T9" fmla="*/ 1 h 225"/>
                    <a:gd name="T10" fmla="*/ 0 60000 65536"/>
                    <a:gd name="T11" fmla="*/ 0 60000 65536"/>
                    <a:gd name="T12" fmla="*/ 0 60000 65536"/>
                    <a:gd name="T13" fmla="*/ 0 60000 65536"/>
                    <a:gd name="T14" fmla="*/ 0 60000 65536"/>
                    <a:gd name="T15" fmla="*/ 0 w 575"/>
                    <a:gd name="T16" fmla="*/ 0 h 225"/>
                    <a:gd name="T17" fmla="*/ 575 w 575"/>
                    <a:gd name="T18" fmla="*/ 225 h 225"/>
                  </a:gdLst>
                  <a:ahLst/>
                  <a:cxnLst>
                    <a:cxn ang="T10">
                      <a:pos x="T0" y="T1"/>
                    </a:cxn>
                    <a:cxn ang="T11">
                      <a:pos x="T2" y="T3"/>
                    </a:cxn>
                    <a:cxn ang="T12">
                      <a:pos x="T4" y="T5"/>
                    </a:cxn>
                    <a:cxn ang="T13">
                      <a:pos x="T6" y="T7"/>
                    </a:cxn>
                    <a:cxn ang="T14">
                      <a:pos x="T8" y="T9"/>
                    </a:cxn>
                  </a:cxnLst>
                  <a:rect l="T15" t="T16" r="T17" b="T18"/>
                  <a:pathLst>
                    <a:path w="575" h="225">
                      <a:moveTo>
                        <a:pt x="571" y="1"/>
                      </a:moveTo>
                      <a:lnTo>
                        <a:pt x="4" y="0"/>
                      </a:lnTo>
                      <a:lnTo>
                        <a:pt x="0" y="219"/>
                      </a:lnTo>
                      <a:lnTo>
                        <a:pt x="574" y="224"/>
                      </a:lnTo>
                      <a:lnTo>
                        <a:pt x="571" y="1"/>
                      </a:lnTo>
                    </a:path>
                  </a:pathLst>
                </a:custGeom>
                <a:noFill/>
                <a:ln w="12699" cap="rnd">
                  <a:solidFill>
                    <a:srgbClr val="000000"/>
                  </a:solidFill>
                  <a:round/>
                  <a:headEnd type="none" w="sm" len="sm"/>
                  <a:tailEnd type="none" w="sm" len="sm"/>
                </a:ln>
              </p:spPr>
              <p:txBody>
                <a:bodyPr wrap="none"/>
                <a:lstStyle/>
                <a:p>
                  <a:endParaRPr lang="es-PA"/>
                </a:p>
              </p:txBody>
            </p:sp>
            <p:sp>
              <p:nvSpPr>
                <p:cNvPr id="18071" name="Freeform 381"/>
                <p:cNvSpPr>
                  <a:spLocks noChangeAspect="1"/>
                </p:cNvSpPr>
                <p:nvPr/>
              </p:nvSpPr>
              <p:spPr bwMode="auto">
                <a:xfrm>
                  <a:off x="4086" y="4103"/>
                  <a:ext cx="575" cy="24"/>
                </a:xfrm>
                <a:custGeom>
                  <a:avLst/>
                  <a:gdLst>
                    <a:gd name="T0" fmla="*/ 574 w 575"/>
                    <a:gd name="T1" fmla="*/ 5 h 24"/>
                    <a:gd name="T2" fmla="*/ 571 w 575"/>
                    <a:gd name="T3" fmla="*/ 23 h 24"/>
                    <a:gd name="T4" fmla="*/ 0 w 575"/>
                    <a:gd name="T5" fmla="*/ 20 h 24"/>
                    <a:gd name="T6" fmla="*/ 3 w 575"/>
                    <a:gd name="T7" fmla="*/ 0 h 24"/>
                    <a:gd name="T8" fmla="*/ 574 w 575"/>
                    <a:gd name="T9" fmla="*/ 5 h 24"/>
                    <a:gd name="T10" fmla="*/ 0 60000 65536"/>
                    <a:gd name="T11" fmla="*/ 0 60000 65536"/>
                    <a:gd name="T12" fmla="*/ 0 60000 65536"/>
                    <a:gd name="T13" fmla="*/ 0 60000 65536"/>
                    <a:gd name="T14" fmla="*/ 0 60000 65536"/>
                    <a:gd name="T15" fmla="*/ 0 w 575"/>
                    <a:gd name="T16" fmla="*/ 0 h 24"/>
                    <a:gd name="T17" fmla="*/ 575 w 575"/>
                    <a:gd name="T18" fmla="*/ 24 h 24"/>
                  </a:gdLst>
                  <a:ahLst/>
                  <a:cxnLst>
                    <a:cxn ang="T10">
                      <a:pos x="T0" y="T1"/>
                    </a:cxn>
                    <a:cxn ang="T11">
                      <a:pos x="T2" y="T3"/>
                    </a:cxn>
                    <a:cxn ang="T12">
                      <a:pos x="T4" y="T5"/>
                    </a:cxn>
                    <a:cxn ang="T13">
                      <a:pos x="T6" y="T7"/>
                    </a:cxn>
                    <a:cxn ang="T14">
                      <a:pos x="T8" y="T9"/>
                    </a:cxn>
                  </a:cxnLst>
                  <a:rect l="T15" t="T16" r="T17" b="T18"/>
                  <a:pathLst>
                    <a:path w="575" h="24">
                      <a:moveTo>
                        <a:pt x="574" y="5"/>
                      </a:moveTo>
                      <a:lnTo>
                        <a:pt x="571" y="23"/>
                      </a:lnTo>
                      <a:lnTo>
                        <a:pt x="0" y="20"/>
                      </a:lnTo>
                      <a:lnTo>
                        <a:pt x="3" y="0"/>
                      </a:lnTo>
                      <a:lnTo>
                        <a:pt x="574" y="5"/>
                      </a:lnTo>
                    </a:path>
                  </a:pathLst>
                </a:custGeom>
                <a:solidFill>
                  <a:srgbClr val="595959"/>
                </a:solidFill>
                <a:ln w="9525" cap="rnd">
                  <a:noFill/>
                  <a:round/>
                  <a:headEnd type="none" w="sm" len="sm"/>
                  <a:tailEnd type="none" w="sm" len="sm"/>
                </a:ln>
              </p:spPr>
              <p:txBody>
                <a:bodyPr wrap="none"/>
                <a:lstStyle/>
                <a:p>
                  <a:endParaRPr lang="es-PA"/>
                </a:p>
              </p:txBody>
            </p:sp>
            <p:sp>
              <p:nvSpPr>
                <p:cNvPr id="18072" name="Freeform 382"/>
                <p:cNvSpPr>
                  <a:spLocks noChangeAspect="1"/>
                </p:cNvSpPr>
                <p:nvPr/>
              </p:nvSpPr>
              <p:spPr bwMode="auto">
                <a:xfrm>
                  <a:off x="4091" y="3908"/>
                  <a:ext cx="573" cy="24"/>
                </a:xfrm>
                <a:custGeom>
                  <a:avLst/>
                  <a:gdLst>
                    <a:gd name="T0" fmla="*/ 569 w 573"/>
                    <a:gd name="T1" fmla="*/ 3 h 24"/>
                    <a:gd name="T2" fmla="*/ 572 w 573"/>
                    <a:gd name="T3" fmla="*/ 23 h 24"/>
                    <a:gd name="T4" fmla="*/ 67 w 573"/>
                    <a:gd name="T5" fmla="*/ 19 h 24"/>
                    <a:gd name="T6" fmla="*/ 1 w 573"/>
                    <a:gd name="T7" fmla="*/ 19 h 24"/>
                    <a:gd name="T8" fmla="*/ 0 w 573"/>
                    <a:gd name="T9" fmla="*/ 0 h 24"/>
                    <a:gd name="T10" fmla="*/ 58 w 573"/>
                    <a:gd name="T11" fmla="*/ 1 h 24"/>
                    <a:gd name="T12" fmla="*/ 569 w 573"/>
                    <a:gd name="T13" fmla="*/ 3 h 24"/>
                    <a:gd name="T14" fmla="*/ 0 60000 65536"/>
                    <a:gd name="T15" fmla="*/ 0 60000 65536"/>
                    <a:gd name="T16" fmla="*/ 0 60000 65536"/>
                    <a:gd name="T17" fmla="*/ 0 60000 65536"/>
                    <a:gd name="T18" fmla="*/ 0 60000 65536"/>
                    <a:gd name="T19" fmla="*/ 0 60000 65536"/>
                    <a:gd name="T20" fmla="*/ 0 60000 65536"/>
                    <a:gd name="T21" fmla="*/ 0 w 573"/>
                    <a:gd name="T22" fmla="*/ 0 h 24"/>
                    <a:gd name="T23" fmla="*/ 573 w 57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24">
                      <a:moveTo>
                        <a:pt x="569" y="3"/>
                      </a:moveTo>
                      <a:lnTo>
                        <a:pt x="572" y="23"/>
                      </a:lnTo>
                      <a:lnTo>
                        <a:pt x="67" y="19"/>
                      </a:lnTo>
                      <a:lnTo>
                        <a:pt x="1" y="19"/>
                      </a:lnTo>
                      <a:lnTo>
                        <a:pt x="0" y="0"/>
                      </a:lnTo>
                      <a:lnTo>
                        <a:pt x="58" y="1"/>
                      </a:lnTo>
                      <a:lnTo>
                        <a:pt x="569" y="3"/>
                      </a:lnTo>
                    </a:path>
                  </a:pathLst>
                </a:custGeom>
                <a:solidFill>
                  <a:srgbClr val="595959"/>
                </a:solidFill>
                <a:ln w="9525" cap="rnd">
                  <a:noFill/>
                  <a:round/>
                  <a:headEnd type="none" w="sm" len="sm"/>
                  <a:tailEnd type="none" w="sm" len="sm"/>
                </a:ln>
              </p:spPr>
              <p:txBody>
                <a:bodyPr wrap="none"/>
                <a:lstStyle/>
                <a:p>
                  <a:endParaRPr lang="es-PA"/>
                </a:p>
              </p:txBody>
            </p:sp>
            <p:sp>
              <p:nvSpPr>
                <p:cNvPr id="18073" name="Freeform 383"/>
                <p:cNvSpPr>
                  <a:spLocks noChangeAspect="1"/>
                </p:cNvSpPr>
                <p:nvPr/>
              </p:nvSpPr>
              <p:spPr bwMode="auto">
                <a:xfrm>
                  <a:off x="4088" y="3948"/>
                  <a:ext cx="574" cy="141"/>
                </a:xfrm>
                <a:custGeom>
                  <a:avLst/>
                  <a:gdLst>
                    <a:gd name="T0" fmla="*/ 573 w 574"/>
                    <a:gd name="T1" fmla="*/ 3 h 141"/>
                    <a:gd name="T2" fmla="*/ 6 w 574"/>
                    <a:gd name="T3" fmla="*/ 0 h 141"/>
                    <a:gd name="T4" fmla="*/ 10 w 574"/>
                    <a:gd name="T5" fmla="*/ 68 h 141"/>
                    <a:gd name="T6" fmla="*/ 0 w 574"/>
                    <a:gd name="T7" fmla="*/ 137 h 141"/>
                    <a:gd name="T8" fmla="*/ 570 w 574"/>
                    <a:gd name="T9" fmla="*/ 140 h 141"/>
                    <a:gd name="T10" fmla="*/ 573 w 574"/>
                    <a:gd name="T11" fmla="*/ 3 h 141"/>
                    <a:gd name="T12" fmla="*/ 0 60000 65536"/>
                    <a:gd name="T13" fmla="*/ 0 60000 65536"/>
                    <a:gd name="T14" fmla="*/ 0 60000 65536"/>
                    <a:gd name="T15" fmla="*/ 0 60000 65536"/>
                    <a:gd name="T16" fmla="*/ 0 60000 65536"/>
                    <a:gd name="T17" fmla="*/ 0 60000 65536"/>
                    <a:gd name="T18" fmla="*/ 0 w 574"/>
                    <a:gd name="T19" fmla="*/ 0 h 141"/>
                    <a:gd name="T20" fmla="*/ 574 w 57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574" h="141">
                      <a:moveTo>
                        <a:pt x="573" y="3"/>
                      </a:moveTo>
                      <a:lnTo>
                        <a:pt x="6" y="0"/>
                      </a:lnTo>
                      <a:lnTo>
                        <a:pt x="10" y="68"/>
                      </a:lnTo>
                      <a:lnTo>
                        <a:pt x="0" y="137"/>
                      </a:lnTo>
                      <a:lnTo>
                        <a:pt x="570" y="140"/>
                      </a:lnTo>
                      <a:lnTo>
                        <a:pt x="573" y="3"/>
                      </a:lnTo>
                    </a:path>
                  </a:pathLst>
                </a:custGeom>
                <a:solidFill>
                  <a:srgbClr val="CCCCCC"/>
                </a:solidFill>
                <a:ln w="9525" cap="rnd">
                  <a:noFill/>
                  <a:round/>
                  <a:headEnd type="none" w="sm" len="sm"/>
                  <a:tailEnd type="none" w="sm" len="sm"/>
                </a:ln>
              </p:spPr>
              <p:txBody>
                <a:bodyPr wrap="none"/>
                <a:lstStyle/>
                <a:p>
                  <a:endParaRPr lang="es-PA"/>
                </a:p>
              </p:txBody>
            </p:sp>
            <p:sp>
              <p:nvSpPr>
                <p:cNvPr id="18074" name="Freeform 384"/>
                <p:cNvSpPr>
                  <a:spLocks noChangeAspect="1"/>
                </p:cNvSpPr>
                <p:nvPr/>
              </p:nvSpPr>
              <p:spPr bwMode="auto">
                <a:xfrm>
                  <a:off x="4074" y="3870"/>
                  <a:ext cx="31" cy="292"/>
                </a:xfrm>
                <a:custGeom>
                  <a:avLst/>
                  <a:gdLst>
                    <a:gd name="T0" fmla="*/ 30 w 31"/>
                    <a:gd name="T1" fmla="*/ 0 h 292"/>
                    <a:gd name="T2" fmla="*/ 1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1" y="0"/>
                      </a:lnTo>
                      <a:lnTo>
                        <a:pt x="0" y="291"/>
                      </a:lnTo>
                      <a:lnTo>
                        <a:pt x="29" y="291"/>
                      </a:lnTo>
                      <a:lnTo>
                        <a:pt x="30" y="0"/>
                      </a:lnTo>
                    </a:path>
                  </a:pathLst>
                </a:custGeom>
                <a:solidFill>
                  <a:srgbClr val="A6A6A6"/>
                </a:solidFill>
                <a:ln w="9525" cap="rnd">
                  <a:noFill/>
                  <a:round/>
                  <a:headEnd type="none" w="sm" len="sm"/>
                  <a:tailEnd type="none" w="sm" len="sm"/>
                </a:ln>
              </p:spPr>
              <p:txBody>
                <a:bodyPr wrap="none"/>
                <a:lstStyle/>
                <a:p>
                  <a:endParaRPr lang="es-PA"/>
                </a:p>
              </p:txBody>
            </p:sp>
            <p:sp>
              <p:nvSpPr>
                <p:cNvPr id="18075" name="Freeform 385"/>
                <p:cNvSpPr>
                  <a:spLocks noChangeAspect="1"/>
                </p:cNvSpPr>
                <p:nvPr/>
              </p:nvSpPr>
              <p:spPr bwMode="auto">
                <a:xfrm>
                  <a:off x="4074" y="3870"/>
                  <a:ext cx="31" cy="292"/>
                </a:xfrm>
                <a:custGeom>
                  <a:avLst/>
                  <a:gdLst>
                    <a:gd name="T0" fmla="*/ 30 w 31"/>
                    <a:gd name="T1" fmla="*/ 0 h 292"/>
                    <a:gd name="T2" fmla="*/ 1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1" y="0"/>
                      </a:lnTo>
                      <a:lnTo>
                        <a:pt x="0" y="291"/>
                      </a:lnTo>
                      <a:lnTo>
                        <a:pt x="29" y="291"/>
                      </a:lnTo>
                      <a:lnTo>
                        <a:pt x="30" y="0"/>
                      </a:lnTo>
                    </a:path>
                  </a:pathLst>
                </a:custGeom>
                <a:noFill/>
                <a:ln w="12699" cap="rnd">
                  <a:solidFill>
                    <a:srgbClr val="000000"/>
                  </a:solidFill>
                  <a:round/>
                  <a:headEnd type="none" w="sm" len="sm"/>
                  <a:tailEnd type="none" w="sm" len="sm"/>
                </a:ln>
              </p:spPr>
              <p:txBody>
                <a:bodyPr wrap="none"/>
                <a:lstStyle/>
                <a:p>
                  <a:endParaRPr lang="es-PA"/>
                </a:p>
              </p:txBody>
            </p:sp>
            <p:sp>
              <p:nvSpPr>
                <p:cNvPr id="18076" name="Freeform 386"/>
                <p:cNvSpPr>
                  <a:spLocks noChangeAspect="1"/>
                </p:cNvSpPr>
                <p:nvPr/>
              </p:nvSpPr>
              <p:spPr bwMode="auto">
                <a:xfrm>
                  <a:off x="4650" y="3872"/>
                  <a:ext cx="32" cy="293"/>
                </a:xfrm>
                <a:custGeom>
                  <a:avLst/>
                  <a:gdLst>
                    <a:gd name="T0" fmla="*/ 31 w 32"/>
                    <a:gd name="T1" fmla="*/ 0 h 293"/>
                    <a:gd name="T2" fmla="*/ 2 w 32"/>
                    <a:gd name="T3" fmla="*/ 0 h 293"/>
                    <a:gd name="T4" fmla="*/ 0 w 32"/>
                    <a:gd name="T5" fmla="*/ 292 h 293"/>
                    <a:gd name="T6" fmla="*/ 29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2" y="0"/>
                      </a:lnTo>
                      <a:lnTo>
                        <a:pt x="0" y="292"/>
                      </a:lnTo>
                      <a:lnTo>
                        <a:pt x="29" y="292"/>
                      </a:lnTo>
                      <a:lnTo>
                        <a:pt x="31" y="0"/>
                      </a:lnTo>
                    </a:path>
                  </a:pathLst>
                </a:custGeom>
                <a:solidFill>
                  <a:srgbClr val="A6A6A6"/>
                </a:solidFill>
                <a:ln w="9525" cap="rnd">
                  <a:noFill/>
                  <a:round/>
                  <a:headEnd type="none" w="sm" len="sm"/>
                  <a:tailEnd type="none" w="sm" len="sm"/>
                </a:ln>
              </p:spPr>
              <p:txBody>
                <a:bodyPr wrap="none"/>
                <a:lstStyle/>
                <a:p>
                  <a:endParaRPr lang="es-PA"/>
                </a:p>
              </p:txBody>
            </p:sp>
            <p:sp>
              <p:nvSpPr>
                <p:cNvPr id="18077" name="Freeform 387"/>
                <p:cNvSpPr>
                  <a:spLocks noChangeAspect="1"/>
                </p:cNvSpPr>
                <p:nvPr/>
              </p:nvSpPr>
              <p:spPr bwMode="auto">
                <a:xfrm>
                  <a:off x="4650" y="3872"/>
                  <a:ext cx="32" cy="293"/>
                </a:xfrm>
                <a:custGeom>
                  <a:avLst/>
                  <a:gdLst>
                    <a:gd name="T0" fmla="*/ 31 w 32"/>
                    <a:gd name="T1" fmla="*/ 0 h 293"/>
                    <a:gd name="T2" fmla="*/ 2 w 32"/>
                    <a:gd name="T3" fmla="*/ 0 h 293"/>
                    <a:gd name="T4" fmla="*/ 0 w 32"/>
                    <a:gd name="T5" fmla="*/ 292 h 293"/>
                    <a:gd name="T6" fmla="*/ 29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2" y="0"/>
                      </a:lnTo>
                      <a:lnTo>
                        <a:pt x="0" y="292"/>
                      </a:lnTo>
                      <a:lnTo>
                        <a:pt x="29" y="292"/>
                      </a:lnTo>
                      <a:lnTo>
                        <a:pt x="31" y="0"/>
                      </a:lnTo>
                    </a:path>
                  </a:pathLst>
                </a:custGeom>
                <a:noFill/>
                <a:ln w="12699" cap="rnd">
                  <a:solidFill>
                    <a:srgbClr val="000000"/>
                  </a:solidFill>
                  <a:round/>
                  <a:headEnd type="none" w="sm" len="sm"/>
                  <a:tailEnd type="none" w="sm" len="sm"/>
                </a:ln>
              </p:spPr>
              <p:txBody>
                <a:bodyPr wrap="none"/>
                <a:lstStyle/>
                <a:p>
                  <a:endParaRPr lang="es-PA"/>
                </a:p>
              </p:txBody>
            </p:sp>
            <p:sp>
              <p:nvSpPr>
                <p:cNvPr id="18078" name="Freeform 388"/>
                <p:cNvSpPr>
                  <a:spLocks noChangeAspect="1"/>
                </p:cNvSpPr>
                <p:nvPr/>
              </p:nvSpPr>
              <p:spPr bwMode="auto">
                <a:xfrm>
                  <a:off x="4651" y="3911"/>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wrap="none"/>
                <a:lstStyle/>
                <a:p>
                  <a:endParaRPr lang="es-PA"/>
                </a:p>
              </p:txBody>
            </p:sp>
            <p:sp>
              <p:nvSpPr>
                <p:cNvPr id="18079" name="Freeform 389"/>
                <p:cNvSpPr>
                  <a:spLocks noChangeAspect="1"/>
                </p:cNvSpPr>
                <p:nvPr/>
              </p:nvSpPr>
              <p:spPr bwMode="auto">
                <a:xfrm>
                  <a:off x="4651" y="3933"/>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wrap="none"/>
                <a:lstStyle/>
                <a:p>
                  <a:endParaRPr lang="es-PA"/>
                </a:p>
              </p:txBody>
            </p:sp>
            <p:sp>
              <p:nvSpPr>
                <p:cNvPr id="18080" name="Freeform 390"/>
                <p:cNvSpPr>
                  <a:spLocks noChangeAspect="1"/>
                </p:cNvSpPr>
                <p:nvPr/>
              </p:nvSpPr>
              <p:spPr bwMode="auto">
                <a:xfrm>
                  <a:off x="4651" y="3950"/>
                  <a:ext cx="28" cy="139"/>
                </a:xfrm>
                <a:custGeom>
                  <a:avLst/>
                  <a:gdLst>
                    <a:gd name="T0" fmla="*/ 0 w 28"/>
                    <a:gd name="T1" fmla="*/ 138 h 139"/>
                    <a:gd name="T2" fmla="*/ 26 w 28"/>
                    <a:gd name="T3" fmla="*/ 138 h 139"/>
                    <a:gd name="T4" fmla="*/ 27 w 28"/>
                    <a:gd name="T5" fmla="*/ 0 h 139"/>
                    <a:gd name="T6" fmla="*/ 1 w 28"/>
                    <a:gd name="T7" fmla="*/ 0 h 139"/>
                    <a:gd name="T8" fmla="*/ 0 w 28"/>
                    <a:gd name="T9" fmla="*/ 138 h 139"/>
                    <a:gd name="T10" fmla="*/ 0 60000 65536"/>
                    <a:gd name="T11" fmla="*/ 0 60000 65536"/>
                    <a:gd name="T12" fmla="*/ 0 60000 65536"/>
                    <a:gd name="T13" fmla="*/ 0 60000 65536"/>
                    <a:gd name="T14" fmla="*/ 0 60000 65536"/>
                    <a:gd name="T15" fmla="*/ 0 w 28"/>
                    <a:gd name="T16" fmla="*/ 0 h 139"/>
                    <a:gd name="T17" fmla="*/ 28 w 28"/>
                    <a:gd name="T18" fmla="*/ 139 h 139"/>
                  </a:gdLst>
                  <a:ahLst/>
                  <a:cxnLst>
                    <a:cxn ang="T10">
                      <a:pos x="T0" y="T1"/>
                    </a:cxn>
                    <a:cxn ang="T11">
                      <a:pos x="T2" y="T3"/>
                    </a:cxn>
                    <a:cxn ang="T12">
                      <a:pos x="T4" y="T5"/>
                    </a:cxn>
                    <a:cxn ang="T13">
                      <a:pos x="T6" y="T7"/>
                    </a:cxn>
                    <a:cxn ang="T14">
                      <a:pos x="T8" y="T9"/>
                    </a:cxn>
                  </a:cxnLst>
                  <a:rect l="T15" t="T16" r="T17" b="T18"/>
                  <a:pathLst>
                    <a:path w="28" h="139">
                      <a:moveTo>
                        <a:pt x="0" y="138"/>
                      </a:moveTo>
                      <a:lnTo>
                        <a:pt x="26" y="138"/>
                      </a:lnTo>
                      <a:lnTo>
                        <a:pt x="27" y="0"/>
                      </a:lnTo>
                      <a:lnTo>
                        <a:pt x="1" y="0"/>
                      </a:lnTo>
                      <a:lnTo>
                        <a:pt x="0" y="138"/>
                      </a:lnTo>
                    </a:path>
                  </a:pathLst>
                </a:custGeom>
                <a:solidFill>
                  <a:srgbClr val="F2F2F2"/>
                </a:solidFill>
                <a:ln w="9525" cap="rnd">
                  <a:noFill/>
                  <a:round/>
                  <a:headEnd type="none" w="sm" len="sm"/>
                  <a:tailEnd type="none" w="sm" len="sm"/>
                </a:ln>
              </p:spPr>
              <p:txBody>
                <a:bodyPr wrap="none"/>
                <a:lstStyle/>
                <a:p>
                  <a:endParaRPr lang="es-PA"/>
                </a:p>
              </p:txBody>
            </p:sp>
            <p:sp>
              <p:nvSpPr>
                <p:cNvPr id="18081" name="Freeform 391"/>
                <p:cNvSpPr>
                  <a:spLocks noChangeAspect="1"/>
                </p:cNvSpPr>
                <p:nvPr/>
              </p:nvSpPr>
              <p:spPr bwMode="auto">
                <a:xfrm>
                  <a:off x="4651" y="3964"/>
                  <a:ext cx="28" cy="112"/>
                </a:xfrm>
                <a:custGeom>
                  <a:avLst/>
                  <a:gdLst>
                    <a:gd name="T0" fmla="*/ 0 w 28"/>
                    <a:gd name="T1" fmla="*/ 111 h 112"/>
                    <a:gd name="T2" fmla="*/ 26 w 28"/>
                    <a:gd name="T3" fmla="*/ 111 h 112"/>
                    <a:gd name="T4" fmla="*/ 27 w 28"/>
                    <a:gd name="T5" fmla="*/ 0 h 112"/>
                    <a:gd name="T6" fmla="*/ 1 w 28"/>
                    <a:gd name="T7" fmla="*/ 0 h 112"/>
                    <a:gd name="T8" fmla="*/ 0 w 28"/>
                    <a:gd name="T9" fmla="*/ 111 h 112"/>
                    <a:gd name="T10" fmla="*/ 0 60000 65536"/>
                    <a:gd name="T11" fmla="*/ 0 60000 65536"/>
                    <a:gd name="T12" fmla="*/ 0 60000 65536"/>
                    <a:gd name="T13" fmla="*/ 0 60000 65536"/>
                    <a:gd name="T14" fmla="*/ 0 60000 65536"/>
                    <a:gd name="T15" fmla="*/ 0 w 28"/>
                    <a:gd name="T16" fmla="*/ 0 h 112"/>
                    <a:gd name="T17" fmla="*/ 28 w 28"/>
                    <a:gd name="T18" fmla="*/ 112 h 112"/>
                  </a:gdLst>
                  <a:ahLst/>
                  <a:cxnLst>
                    <a:cxn ang="T10">
                      <a:pos x="T0" y="T1"/>
                    </a:cxn>
                    <a:cxn ang="T11">
                      <a:pos x="T2" y="T3"/>
                    </a:cxn>
                    <a:cxn ang="T12">
                      <a:pos x="T4" y="T5"/>
                    </a:cxn>
                    <a:cxn ang="T13">
                      <a:pos x="T6" y="T7"/>
                    </a:cxn>
                    <a:cxn ang="T14">
                      <a:pos x="T8" y="T9"/>
                    </a:cxn>
                  </a:cxnLst>
                  <a:rect l="T15" t="T16" r="T17" b="T18"/>
                  <a:pathLst>
                    <a:path w="28" h="112">
                      <a:moveTo>
                        <a:pt x="0" y="111"/>
                      </a:moveTo>
                      <a:lnTo>
                        <a:pt x="26" y="111"/>
                      </a:lnTo>
                      <a:lnTo>
                        <a:pt x="27" y="0"/>
                      </a:lnTo>
                      <a:lnTo>
                        <a:pt x="1" y="0"/>
                      </a:lnTo>
                      <a:lnTo>
                        <a:pt x="0" y="111"/>
                      </a:lnTo>
                    </a:path>
                  </a:pathLst>
                </a:custGeom>
                <a:solidFill>
                  <a:srgbClr val="F7F7F7"/>
                </a:solidFill>
                <a:ln w="9525" cap="rnd">
                  <a:noFill/>
                  <a:round/>
                  <a:headEnd type="none" w="sm" len="sm"/>
                  <a:tailEnd type="none" w="sm" len="sm"/>
                </a:ln>
              </p:spPr>
              <p:txBody>
                <a:bodyPr wrap="none"/>
                <a:lstStyle/>
                <a:p>
                  <a:endParaRPr lang="es-PA"/>
                </a:p>
              </p:txBody>
            </p:sp>
            <p:sp>
              <p:nvSpPr>
                <p:cNvPr id="18082" name="Rectangle 392"/>
                <p:cNvSpPr>
                  <a:spLocks noChangeAspect="1" noChangeArrowheads="1"/>
                </p:cNvSpPr>
                <p:nvPr/>
              </p:nvSpPr>
              <p:spPr bwMode="auto">
                <a:xfrm>
                  <a:off x="4652" y="3976"/>
                  <a:ext cx="26" cy="88"/>
                </a:xfrm>
                <a:prstGeom prst="rect">
                  <a:avLst/>
                </a:prstGeom>
                <a:solidFill>
                  <a:srgbClr val="FFFFFF"/>
                </a:solidFill>
                <a:ln w="9525">
                  <a:noFill/>
                  <a:miter lim="800000"/>
                  <a:headEnd/>
                  <a:tailEnd/>
                </a:ln>
              </p:spPr>
              <p:txBody>
                <a:bodyPr wrap="none" anchor="ctr"/>
                <a:lstStyle/>
                <a:p>
                  <a:endParaRPr lang="en-GB"/>
                </a:p>
              </p:txBody>
            </p:sp>
            <p:sp>
              <p:nvSpPr>
                <p:cNvPr id="18083" name="Freeform 393"/>
                <p:cNvSpPr>
                  <a:spLocks noChangeAspect="1"/>
                </p:cNvSpPr>
                <p:nvPr/>
              </p:nvSpPr>
              <p:spPr bwMode="auto">
                <a:xfrm>
                  <a:off x="4075" y="3908"/>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wrap="none"/>
                <a:lstStyle/>
                <a:p>
                  <a:endParaRPr lang="es-PA"/>
                </a:p>
              </p:txBody>
            </p:sp>
            <p:sp>
              <p:nvSpPr>
                <p:cNvPr id="18084" name="Freeform 394"/>
                <p:cNvSpPr>
                  <a:spLocks noChangeAspect="1"/>
                </p:cNvSpPr>
                <p:nvPr/>
              </p:nvSpPr>
              <p:spPr bwMode="auto">
                <a:xfrm>
                  <a:off x="4075" y="3930"/>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wrap="none"/>
                <a:lstStyle/>
                <a:p>
                  <a:endParaRPr lang="es-PA"/>
                </a:p>
              </p:txBody>
            </p:sp>
            <p:sp>
              <p:nvSpPr>
                <p:cNvPr id="18085" name="Freeform 395"/>
                <p:cNvSpPr>
                  <a:spLocks noChangeAspect="1"/>
                </p:cNvSpPr>
                <p:nvPr/>
              </p:nvSpPr>
              <p:spPr bwMode="auto">
                <a:xfrm>
                  <a:off x="4075" y="3947"/>
                  <a:ext cx="28" cy="139"/>
                </a:xfrm>
                <a:custGeom>
                  <a:avLst/>
                  <a:gdLst>
                    <a:gd name="T0" fmla="*/ 0 w 28"/>
                    <a:gd name="T1" fmla="*/ 138 h 139"/>
                    <a:gd name="T2" fmla="*/ 26 w 28"/>
                    <a:gd name="T3" fmla="*/ 138 h 139"/>
                    <a:gd name="T4" fmla="*/ 27 w 28"/>
                    <a:gd name="T5" fmla="*/ 1 h 139"/>
                    <a:gd name="T6" fmla="*/ 1 w 28"/>
                    <a:gd name="T7" fmla="*/ 0 h 139"/>
                    <a:gd name="T8" fmla="*/ 0 w 28"/>
                    <a:gd name="T9" fmla="*/ 138 h 139"/>
                    <a:gd name="T10" fmla="*/ 0 60000 65536"/>
                    <a:gd name="T11" fmla="*/ 0 60000 65536"/>
                    <a:gd name="T12" fmla="*/ 0 60000 65536"/>
                    <a:gd name="T13" fmla="*/ 0 60000 65536"/>
                    <a:gd name="T14" fmla="*/ 0 60000 65536"/>
                    <a:gd name="T15" fmla="*/ 0 w 28"/>
                    <a:gd name="T16" fmla="*/ 0 h 139"/>
                    <a:gd name="T17" fmla="*/ 28 w 28"/>
                    <a:gd name="T18" fmla="*/ 139 h 139"/>
                  </a:gdLst>
                  <a:ahLst/>
                  <a:cxnLst>
                    <a:cxn ang="T10">
                      <a:pos x="T0" y="T1"/>
                    </a:cxn>
                    <a:cxn ang="T11">
                      <a:pos x="T2" y="T3"/>
                    </a:cxn>
                    <a:cxn ang="T12">
                      <a:pos x="T4" y="T5"/>
                    </a:cxn>
                    <a:cxn ang="T13">
                      <a:pos x="T6" y="T7"/>
                    </a:cxn>
                    <a:cxn ang="T14">
                      <a:pos x="T8" y="T9"/>
                    </a:cxn>
                  </a:cxnLst>
                  <a:rect l="T15" t="T16" r="T17" b="T18"/>
                  <a:pathLst>
                    <a:path w="28" h="139">
                      <a:moveTo>
                        <a:pt x="0" y="138"/>
                      </a:moveTo>
                      <a:lnTo>
                        <a:pt x="26" y="138"/>
                      </a:lnTo>
                      <a:lnTo>
                        <a:pt x="27" y="1"/>
                      </a:lnTo>
                      <a:lnTo>
                        <a:pt x="1" y="0"/>
                      </a:lnTo>
                      <a:lnTo>
                        <a:pt x="0" y="138"/>
                      </a:lnTo>
                    </a:path>
                  </a:pathLst>
                </a:custGeom>
                <a:solidFill>
                  <a:srgbClr val="F2F2F2"/>
                </a:solidFill>
                <a:ln w="9525" cap="rnd">
                  <a:noFill/>
                  <a:round/>
                  <a:headEnd type="none" w="sm" len="sm"/>
                  <a:tailEnd type="none" w="sm" len="sm"/>
                </a:ln>
              </p:spPr>
              <p:txBody>
                <a:bodyPr wrap="none"/>
                <a:lstStyle/>
                <a:p>
                  <a:endParaRPr lang="es-PA"/>
                </a:p>
              </p:txBody>
            </p:sp>
            <p:sp>
              <p:nvSpPr>
                <p:cNvPr id="18086" name="Freeform 396"/>
                <p:cNvSpPr>
                  <a:spLocks noChangeAspect="1"/>
                </p:cNvSpPr>
                <p:nvPr/>
              </p:nvSpPr>
              <p:spPr bwMode="auto">
                <a:xfrm>
                  <a:off x="4075" y="3961"/>
                  <a:ext cx="28" cy="111"/>
                </a:xfrm>
                <a:custGeom>
                  <a:avLst/>
                  <a:gdLst>
                    <a:gd name="T0" fmla="*/ 0 w 28"/>
                    <a:gd name="T1" fmla="*/ 110 h 111"/>
                    <a:gd name="T2" fmla="*/ 27 w 28"/>
                    <a:gd name="T3" fmla="*/ 110 h 111"/>
                    <a:gd name="T4" fmla="*/ 27 w 28"/>
                    <a:gd name="T5" fmla="*/ 0 h 111"/>
                    <a:gd name="T6" fmla="*/ 1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7" y="110"/>
                      </a:lnTo>
                      <a:lnTo>
                        <a:pt x="27" y="0"/>
                      </a:lnTo>
                      <a:lnTo>
                        <a:pt x="1" y="0"/>
                      </a:lnTo>
                      <a:lnTo>
                        <a:pt x="0" y="110"/>
                      </a:lnTo>
                    </a:path>
                  </a:pathLst>
                </a:custGeom>
                <a:solidFill>
                  <a:srgbClr val="F7F7F7"/>
                </a:solidFill>
                <a:ln w="9525" cap="rnd">
                  <a:noFill/>
                  <a:round/>
                  <a:headEnd type="none" w="sm" len="sm"/>
                  <a:tailEnd type="none" w="sm" len="sm"/>
                </a:ln>
              </p:spPr>
              <p:txBody>
                <a:bodyPr wrap="none"/>
                <a:lstStyle/>
                <a:p>
                  <a:endParaRPr lang="es-PA"/>
                </a:p>
              </p:txBody>
            </p:sp>
            <p:sp>
              <p:nvSpPr>
                <p:cNvPr id="18087" name="Freeform 397"/>
                <p:cNvSpPr>
                  <a:spLocks noChangeAspect="1"/>
                </p:cNvSpPr>
                <p:nvPr/>
              </p:nvSpPr>
              <p:spPr bwMode="auto">
                <a:xfrm>
                  <a:off x="4075" y="3971"/>
                  <a:ext cx="28" cy="91"/>
                </a:xfrm>
                <a:custGeom>
                  <a:avLst/>
                  <a:gdLst>
                    <a:gd name="T0" fmla="*/ 0 w 28"/>
                    <a:gd name="T1" fmla="*/ 90 h 91"/>
                    <a:gd name="T2" fmla="*/ 27 w 28"/>
                    <a:gd name="T3" fmla="*/ 90 h 91"/>
                    <a:gd name="T4" fmla="*/ 27 w 28"/>
                    <a:gd name="T5" fmla="*/ 1 h 91"/>
                    <a:gd name="T6" fmla="*/ 0 w 28"/>
                    <a:gd name="T7" fmla="*/ 0 h 91"/>
                    <a:gd name="T8" fmla="*/ 0 w 28"/>
                    <a:gd name="T9" fmla="*/ 90 h 91"/>
                    <a:gd name="T10" fmla="*/ 0 60000 65536"/>
                    <a:gd name="T11" fmla="*/ 0 60000 65536"/>
                    <a:gd name="T12" fmla="*/ 0 60000 65536"/>
                    <a:gd name="T13" fmla="*/ 0 60000 65536"/>
                    <a:gd name="T14" fmla="*/ 0 60000 65536"/>
                    <a:gd name="T15" fmla="*/ 0 w 28"/>
                    <a:gd name="T16" fmla="*/ 0 h 91"/>
                    <a:gd name="T17" fmla="*/ 28 w 28"/>
                    <a:gd name="T18" fmla="*/ 91 h 91"/>
                  </a:gdLst>
                  <a:ahLst/>
                  <a:cxnLst>
                    <a:cxn ang="T10">
                      <a:pos x="T0" y="T1"/>
                    </a:cxn>
                    <a:cxn ang="T11">
                      <a:pos x="T2" y="T3"/>
                    </a:cxn>
                    <a:cxn ang="T12">
                      <a:pos x="T4" y="T5"/>
                    </a:cxn>
                    <a:cxn ang="T13">
                      <a:pos x="T6" y="T7"/>
                    </a:cxn>
                    <a:cxn ang="T14">
                      <a:pos x="T8" y="T9"/>
                    </a:cxn>
                  </a:cxnLst>
                  <a:rect l="T15" t="T16" r="T17" b="T18"/>
                  <a:pathLst>
                    <a:path w="28" h="91">
                      <a:moveTo>
                        <a:pt x="0" y="90"/>
                      </a:moveTo>
                      <a:lnTo>
                        <a:pt x="27" y="90"/>
                      </a:lnTo>
                      <a:lnTo>
                        <a:pt x="27" y="1"/>
                      </a:lnTo>
                      <a:lnTo>
                        <a:pt x="0" y="0"/>
                      </a:lnTo>
                      <a:lnTo>
                        <a:pt x="0" y="90"/>
                      </a:lnTo>
                    </a:path>
                  </a:pathLst>
                </a:custGeom>
                <a:solidFill>
                  <a:srgbClr val="FFFFFF"/>
                </a:solidFill>
                <a:ln w="9525" cap="rnd">
                  <a:noFill/>
                  <a:round/>
                  <a:headEnd type="none" w="sm" len="sm"/>
                  <a:tailEnd type="none" w="sm" len="sm"/>
                </a:ln>
              </p:spPr>
              <p:txBody>
                <a:bodyPr wrap="none"/>
                <a:lstStyle/>
                <a:p>
                  <a:endParaRPr lang="es-PA"/>
                </a:p>
              </p:txBody>
            </p:sp>
            <p:sp>
              <p:nvSpPr>
                <p:cNvPr id="18088" name="Freeform 398"/>
                <p:cNvSpPr>
                  <a:spLocks noChangeAspect="1"/>
                </p:cNvSpPr>
                <p:nvPr/>
              </p:nvSpPr>
              <p:spPr bwMode="auto">
                <a:xfrm>
                  <a:off x="4619" y="3982"/>
                  <a:ext cx="27" cy="65"/>
                </a:xfrm>
                <a:custGeom>
                  <a:avLst/>
                  <a:gdLst>
                    <a:gd name="T0" fmla="*/ 1 w 27"/>
                    <a:gd name="T1" fmla="*/ 0 h 65"/>
                    <a:gd name="T2" fmla="*/ 0 w 27"/>
                    <a:gd name="T3" fmla="*/ 64 h 65"/>
                    <a:gd name="T4" fmla="*/ 25 w 27"/>
                    <a:gd name="T5" fmla="*/ 64 h 65"/>
                    <a:gd name="T6" fmla="*/ 26 w 27"/>
                    <a:gd name="T7" fmla="*/ 0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0"/>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089" name="Freeform 399"/>
                <p:cNvSpPr>
                  <a:spLocks noChangeAspect="1"/>
                </p:cNvSpPr>
                <p:nvPr/>
              </p:nvSpPr>
              <p:spPr bwMode="auto">
                <a:xfrm>
                  <a:off x="4619" y="3982"/>
                  <a:ext cx="27" cy="65"/>
                </a:xfrm>
                <a:custGeom>
                  <a:avLst/>
                  <a:gdLst>
                    <a:gd name="T0" fmla="*/ 1 w 27"/>
                    <a:gd name="T1" fmla="*/ 0 h 65"/>
                    <a:gd name="T2" fmla="*/ 0 w 27"/>
                    <a:gd name="T3" fmla="*/ 64 h 65"/>
                    <a:gd name="T4" fmla="*/ 25 w 27"/>
                    <a:gd name="T5" fmla="*/ 64 h 65"/>
                    <a:gd name="T6" fmla="*/ 26 w 27"/>
                    <a:gd name="T7" fmla="*/ 0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0"/>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090" name="Freeform 400"/>
                <p:cNvSpPr>
                  <a:spLocks noChangeAspect="1"/>
                </p:cNvSpPr>
                <p:nvPr/>
              </p:nvSpPr>
              <p:spPr bwMode="auto">
                <a:xfrm>
                  <a:off x="4619" y="4034"/>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wrap="none"/>
                <a:lstStyle/>
                <a:p>
                  <a:endParaRPr lang="es-PA"/>
                </a:p>
              </p:txBody>
            </p:sp>
            <p:sp>
              <p:nvSpPr>
                <p:cNvPr id="18091" name="Line 401"/>
                <p:cNvSpPr>
                  <a:spLocks noChangeAspect="1" noChangeShapeType="1"/>
                </p:cNvSpPr>
                <p:nvPr/>
              </p:nvSpPr>
              <p:spPr bwMode="auto">
                <a:xfrm flipH="1">
                  <a:off x="4621" y="4034"/>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92" name="Freeform 402"/>
                <p:cNvSpPr>
                  <a:spLocks noChangeAspect="1"/>
                </p:cNvSpPr>
                <p:nvPr/>
              </p:nvSpPr>
              <p:spPr bwMode="auto">
                <a:xfrm>
                  <a:off x="4618" y="4079"/>
                  <a:ext cx="28" cy="66"/>
                </a:xfrm>
                <a:custGeom>
                  <a:avLst/>
                  <a:gdLst>
                    <a:gd name="T0" fmla="*/ 1 w 28"/>
                    <a:gd name="T1" fmla="*/ 0 h 66"/>
                    <a:gd name="T2" fmla="*/ 0 w 28"/>
                    <a:gd name="T3" fmla="*/ 65 h 66"/>
                    <a:gd name="T4" fmla="*/ 26 w 28"/>
                    <a:gd name="T5" fmla="*/ 65 h 66"/>
                    <a:gd name="T6" fmla="*/ 27 w 28"/>
                    <a:gd name="T7" fmla="*/ 1 h 66"/>
                    <a:gd name="T8" fmla="*/ 1 w 28"/>
                    <a:gd name="T9" fmla="*/ 0 h 66"/>
                    <a:gd name="T10" fmla="*/ 0 60000 65536"/>
                    <a:gd name="T11" fmla="*/ 0 60000 65536"/>
                    <a:gd name="T12" fmla="*/ 0 60000 65536"/>
                    <a:gd name="T13" fmla="*/ 0 60000 65536"/>
                    <a:gd name="T14" fmla="*/ 0 60000 65536"/>
                    <a:gd name="T15" fmla="*/ 0 w 28"/>
                    <a:gd name="T16" fmla="*/ 0 h 66"/>
                    <a:gd name="T17" fmla="*/ 28 w 28"/>
                    <a:gd name="T18" fmla="*/ 66 h 66"/>
                  </a:gdLst>
                  <a:ahLst/>
                  <a:cxnLst>
                    <a:cxn ang="T10">
                      <a:pos x="T0" y="T1"/>
                    </a:cxn>
                    <a:cxn ang="T11">
                      <a:pos x="T2" y="T3"/>
                    </a:cxn>
                    <a:cxn ang="T12">
                      <a:pos x="T4" y="T5"/>
                    </a:cxn>
                    <a:cxn ang="T13">
                      <a:pos x="T6" y="T7"/>
                    </a:cxn>
                    <a:cxn ang="T14">
                      <a:pos x="T8" y="T9"/>
                    </a:cxn>
                  </a:cxnLst>
                  <a:rect l="T15" t="T16" r="T17" b="T18"/>
                  <a:pathLst>
                    <a:path w="28" h="66">
                      <a:moveTo>
                        <a:pt x="1" y="0"/>
                      </a:moveTo>
                      <a:lnTo>
                        <a:pt x="0" y="65"/>
                      </a:lnTo>
                      <a:lnTo>
                        <a:pt x="26" y="65"/>
                      </a:lnTo>
                      <a:lnTo>
                        <a:pt x="27"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093" name="Freeform 403"/>
                <p:cNvSpPr>
                  <a:spLocks noChangeAspect="1"/>
                </p:cNvSpPr>
                <p:nvPr/>
              </p:nvSpPr>
              <p:spPr bwMode="auto">
                <a:xfrm>
                  <a:off x="4618" y="4079"/>
                  <a:ext cx="28" cy="66"/>
                </a:xfrm>
                <a:custGeom>
                  <a:avLst/>
                  <a:gdLst>
                    <a:gd name="T0" fmla="*/ 1 w 28"/>
                    <a:gd name="T1" fmla="*/ 0 h 66"/>
                    <a:gd name="T2" fmla="*/ 0 w 28"/>
                    <a:gd name="T3" fmla="*/ 65 h 66"/>
                    <a:gd name="T4" fmla="*/ 26 w 28"/>
                    <a:gd name="T5" fmla="*/ 65 h 66"/>
                    <a:gd name="T6" fmla="*/ 27 w 28"/>
                    <a:gd name="T7" fmla="*/ 1 h 66"/>
                    <a:gd name="T8" fmla="*/ 1 w 28"/>
                    <a:gd name="T9" fmla="*/ 0 h 66"/>
                    <a:gd name="T10" fmla="*/ 0 60000 65536"/>
                    <a:gd name="T11" fmla="*/ 0 60000 65536"/>
                    <a:gd name="T12" fmla="*/ 0 60000 65536"/>
                    <a:gd name="T13" fmla="*/ 0 60000 65536"/>
                    <a:gd name="T14" fmla="*/ 0 60000 65536"/>
                    <a:gd name="T15" fmla="*/ 0 w 28"/>
                    <a:gd name="T16" fmla="*/ 0 h 66"/>
                    <a:gd name="T17" fmla="*/ 28 w 28"/>
                    <a:gd name="T18" fmla="*/ 66 h 66"/>
                  </a:gdLst>
                  <a:ahLst/>
                  <a:cxnLst>
                    <a:cxn ang="T10">
                      <a:pos x="T0" y="T1"/>
                    </a:cxn>
                    <a:cxn ang="T11">
                      <a:pos x="T2" y="T3"/>
                    </a:cxn>
                    <a:cxn ang="T12">
                      <a:pos x="T4" y="T5"/>
                    </a:cxn>
                    <a:cxn ang="T13">
                      <a:pos x="T6" y="T7"/>
                    </a:cxn>
                    <a:cxn ang="T14">
                      <a:pos x="T8" y="T9"/>
                    </a:cxn>
                  </a:cxnLst>
                  <a:rect l="T15" t="T16" r="T17" b="T18"/>
                  <a:pathLst>
                    <a:path w="28" h="66">
                      <a:moveTo>
                        <a:pt x="1" y="0"/>
                      </a:moveTo>
                      <a:lnTo>
                        <a:pt x="0" y="65"/>
                      </a:lnTo>
                      <a:lnTo>
                        <a:pt x="26" y="65"/>
                      </a:lnTo>
                      <a:lnTo>
                        <a:pt x="27"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094" name="Freeform 404"/>
                <p:cNvSpPr>
                  <a:spLocks noChangeAspect="1"/>
                </p:cNvSpPr>
                <p:nvPr/>
              </p:nvSpPr>
              <p:spPr bwMode="auto">
                <a:xfrm>
                  <a:off x="4619" y="4132"/>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wrap="none"/>
                <a:lstStyle/>
                <a:p>
                  <a:endParaRPr lang="es-PA"/>
                </a:p>
              </p:txBody>
            </p:sp>
            <p:sp>
              <p:nvSpPr>
                <p:cNvPr id="18095" name="Line 405"/>
                <p:cNvSpPr>
                  <a:spLocks noChangeAspect="1" noChangeShapeType="1"/>
                </p:cNvSpPr>
                <p:nvPr/>
              </p:nvSpPr>
              <p:spPr bwMode="auto">
                <a:xfrm flipH="1">
                  <a:off x="4621" y="4132"/>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96" name="Freeform 406"/>
                <p:cNvSpPr>
                  <a:spLocks noChangeAspect="1"/>
                </p:cNvSpPr>
                <p:nvPr/>
              </p:nvSpPr>
              <p:spPr bwMode="auto">
                <a:xfrm>
                  <a:off x="4619" y="3884"/>
                  <a:ext cx="28" cy="65"/>
                </a:xfrm>
                <a:custGeom>
                  <a:avLst/>
                  <a:gdLst>
                    <a:gd name="T0" fmla="*/ 1 w 28"/>
                    <a:gd name="T1" fmla="*/ 0 h 65"/>
                    <a:gd name="T2" fmla="*/ 0 w 28"/>
                    <a:gd name="T3" fmla="*/ 63 h 65"/>
                    <a:gd name="T4" fmla="*/ 26 w 28"/>
                    <a:gd name="T5" fmla="*/ 64 h 65"/>
                    <a:gd name="T6" fmla="*/ 27 w 28"/>
                    <a:gd name="T7" fmla="*/ 0 h 65"/>
                    <a:gd name="T8" fmla="*/ 1 w 28"/>
                    <a:gd name="T9" fmla="*/ 0 h 65"/>
                    <a:gd name="T10" fmla="*/ 0 60000 65536"/>
                    <a:gd name="T11" fmla="*/ 0 60000 65536"/>
                    <a:gd name="T12" fmla="*/ 0 60000 65536"/>
                    <a:gd name="T13" fmla="*/ 0 60000 65536"/>
                    <a:gd name="T14" fmla="*/ 0 60000 65536"/>
                    <a:gd name="T15" fmla="*/ 0 w 28"/>
                    <a:gd name="T16" fmla="*/ 0 h 65"/>
                    <a:gd name="T17" fmla="*/ 28 w 28"/>
                    <a:gd name="T18" fmla="*/ 65 h 65"/>
                  </a:gdLst>
                  <a:ahLst/>
                  <a:cxnLst>
                    <a:cxn ang="T10">
                      <a:pos x="T0" y="T1"/>
                    </a:cxn>
                    <a:cxn ang="T11">
                      <a:pos x="T2" y="T3"/>
                    </a:cxn>
                    <a:cxn ang="T12">
                      <a:pos x="T4" y="T5"/>
                    </a:cxn>
                    <a:cxn ang="T13">
                      <a:pos x="T6" y="T7"/>
                    </a:cxn>
                    <a:cxn ang="T14">
                      <a:pos x="T8" y="T9"/>
                    </a:cxn>
                  </a:cxnLst>
                  <a:rect l="T15" t="T16" r="T17" b="T18"/>
                  <a:pathLst>
                    <a:path w="28" h="65">
                      <a:moveTo>
                        <a:pt x="1" y="0"/>
                      </a:moveTo>
                      <a:lnTo>
                        <a:pt x="0" y="63"/>
                      </a:lnTo>
                      <a:lnTo>
                        <a:pt x="26" y="64"/>
                      </a:lnTo>
                      <a:lnTo>
                        <a:pt x="27" y="0"/>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097" name="Freeform 407"/>
                <p:cNvSpPr>
                  <a:spLocks noChangeAspect="1"/>
                </p:cNvSpPr>
                <p:nvPr/>
              </p:nvSpPr>
              <p:spPr bwMode="auto">
                <a:xfrm>
                  <a:off x="4619" y="3884"/>
                  <a:ext cx="28" cy="65"/>
                </a:xfrm>
                <a:custGeom>
                  <a:avLst/>
                  <a:gdLst>
                    <a:gd name="T0" fmla="*/ 1 w 28"/>
                    <a:gd name="T1" fmla="*/ 0 h 65"/>
                    <a:gd name="T2" fmla="*/ 0 w 28"/>
                    <a:gd name="T3" fmla="*/ 63 h 65"/>
                    <a:gd name="T4" fmla="*/ 26 w 28"/>
                    <a:gd name="T5" fmla="*/ 64 h 65"/>
                    <a:gd name="T6" fmla="*/ 27 w 28"/>
                    <a:gd name="T7" fmla="*/ 0 h 65"/>
                    <a:gd name="T8" fmla="*/ 1 w 28"/>
                    <a:gd name="T9" fmla="*/ 0 h 65"/>
                    <a:gd name="T10" fmla="*/ 0 60000 65536"/>
                    <a:gd name="T11" fmla="*/ 0 60000 65536"/>
                    <a:gd name="T12" fmla="*/ 0 60000 65536"/>
                    <a:gd name="T13" fmla="*/ 0 60000 65536"/>
                    <a:gd name="T14" fmla="*/ 0 60000 65536"/>
                    <a:gd name="T15" fmla="*/ 0 w 28"/>
                    <a:gd name="T16" fmla="*/ 0 h 65"/>
                    <a:gd name="T17" fmla="*/ 28 w 28"/>
                    <a:gd name="T18" fmla="*/ 65 h 65"/>
                  </a:gdLst>
                  <a:ahLst/>
                  <a:cxnLst>
                    <a:cxn ang="T10">
                      <a:pos x="T0" y="T1"/>
                    </a:cxn>
                    <a:cxn ang="T11">
                      <a:pos x="T2" y="T3"/>
                    </a:cxn>
                    <a:cxn ang="T12">
                      <a:pos x="T4" y="T5"/>
                    </a:cxn>
                    <a:cxn ang="T13">
                      <a:pos x="T6" y="T7"/>
                    </a:cxn>
                    <a:cxn ang="T14">
                      <a:pos x="T8" y="T9"/>
                    </a:cxn>
                  </a:cxnLst>
                  <a:rect l="T15" t="T16" r="T17" b="T18"/>
                  <a:pathLst>
                    <a:path w="28" h="65">
                      <a:moveTo>
                        <a:pt x="1" y="0"/>
                      </a:moveTo>
                      <a:lnTo>
                        <a:pt x="0" y="63"/>
                      </a:lnTo>
                      <a:lnTo>
                        <a:pt x="26" y="64"/>
                      </a:lnTo>
                      <a:lnTo>
                        <a:pt x="27" y="0"/>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098" name="Freeform 408"/>
                <p:cNvSpPr>
                  <a:spLocks noChangeAspect="1"/>
                </p:cNvSpPr>
                <p:nvPr/>
              </p:nvSpPr>
              <p:spPr bwMode="auto">
                <a:xfrm>
                  <a:off x="4620" y="3935"/>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099" name="Line 409"/>
                <p:cNvSpPr>
                  <a:spLocks noChangeAspect="1" noChangeShapeType="1"/>
                </p:cNvSpPr>
                <p:nvPr/>
              </p:nvSpPr>
              <p:spPr bwMode="auto">
                <a:xfrm flipH="1">
                  <a:off x="4622" y="3935"/>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00" name="Freeform 410"/>
                <p:cNvSpPr>
                  <a:spLocks noChangeAspect="1"/>
                </p:cNvSpPr>
                <p:nvPr/>
              </p:nvSpPr>
              <p:spPr bwMode="auto">
                <a:xfrm>
                  <a:off x="4103" y="3905"/>
                  <a:ext cx="24" cy="224"/>
                </a:xfrm>
                <a:custGeom>
                  <a:avLst/>
                  <a:gdLst>
                    <a:gd name="T0" fmla="*/ 0 w 24"/>
                    <a:gd name="T1" fmla="*/ 223 h 224"/>
                    <a:gd name="T2" fmla="*/ 22 w 24"/>
                    <a:gd name="T3" fmla="*/ 223 h 224"/>
                    <a:gd name="T4" fmla="*/ 23 w 24"/>
                    <a:gd name="T5" fmla="*/ 0 h 224"/>
                    <a:gd name="T6" fmla="*/ 1 w 24"/>
                    <a:gd name="T7" fmla="*/ 0 h 224"/>
                    <a:gd name="T8" fmla="*/ 0 w 24"/>
                    <a:gd name="T9" fmla="*/ 223 h 224"/>
                    <a:gd name="T10" fmla="*/ 0 60000 65536"/>
                    <a:gd name="T11" fmla="*/ 0 60000 65536"/>
                    <a:gd name="T12" fmla="*/ 0 60000 65536"/>
                    <a:gd name="T13" fmla="*/ 0 60000 65536"/>
                    <a:gd name="T14" fmla="*/ 0 60000 65536"/>
                    <a:gd name="T15" fmla="*/ 0 w 24"/>
                    <a:gd name="T16" fmla="*/ 0 h 224"/>
                    <a:gd name="T17" fmla="*/ 24 w 24"/>
                    <a:gd name="T18" fmla="*/ 224 h 224"/>
                  </a:gdLst>
                  <a:ahLst/>
                  <a:cxnLst>
                    <a:cxn ang="T10">
                      <a:pos x="T0" y="T1"/>
                    </a:cxn>
                    <a:cxn ang="T11">
                      <a:pos x="T2" y="T3"/>
                    </a:cxn>
                    <a:cxn ang="T12">
                      <a:pos x="T4" y="T5"/>
                    </a:cxn>
                    <a:cxn ang="T13">
                      <a:pos x="T6" y="T7"/>
                    </a:cxn>
                    <a:cxn ang="T14">
                      <a:pos x="T8" y="T9"/>
                    </a:cxn>
                  </a:cxnLst>
                  <a:rect l="T15" t="T16" r="T17" b="T18"/>
                  <a:pathLst>
                    <a:path w="24" h="224">
                      <a:moveTo>
                        <a:pt x="0" y="223"/>
                      </a:moveTo>
                      <a:lnTo>
                        <a:pt x="22" y="223"/>
                      </a:lnTo>
                      <a:lnTo>
                        <a:pt x="23" y="0"/>
                      </a:lnTo>
                      <a:lnTo>
                        <a:pt x="1" y="0"/>
                      </a:lnTo>
                      <a:lnTo>
                        <a:pt x="0" y="223"/>
                      </a:lnTo>
                    </a:path>
                  </a:pathLst>
                </a:custGeom>
                <a:solidFill>
                  <a:srgbClr val="404040"/>
                </a:solidFill>
                <a:ln w="9525" cap="rnd">
                  <a:noFill/>
                  <a:round/>
                  <a:headEnd type="none" w="sm" len="sm"/>
                  <a:tailEnd type="none" w="sm" len="sm"/>
                </a:ln>
              </p:spPr>
              <p:txBody>
                <a:bodyPr wrap="none"/>
                <a:lstStyle/>
                <a:p>
                  <a:endParaRPr lang="es-PA"/>
                </a:p>
              </p:txBody>
            </p:sp>
            <p:sp>
              <p:nvSpPr>
                <p:cNvPr id="18101" name="Freeform 411"/>
                <p:cNvSpPr>
                  <a:spLocks noChangeAspect="1"/>
                </p:cNvSpPr>
                <p:nvPr/>
              </p:nvSpPr>
              <p:spPr bwMode="auto">
                <a:xfrm>
                  <a:off x="4107" y="3978"/>
                  <a:ext cx="27" cy="66"/>
                </a:xfrm>
                <a:custGeom>
                  <a:avLst/>
                  <a:gdLst>
                    <a:gd name="T0" fmla="*/ 1 w 27"/>
                    <a:gd name="T1" fmla="*/ 0 h 66"/>
                    <a:gd name="T2" fmla="*/ 0 w 27"/>
                    <a:gd name="T3" fmla="*/ 65 h 66"/>
                    <a:gd name="T4" fmla="*/ 26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6" y="65"/>
                      </a:lnTo>
                      <a:lnTo>
                        <a:pt x="26" y="1"/>
                      </a:lnTo>
                      <a:lnTo>
                        <a:pt x="1" y="0"/>
                      </a:lnTo>
                    </a:path>
                  </a:pathLst>
                </a:custGeom>
                <a:solidFill>
                  <a:srgbClr val="7F7F7F"/>
                </a:solidFill>
                <a:ln w="9525" cap="rnd">
                  <a:noFill/>
                  <a:round/>
                  <a:headEnd type="none" w="sm" len="sm"/>
                  <a:tailEnd type="none" w="sm" len="sm"/>
                </a:ln>
              </p:spPr>
              <p:txBody>
                <a:bodyPr wrap="none"/>
                <a:lstStyle/>
                <a:p>
                  <a:endParaRPr lang="es-PA"/>
                </a:p>
              </p:txBody>
            </p:sp>
            <p:sp>
              <p:nvSpPr>
                <p:cNvPr id="18102" name="Freeform 412"/>
                <p:cNvSpPr>
                  <a:spLocks noChangeAspect="1"/>
                </p:cNvSpPr>
                <p:nvPr/>
              </p:nvSpPr>
              <p:spPr bwMode="auto">
                <a:xfrm>
                  <a:off x="4107" y="3978"/>
                  <a:ext cx="27" cy="66"/>
                </a:xfrm>
                <a:custGeom>
                  <a:avLst/>
                  <a:gdLst>
                    <a:gd name="T0" fmla="*/ 1 w 27"/>
                    <a:gd name="T1" fmla="*/ 0 h 66"/>
                    <a:gd name="T2" fmla="*/ 0 w 27"/>
                    <a:gd name="T3" fmla="*/ 65 h 66"/>
                    <a:gd name="T4" fmla="*/ 26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6" y="65"/>
                      </a:lnTo>
                      <a:lnTo>
                        <a:pt x="26" y="1"/>
                      </a:lnTo>
                      <a:lnTo>
                        <a:pt x="1" y="0"/>
                      </a:lnTo>
                    </a:path>
                  </a:pathLst>
                </a:custGeom>
                <a:noFill/>
                <a:ln w="12699" cap="rnd">
                  <a:solidFill>
                    <a:srgbClr val="000000"/>
                  </a:solidFill>
                  <a:round/>
                  <a:headEnd type="none" w="sm" len="sm"/>
                  <a:tailEnd type="none" w="sm" len="sm"/>
                </a:ln>
              </p:spPr>
              <p:txBody>
                <a:bodyPr wrap="none"/>
                <a:lstStyle/>
                <a:p>
                  <a:endParaRPr lang="es-PA"/>
                </a:p>
              </p:txBody>
            </p:sp>
            <p:sp>
              <p:nvSpPr>
                <p:cNvPr id="18103" name="Freeform 413"/>
                <p:cNvSpPr>
                  <a:spLocks noChangeAspect="1"/>
                </p:cNvSpPr>
                <p:nvPr/>
              </p:nvSpPr>
              <p:spPr bwMode="auto">
                <a:xfrm>
                  <a:off x="4107" y="4031"/>
                  <a:ext cx="26" cy="1"/>
                </a:xfrm>
                <a:custGeom>
                  <a:avLst/>
                  <a:gdLst>
                    <a:gd name="T0" fmla="*/ 25 w 26"/>
                    <a:gd name="T1" fmla="*/ 0 h 1"/>
                    <a:gd name="T2" fmla="*/ 0 w 26"/>
                    <a:gd name="T3" fmla="*/ 0 h 1"/>
                    <a:gd name="T4" fmla="*/ 25 w 26"/>
                    <a:gd name="T5" fmla="*/ 0 h 1"/>
                    <a:gd name="T6" fmla="*/ 0 60000 65536"/>
                    <a:gd name="T7" fmla="*/ 0 60000 65536"/>
                    <a:gd name="T8" fmla="*/ 0 60000 65536"/>
                    <a:gd name="T9" fmla="*/ 0 w 26"/>
                    <a:gd name="T10" fmla="*/ 0 h 1"/>
                    <a:gd name="T11" fmla="*/ 26 w 26"/>
                    <a:gd name="T12" fmla="*/ 1 h 1"/>
                  </a:gdLst>
                  <a:ahLst/>
                  <a:cxnLst>
                    <a:cxn ang="T6">
                      <a:pos x="T0" y="T1"/>
                    </a:cxn>
                    <a:cxn ang="T7">
                      <a:pos x="T2" y="T3"/>
                    </a:cxn>
                    <a:cxn ang="T8">
                      <a:pos x="T4" y="T5"/>
                    </a:cxn>
                  </a:cxnLst>
                  <a:rect l="T9" t="T10" r="T11" b="T12"/>
                  <a:pathLst>
                    <a:path w="26" h="1">
                      <a:moveTo>
                        <a:pt x="25" y="0"/>
                      </a:moveTo>
                      <a:lnTo>
                        <a:pt x="0" y="0"/>
                      </a:lnTo>
                      <a:lnTo>
                        <a:pt x="25" y="0"/>
                      </a:lnTo>
                    </a:path>
                  </a:pathLst>
                </a:custGeom>
                <a:solidFill>
                  <a:srgbClr val="7F7F7F"/>
                </a:solidFill>
                <a:ln w="9525" cap="rnd">
                  <a:noFill/>
                  <a:round/>
                  <a:headEnd type="none" w="sm" len="sm"/>
                  <a:tailEnd type="none" w="sm" len="sm"/>
                </a:ln>
              </p:spPr>
              <p:txBody>
                <a:bodyPr wrap="none"/>
                <a:lstStyle/>
                <a:p>
                  <a:endParaRPr lang="es-PA"/>
                </a:p>
              </p:txBody>
            </p:sp>
            <p:sp>
              <p:nvSpPr>
                <p:cNvPr id="18104" name="Line 414"/>
                <p:cNvSpPr>
                  <a:spLocks noChangeAspect="1" noChangeShapeType="1"/>
                </p:cNvSpPr>
                <p:nvPr/>
              </p:nvSpPr>
              <p:spPr bwMode="auto">
                <a:xfrm flipH="1">
                  <a:off x="4109" y="4031"/>
                  <a:ext cx="23"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05" name="Freeform 415"/>
                <p:cNvSpPr>
                  <a:spLocks noChangeAspect="1"/>
                </p:cNvSpPr>
                <p:nvPr/>
              </p:nvSpPr>
              <p:spPr bwMode="auto">
                <a:xfrm>
                  <a:off x="4107" y="4077"/>
                  <a:ext cx="27" cy="63"/>
                </a:xfrm>
                <a:custGeom>
                  <a:avLst/>
                  <a:gdLst>
                    <a:gd name="T0" fmla="*/ 0 w 27"/>
                    <a:gd name="T1" fmla="*/ 0 h 63"/>
                    <a:gd name="T2" fmla="*/ 0 w 27"/>
                    <a:gd name="T3" fmla="*/ 62 h 63"/>
                    <a:gd name="T4" fmla="*/ 25 w 27"/>
                    <a:gd name="T5" fmla="*/ 62 h 63"/>
                    <a:gd name="T6" fmla="*/ 26 w 27"/>
                    <a:gd name="T7" fmla="*/ 0 h 63"/>
                    <a:gd name="T8" fmla="*/ 0 w 27"/>
                    <a:gd name="T9" fmla="*/ 0 h 63"/>
                    <a:gd name="T10" fmla="*/ 0 60000 65536"/>
                    <a:gd name="T11" fmla="*/ 0 60000 65536"/>
                    <a:gd name="T12" fmla="*/ 0 60000 65536"/>
                    <a:gd name="T13" fmla="*/ 0 60000 65536"/>
                    <a:gd name="T14" fmla="*/ 0 60000 65536"/>
                    <a:gd name="T15" fmla="*/ 0 w 27"/>
                    <a:gd name="T16" fmla="*/ 0 h 63"/>
                    <a:gd name="T17" fmla="*/ 27 w 27"/>
                    <a:gd name="T18" fmla="*/ 63 h 63"/>
                  </a:gdLst>
                  <a:ahLst/>
                  <a:cxnLst>
                    <a:cxn ang="T10">
                      <a:pos x="T0" y="T1"/>
                    </a:cxn>
                    <a:cxn ang="T11">
                      <a:pos x="T2" y="T3"/>
                    </a:cxn>
                    <a:cxn ang="T12">
                      <a:pos x="T4" y="T5"/>
                    </a:cxn>
                    <a:cxn ang="T13">
                      <a:pos x="T6" y="T7"/>
                    </a:cxn>
                    <a:cxn ang="T14">
                      <a:pos x="T8" y="T9"/>
                    </a:cxn>
                  </a:cxnLst>
                  <a:rect l="T15" t="T16" r="T17" b="T18"/>
                  <a:pathLst>
                    <a:path w="27" h="63">
                      <a:moveTo>
                        <a:pt x="0" y="0"/>
                      </a:moveTo>
                      <a:lnTo>
                        <a:pt x="0" y="62"/>
                      </a:lnTo>
                      <a:lnTo>
                        <a:pt x="25" y="62"/>
                      </a:lnTo>
                      <a:lnTo>
                        <a:pt x="26"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106" name="Freeform 416"/>
                <p:cNvSpPr>
                  <a:spLocks noChangeAspect="1"/>
                </p:cNvSpPr>
                <p:nvPr/>
              </p:nvSpPr>
              <p:spPr bwMode="auto">
                <a:xfrm>
                  <a:off x="4107" y="4077"/>
                  <a:ext cx="27" cy="63"/>
                </a:xfrm>
                <a:custGeom>
                  <a:avLst/>
                  <a:gdLst>
                    <a:gd name="T0" fmla="*/ 0 w 27"/>
                    <a:gd name="T1" fmla="*/ 0 h 63"/>
                    <a:gd name="T2" fmla="*/ 0 w 27"/>
                    <a:gd name="T3" fmla="*/ 62 h 63"/>
                    <a:gd name="T4" fmla="*/ 25 w 27"/>
                    <a:gd name="T5" fmla="*/ 62 h 63"/>
                    <a:gd name="T6" fmla="*/ 26 w 27"/>
                    <a:gd name="T7" fmla="*/ 0 h 63"/>
                    <a:gd name="T8" fmla="*/ 0 w 27"/>
                    <a:gd name="T9" fmla="*/ 0 h 63"/>
                    <a:gd name="T10" fmla="*/ 0 60000 65536"/>
                    <a:gd name="T11" fmla="*/ 0 60000 65536"/>
                    <a:gd name="T12" fmla="*/ 0 60000 65536"/>
                    <a:gd name="T13" fmla="*/ 0 60000 65536"/>
                    <a:gd name="T14" fmla="*/ 0 60000 65536"/>
                    <a:gd name="T15" fmla="*/ 0 w 27"/>
                    <a:gd name="T16" fmla="*/ 0 h 63"/>
                    <a:gd name="T17" fmla="*/ 27 w 27"/>
                    <a:gd name="T18" fmla="*/ 63 h 63"/>
                  </a:gdLst>
                  <a:ahLst/>
                  <a:cxnLst>
                    <a:cxn ang="T10">
                      <a:pos x="T0" y="T1"/>
                    </a:cxn>
                    <a:cxn ang="T11">
                      <a:pos x="T2" y="T3"/>
                    </a:cxn>
                    <a:cxn ang="T12">
                      <a:pos x="T4" y="T5"/>
                    </a:cxn>
                    <a:cxn ang="T13">
                      <a:pos x="T6" y="T7"/>
                    </a:cxn>
                    <a:cxn ang="T14">
                      <a:pos x="T8" y="T9"/>
                    </a:cxn>
                  </a:cxnLst>
                  <a:rect l="T15" t="T16" r="T17" b="T18"/>
                  <a:pathLst>
                    <a:path w="27" h="63">
                      <a:moveTo>
                        <a:pt x="0" y="0"/>
                      </a:moveTo>
                      <a:lnTo>
                        <a:pt x="0" y="62"/>
                      </a:lnTo>
                      <a:lnTo>
                        <a:pt x="25" y="62"/>
                      </a:lnTo>
                      <a:lnTo>
                        <a:pt x="26"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107" name="Freeform 417"/>
                <p:cNvSpPr>
                  <a:spLocks noChangeAspect="1"/>
                </p:cNvSpPr>
                <p:nvPr/>
              </p:nvSpPr>
              <p:spPr bwMode="auto">
                <a:xfrm>
                  <a:off x="4107" y="4129"/>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108" name="Line 418"/>
                <p:cNvSpPr>
                  <a:spLocks noChangeAspect="1" noChangeShapeType="1"/>
                </p:cNvSpPr>
                <p:nvPr/>
              </p:nvSpPr>
              <p:spPr bwMode="auto">
                <a:xfrm flipH="1">
                  <a:off x="4109" y="4129"/>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09" name="Freeform 419"/>
                <p:cNvSpPr>
                  <a:spLocks noChangeAspect="1"/>
                </p:cNvSpPr>
                <p:nvPr/>
              </p:nvSpPr>
              <p:spPr bwMode="auto">
                <a:xfrm>
                  <a:off x="4108" y="3881"/>
                  <a:ext cx="27" cy="65"/>
                </a:xfrm>
                <a:custGeom>
                  <a:avLst/>
                  <a:gdLst>
                    <a:gd name="T0" fmla="*/ 0 w 27"/>
                    <a:gd name="T1" fmla="*/ 0 h 65"/>
                    <a:gd name="T2" fmla="*/ 0 w 27"/>
                    <a:gd name="T3" fmla="*/ 63 h 65"/>
                    <a:gd name="T4" fmla="*/ 25 w 27"/>
                    <a:gd name="T5" fmla="*/ 64 h 65"/>
                    <a:gd name="T6" fmla="*/ 26 w 27"/>
                    <a:gd name="T7" fmla="*/ 0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3"/>
                      </a:lnTo>
                      <a:lnTo>
                        <a:pt x="25" y="64"/>
                      </a:lnTo>
                      <a:lnTo>
                        <a:pt x="26" y="0"/>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110" name="Freeform 420"/>
                <p:cNvSpPr>
                  <a:spLocks noChangeAspect="1"/>
                </p:cNvSpPr>
                <p:nvPr/>
              </p:nvSpPr>
              <p:spPr bwMode="auto">
                <a:xfrm>
                  <a:off x="4108" y="3881"/>
                  <a:ext cx="27" cy="65"/>
                </a:xfrm>
                <a:custGeom>
                  <a:avLst/>
                  <a:gdLst>
                    <a:gd name="T0" fmla="*/ 0 w 27"/>
                    <a:gd name="T1" fmla="*/ 0 h 65"/>
                    <a:gd name="T2" fmla="*/ 0 w 27"/>
                    <a:gd name="T3" fmla="*/ 63 h 65"/>
                    <a:gd name="T4" fmla="*/ 25 w 27"/>
                    <a:gd name="T5" fmla="*/ 64 h 65"/>
                    <a:gd name="T6" fmla="*/ 26 w 27"/>
                    <a:gd name="T7" fmla="*/ 0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3"/>
                      </a:lnTo>
                      <a:lnTo>
                        <a:pt x="25" y="64"/>
                      </a:lnTo>
                      <a:lnTo>
                        <a:pt x="26" y="0"/>
                      </a:lnTo>
                      <a:lnTo>
                        <a:pt x="0" y="0"/>
                      </a:lnTo>
                    </a:path>
                  </a:pathLst>
                </a:custGeom>
                <a:noFill/>
                <a:ln w="12699" cap="rnd">
                  <a:solidFill>
                    <a:srgbClr val="000000"/>
                  </a:solidFill>
                  <a:round/>
                  <a:headEnd type="none" w="sm" len="sm"/>
                  <a:tailEnd type="none" w="sm" len="sm"/>
                </a:ln>
              </p:spPr>
              <p:txBody>
                <a:bodyPr wrap="none"/>
                <a:lstStyle/>
                <a:p>
                  <a:endParaRPr lang="es-PA"/>
                </a:p>
              </p:txBody>
            </p:sp>
            <p:sp>
              <p:nvSpPr>
                <p:cNvPr id="18111" name="Freeform 421"/>
                <p:cNvSpPr>
                  <a:spLocks noChangeAspect="1"/>
                </p:cNvSpPr>
                <p:nvPr/>
              </p:nvSpPr>
              <p:spPr bwMode="auto">
                <a:xfrm>
                  <a:off x="4108" y="3932"/>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wrap="none"/>
                <a:lstStyle/>
                <a:p>
                  <a:endParaRPr lang="es-PA"/>
                </a:p>
              </p:txBody>
            </p:sp>
            <p:sp>
              <p:nvSpPr>
                <p:cNvPr id="18112" name="Line 422"/>
                <p:cNvSpPr>
                  <a:spLocks noChangeAspect="1" noChangeShapeType="1"/>
                </p:cNvSpPr>
                <p:nvPr/>
              </p:nvSpPr>
              <p:spPr bwMode="auto">
                <a:xfrm flipH="1">
                  <a:off x="4110" y="3932"/>
                  <a:ext cx="22" cy="0"/>
                </a:xfrm>
                <a:prstGeom prst="line">
                  <a:avLst/>
                </a:prstGeom>
                <a:noFill/>
                <a:ln w="12699">
                  <a:solidFill>
                    <a:srgbClr val="000000"/>
                  </a:solidFill>
                  <a:round/>
                  <a:headEnd type="none" w="sm" len="sm"/>
                  <a:tailEnd type="none" w="sm" len="sm"/>
                </a:ln>
              </p:spPr>
              <p:txBody>
                <a:bodyPr wrap="none" anchor="ctr"/>
                <a:lstStyle/>
                <a:p>
                  <a:endParaRPr lang="es-PA"/>
                </a:p>
              </p:txBody>
            </p:sp>
            <p:grpSp>
              <p:nvGrpSpPr>
                <p:cNvPr id="18113" name="Group 423"/>
                <p:cNvGrpSpPr>
                  <a:grpSpLocks noChangeAspect="1"/>
                </p:cNvGrpSpPr>
                <p:nvPr/>
              </p:nvGrpSpPr>
              <p:grpSpPr bwMode="auto">
                <a:xfrm>
                  <a:off x="4682" y="3871"/>
                  <a:ext cx="603" cy="295"/>
                  <a:chOff x="4682" y="3871"/>
                  <a:chExt cx="603" cy="295"/>
                </a:xfrm>
              </p:grpSpPr>
              <p:sp>
                <p:nvSpPr>
                  <p:cNvPr id="18114" name="Freeform 424"/>
                  <p:cNvSpPr>
                    <a:spLocks noChangeAspect="1"/>
                  </p:cNvSpPr>
                  <p:nvPr/>
                </p:nvSpPr>
                <p:spPr bwMode="auto">
                  <a:xfrm>
                    <a:off x="4695" y="3903"/>
                    <a:ext cx="570" cy="225"/>
                  </a:xfrm>
                  <a:custGeom>
                    <a:avLst/>
                    <a:gdLst>
                      <a:gd name="T0" fmla="*/ 565 w 570"/>
                      <a:gd name="T1" fmla="*/ 223 h 225"/>
                      <a:gd name="T2" fmla="*/ 5 w 570"/>
                      <a:gd name="T3" fmla="*/ 224 h 225"/>
                      <a:gd name="T4" fmla="*/ 0 w 570"/>
                      <a:gd name="T5" fmla="*/ 5 h 225"/>
                      <a:gd name="T6" fmla="*/ 569 w 570"/>
                      <a:gd name="T7" fmla="*/ 0 h 225"/>
                      <a:gd name="T8" fmla="*/ 565 w 570"/>
                      <a:gd name="T9" fmla="*/ 223 h 225"/>
                      <a:gd name="T10" fmla="*/ 0 60000 65536"/>
                      <a:gd name="T11" fmla="*/ 0 60000 65536"/>
                      <a:gd name="T12" fmla="*/ 0 60000 65536"/>
                      <a:gd name="T13" fmla="*/ 0 60000 65536"/>
                      <a:gd name="T14" fmla="*/ 0 60000 65536"/>
                      <a:gd name="T15" fmla="*/ 0 w 570"/>
                      <a:gd name="T16" fmla="*/ 0 h 225"/>
                      <a:gd name="T17" fmla="*/ 570 w 570"/>
                      <a:gd name="T18" fmla="*/ 225 h 225"/>
                    </a:gdLst>
                    <a:ahLst/>
                    <a:cxnLst>
                      <a:cxn ang="T10">
                        <a:pos x="T0" y="T1"/>
                      </a:cxn>
                      <a:cxn ang="T11">
                        <a:pos x="T2" y="T3"/>
                      </a:cxn>
                      <a:cxn ang="T12">
                        <a:pos x="T4" y="T5"/>
                      </a:cxn>
                      <a:cxn ang="T13">
                        <a:pos x="T6" y="T7"/>
                      </a:cxn>
                      <a:cxn ang="T14">
                        <a:pos x="T8" y="T9"/>
                      </a:cxn>
                    </a:cxnLst>
                    <a:rect l="T15" t="T16" r="T17" b="T18"/>
                    <a:pathLst>
                      <a:path w="570" h="225">
                        <a:moveTo>
                          <a:pt x="565" y="223"/>
                        </a:moveTo>
                        <a:lnTo>
                          <a:pt x="5" y="224"/>
                        </a:lnTo>
                        <a:lnTo>
                          <a:pt x="0" y="5"/>
                        </a:lnTo>
                        <a:lnTo>
                          <a:pt x="569" y="0"/>
                        </a:lnTo>
                        <a:lnTo>
                          <a:pt x="565" y="223"/>
                        </a:lnTo>
                      </a:path>
                    </a:pathLst>
                  </a:custGeom>
                  <a:solidFill>
                    <a:srgbClr val="A6A6A6"/>
                  </a:solidFill>
                  <a:ln w="9525" cap="rnd">
                    <a:noFill/>
                    <a:round/>
                    <a:headEnd type="none" w="sm" len="sm"/>
                    <a:tailEnd type="none" w="sm" len="sm"/>
                  </a:ln>
                </p:spPr>
                <p:txBody>
                  <a:bodyPr wrap="none"/>
                  <a:lstStyle/>
                  <a:p>
                    <a:endParaRPr lang="es-PA"/>
                  </a:p>
                </p:txBody>
              </p:sp>
              <p:sp>
                <p:nvSpPr>
                  <p:cNvPr id="18115" name="Freeform 425"/>
                  <p:cNvSpPr>
                    <a:spLocks noChangeAspect="1"/>
                  </p:cNvSpPr>
                  <p:nvPr/>
                </p:nvSpPr>
                <p:spPr bwMode="auto">
                  <a:xfrm>
                    <a:off x="4695" y="3903"/>
                    <a:ext cx="570" cy="225"/>
                  </a:xfrm>
                  <a:custGeom>
                    <a:avLst/>
                    <a:gdLst>
                      <a:gd name="T0" fmla="*/ 565 w 570"/>
                      <a:gd name="T1" fmla="*/ 223 h 225"/>
                      <a:gd name="T2" fmla="*/ 5 w 570"/>
                      <a:gd name="T3" fmla="*/ 224 h 225"/>
                      <a:gd name="T4" fmla="*/ 0 w 570"/>
                      <a:gd name="T5" fmla="*/ 5 h 225"/>
                      <a:gd name="T6" fmla="*/ 569 w 570"/>
                      <a:gd name="T7" fmla="*/ 0 h 225"/>
                      <a:gd name="T8" fmla="*/ 565 w 570"/>
                      <a:gd name="T9" fmla="*/ 223 h 225"/>
                      <a:gd name="T10" fmla="*/ 0 60000 65536"/>
                      <a:gd name="T11" fmla="*/ 0 60000 65536"/>
                      <a:gd name="T12" fmla="*/ 0 60000 65536"/>
                      <a:gd name="T13" fmla="*/ 0 60000 65536"/>
                      <a:gd name="T14" fmla="*/ 0 60000 65536"/>
                      <a:gd name="T15" fmla="*/ 0 w 570"/>
                      <a:gd name="T16" fmla="*/ 0 h 225"/>
                      <a:gd name="T17" fmla="*/ 570 w 570"/>
                      <a:gd name="T18" fmla="*/ 225 h 225"/>
                    </a:gdLst>
                    <a:ahLst/>
                    <a:cxnLst>
                      <a:cxn ang="T10">
                        <a:pos x="T0" y="T1"/>
                      </a:cxn>
                      <a:cxn ang="T11">
                        <a:pos x="T2" y="T3"/>
                      </a:cxn>
                      <a:cxn ang="T12">
                        <a:pos x="T4" y="T5"/>
                      </a:cxn>
                      <a:cxn ang="T13">
                        <a:pos x="T6" y="T7"/>
                      </a:cxn>
                      <a:cxn ang="T14">
                        <a:pos x="T8" y="T9"/>
                      </a:cxn>
                    </a:cxnLst>
                    <a:rect l="T15" t="T16" r="T17" b="T18"/>
                    <a:pathLst>
                      <a:path w="570" h="225">
                        <a:moveTo>
                          <a:pt x="565" y="223"/>
                        </a:moveTo>
                        <a:lnTo>
                          <a:pt x="5" y="224"/>
                        </a:lnTo>
                        <a:lnTo>
                          <a:pt x="0" y="5"/>
                        </a:lnTo>
                        <a:lnTo>
                          <a:pt x="569" y="0"/>
                        </a:lnTo>
                        <a:lnTo>
                          <a:pt x="565" y="223"/>
                        </a:lnTo>
                      </a:path>
                    </a:pathLst>
                  </a:custGeom>
                  <a:noFill/>
                  <a:ln w="12699" cap="rnd">
                    <a:solidFill>
                      <a:srgbClr val="000000"/>
                    </a:solidFill>
                    <a:round/>
                    <a:headEnd type="none" w="sm" len="sm"/>
                    <a:tailEnd type="none" w="sm" len="sm"/>
                  </a:ln>
                </p:spPr>
                <p:txBody>
                  <a:bodyPr wrap="none"/>
                  <a:lstStyle/>
                  <a:p>
                    <a:endParaRPr lang="es-PA"/>
                  </a:p>
                </p:txBody>
              </p:sp>
              <p:sp>
                <p:nvSpPr>
                  <p:cNvPr id="18116" name="Freeform 426"/>
                  <p:cNvSpPr>
                    <a:spLocks noChangeAspect="1"/>
                  </p:cNvSpPr>
                  <p:nvPr/>
                </p:nvSpPr>
                <p:spPr bwMode="auto">
                  <a:xfrm>
                    <a:off x="4695" y="3909"/>
                    <a:ext cx="568" cy="24"/>
                  </a:xfrm>
                  <a:custGeom>
                    <a:avLst/>
                    <a:gdLst>
                      <a:gd name="T0" fmla="*/ 567 w 568"/>
                      <a:gd name="T1" fmla="*/ 17 h 24"/>
                      <a:gd name="T2" fmla="*/ 565 w 568"/>
                      <a:gd name="T3" fmla="*/ 0 h 24"/>
                      <a:gd name="T4" fmla="*/ 0 w 568"/>
                      <a:gd name="T5" fmla="*/ 3 h 24"/>
                      <a:gd name="T6" fmla="*/ 3 w 568"/>
                      <a:gd name="T7" fmla="*/ 23 h 24"/>
                      <a:gd name="T8" fmla="*/ 567 w 568"/>
                      <a:gd name="T9" fmla="*/ 17 h 24"/>
                      <a:gd name="T10" fmla="*/ 0 60000 65536"/>
                      <a:gd name="T11" fmla="*/ 0 60000 65536"/>
                      <a:gd name="T12" fmla="*/ 0 60000 65536"/>
                      <a:gd name="T13" fmla="*/ 0 60000 65536"/>
                      <a:gd name="T14" fmla="*/ 0 60000 65536"/>
                      <a:gd name="T15" fmla="*/ 0 w 568"/>
                      <a:gd name="T16" fmla="*/ 0 h 24"/>
                      <a:gd name="T17" fmla="*/ 568 w 568"/>
                      <a:gd name="T18" fmla="*/ 24 h 24"/>
                    </a:gdLst>
                    <a:ahLst/>
                    <a:cxnLst>
                      <a:cxn ang="T10">
                        <a:pos x="T0" y="T1"/>
                      </a:cxn>
                      <a:cxn ang="T11">
                        <a:pos x="T2" y="T3"/>
                      </a:cxn>
                      <a:cxn ang="T12">
                        <a:pos x="T4" y="T5"/>
                      </a:cxn>
                      <a:cxn ang="T13">
                        <a:pos x="T6" y="T7"/>
                      </a:cxn>
                      <a:cxn ang="T14">
                        <a:pos x="T8" y="T9"/>
                      </a:cxn>
                    </a:cxnLst>
                    <a:rect l="T15" t="T16" r="T17" b="T18"/>
                    <a:pathLst>
                      <a:path w="568" h="24">
                        <a:moveTo>
                          <a:pt x="567" y="17"/>
                        </a:moveTo>
                        <a:lnTo>
                          <a:pt x="565" y="0"/>
                        </a:lnTo>
                        <a:lnTo>
                          <a:pt x="0" y="3"/>
                        </a:lnTo>
                        <a:lnTo>
                          <a:pt x="3" y="23"/>
                        </a:lnTo>
                        <a:lnTo>
                          <a:pt x="567" y="17"/>
                        </a:lnTo>
                      </a:path>
                    </a:pathLst>
                  </a:custGeom>
                  <a:solidFill>
                    <a:srgbClr val="595959"/>
                  </a:solidFill>
                  <a:ln w="9525" cap="rnd">
                    <a:noFill/>
                    <a:round/>
                    <a:headEnd type="none" w="sm" len="sm"/>
                    <a:tailEnd type="none" w="sm" len="sm"/>
                  </a:ln>
                </p:spPr>
                <p:txBody>
                  <a:bodyPr wrap="none"/>
                  <a:lstStyle/>
                  <a:p>
                    <a:endParaRPr lang="es-PA"/>
                  </a:p>
                </p:txBody>
              </p:sp>
              <p:sp>
                <p:nvSpPr>
                  <p:cNvPr id="18117" name="Freeform 427"/>
                  <p:cNvSpPr>
                    <a:spLocks noChangeAspect="1"/>
                  </p:cNvSpPr>
                  <p:nvPr/>
                </p:nvSpPr>
                <p:spPr bwMode="auto">
                  <a:xfrm>
                    <a:off x="4700" y="4104"/>
                    <a:ext cx="567" cy="24"/>
                  </a:xfrm>
                  <a:custGeom>
                    <a:avLst/>
                    <a:gdLst>
                      <a:gd name="T0" fmla="*/ 563 w 567"/>
                      <a:gd name="T1" fmla="*/ 20 h 24"/>
                      <a:gd name="T2" fmla="*/ 566 w 567"/>
                      <a:gd name="T3" fmla="*/ 0 h 24"/>
                      <a:gd name="T4" fmla="*/ 66 w 567"/>
                      <a:gd name="T5" fmla="*/ 4 h 24"/>
                      <a:gd name="T6" fmla="*/ 0 w 567"/>
                      <a:gd name="T7" fmla="*/ 4 h 24"/>
                      <a:gd name="T8" fmla="*/ 0 w 567"/>
                      <a:gd name="T9" fmla="*/ 23 h 24"/>
                      <a:gd name="T10" fmla="*/ 57 w 567"/>
                      <a:gd name="T11" fmla="*/ 23 h 24"/>
                      <a:gd name="T12" fmla="*/ 563 w 567"/>
                      <a:gd name="T13" fmla="*/ 20 h 24"/>
                      <a:gd name="T14" fmla="*/ 0 60000 65536"/>
                      <a:gd name="T15" fmla="*/ 0 60000 65536"/>
                      <a:gd name="T16" fmla="*/ 0 60000 65536"/>
                      <a:gd name="T17" fmla="*/ 0 60000 65536"/>
                      <a:gd name="T18" fmla="*/ 0 60000 65536"/>
                      <a:gd name="T19" fmla="*/ 0 60000 65536"/>
                      <a:gd name="T20" fmla="*/ 0 60000 65536"/>
                      <a:gd name="T21" fmla="*/ 0 w 567"/>
                      <a:gd name="T22" fmla="*/ 0 h 24"/>
                      <a:gd name="T23" fmla="*/ 567 w 56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24">
                        <a:moveTo>
                          <a:pt x="563" y="20"/>
                        </a:moveTo>
                        <a:lnTo>
                          <a:pt x="566" y="0"/>
                        </a:lnTo>
                        <a:lnTo>
                          <a:pt x="66" y="4"/>
                        </a:lnTo>
                        <a:lnTo>
                          <a:pt x="0" y="4"/>
                        </a:lnTo>
                        <a:lnTo>
                          <a:pt x="0" y="23"/>
                        </a:lnTo>
                        <a:lnTo>
                          <a:pt x="57" y="23"/>
                        </a:lnTo>
                        <a:lnTo>
                          <a:pt x="563" y="20"/>
                        </a:lnTo>
                      </a:path>
                    </a:pathLst>
                  </a:custGeom>
                  <a:solidFill>
                    <a:srgbClr val="595959"/>
                  </a:solidFill>
                  <a:ln w="9525" cap="rnd">
                    <a:noFill/>
                    <a:round/>
                    <a:headEnd type="none" w="sm" len="sm"/>
                    <a:tailEnd type="none" w="sm" len="sm"/>
                  </a:ln>
                </p:spPr>
                <p:txBody>
                  <a:bodyPr wrap="none"/>
                  <a:lstStyle/>
                  <a:p>
                    <a:endParaRPr lang="es-PA"/>
                  </a:p>
                </p:txBody>
              </p:sp>
              <p:sp>
                <p:nvSpPr>
                  <p:cNvPr id="18118" name="Freeform 428"/>
                  <p:cNvSpPr>
                    <a:spLocks noChangeAspect="1"/>
                  </p:cNvSpPr>
                  <p:nvPr/>
                </p:nvSpPr>
                <p:spPr bwMode="auto">
                  <a:xfrm>
                    <a:off x="4696" y="3947"/>
                    <a:ext cx="570" cy="142"/>
                  </a:xfrm>
                  <a:custGeom>
                    <a:avLst/>
                    <a:gdLst>
                      <a:gd name="T0" fmla="*/ 569 w 570"/>
                      <a:gd name="T1" fmla="*/ 138 h 142"/>
                      <a:gd name="T2" fmla="*/ 6 w 570"/>
                      <a:gd name="T3" fmla="*/ 141 h 142"/>
                      <a:gd name="T4" fmla="*/ 10 w 570"/>
                      <a:gd name="T5" fmla="*/ 72 h 142"/>
                      <a:gd name="T6" fmla="*/ 0 w 570"/>
                      <a:gd name="T7" fmla="*/ 3 h 142"/>
                      <a:gd name="T8" fmla="*/ 565 w 570"/>
                      <a:gd name="T9" fmla="*/ 0 h 142"/>
                      <a:gd name="T10" fmla="*/ 569 w 570"/>
                      <a:gd name="T11" fmla="*/ 138 h 142"/>
                      <a:gd name="T12" fmla="*/ 0 60000 65536"/>
                      <a:gd name="T13" fmla="*/ 0 60000 65536"/>
                      <a:gd name="T14" fmla="*/ 0 60000 65536"/>
                      <a:gd name="T15" fmla="*/ 0 60000 65536"/>
                      <a:gd name="T16" fmla="*/ 0 60000 65536"/>
                      <a:gd name="T17" fmla="*/ 0 60000 65536"/>
                      <a:gd name="T18" fmla="*/ 0 w 570"/>
                      <a:gd name="T19" fmla="*/ 0 h 142"/>
                      <a:gd name="T20" fmla="*/ 570 w 570"/>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570" h="142">
                        <a:moveTo>
                          <a:pt x="569" y="138"/>
                        </a:moveTo>
                        <a:lnTo>
                          <a:pt x="6" y="141"/>
                        </a:lnTo>
                        <a:lnTo>
                          <a:pt x="10" y="72"/>
                        </a:lnTo>
                        <a:lnTo>
                          <a:pt x="0" y="3"/>
                        </a:lnTo>
                        <a:lnTo>
                          <a:pt x="565" y="0"/>
                        </a:lnTo>
                        <a:lnTo>
                          <a:pt x="569" y="138"/>
                        </a:lnTo>
                      </a:path>
                    </a:pathLst>
                  </a:custGeom>
                  <a:solidFill>
                    <a:srgbClr val="CCCCCC"/>
                  </a:solidFill>
                  <a:ln w="9525" cap="rnd">
                    <a:noFill/>
                    <a:round/>
                    <a:headEnd type="none" w="sm" len="sm"/>
                    <a:tailEnd type="none" w="sm" len="sm"/>
                  </a:ln>
                </p:spPr>
                <p:txBody>
                  <a:bodyPr wrap="none"/>
                  <a:lstStyle/>
                  <a:p>
                    <a:endParaRPr lang="es-PA"/>
                  </a:p>
                </p:txBody>
              </p:sp>
              <p:sp>
                <p:nvSpPr>
                  <p:cNvPr id="18119" name="Freeform 429"/>
                  <p:cNvSpPr>
                    <a:spLocks noChangeAspect="1"/>
                  </p:cNvSpPr>
                  <p:nvPr/>
                </p:nvSpPr>
                <p:spPr bwMode="auto">
                  <a:xfrm>
                    <a:off x="4682" y="3874"/>
                    <a:ext cx="31" cy="292"/>
                  </a:xfrm>
                  <a:custGeom>
                    <a:avLst/>
                    <a:gdLst>
                      <a:gd name="T0" fmla="*/ 30 w 31"/>
                      <a:gd name="T1" fmla="*/ 291 h 292"/>
                      <a:gd name="T2" fmla="*/ 1 w 31"/>
                      <a:gd name="T3" fmla="*/ 291 h 292"/>
                      <a:gd name="T4" fmla="*/ 0 w 31"/>
                      <a:gd name="T5" fmla="*/ 1 h 292"/>
                      <a:gd name="T6" fmla="*/ 29 w 31"/>
                      <a:gd name="T7" fmla="*/ 0 h 292"/>
                      <a:gd name="T8" fmla="*/ 30 w 31"/>
                      <a:gd name="T9" fmla="*/ 291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291"/>
                        </a:moveTo>
                        <a:lnTo>
                          <a:pt x="1" y="291"/>
                        </a:lnTo>
                        <a:lnTo>
                          <a:pt x="0" y="1"/>
                        </a:lnTo>
                        <a:lnTo>
                          <a:pt x="29" y="0"/>
                        </a:lnTo>
                        <a:lnTo>
                          <a:pt x="30" y="291"/>
                        </a:lnTo>
                      </a:path>
                    </a:pathLst>
                  </a:custGeom>
                  <a:solidFill>
                    <a:srgbClr val="A6A6A6"/>
                  </a:solidFill>
                  <a:ln w="9525" cap="rnd">
                    <a:noFill/>
                    <a:round/>
                    <a:headEnd type="none" w="sm" len="sm"/>
                    <a:tailEnd type="none" w="sm" len="sm"/>
                  </a:ln>
                </p:spPr>
                <p:txBody>
                  <a:bodyPr wrap="none"/>
                  <a:lstStyle/>
                  <a:p>
                    <a:endParaRPr lang="es-PA"/>
                  </a:p>
                </p:txBody>
              </p:sp>
              <p:sp>
                <p:nvSpPr>
                  <p:cNvPr id="18120" name="Freeform 430"/>
                  <p:cNvSpPr>
                    <a:spLocks noChangeAspect="1"/>
                  </p:cNvSpPr>
                  <p:nvPr/>
                </p:nvSpPr>
                <p:spPr bwMode="auto">
                  <a:xfrm>
                    <a:off x="4682" y="3874"/>
                    <a:ext cx="31" cy="292"/>
                  </a:xfrm>
                  <a:custGeom>
                    <a:avLst/>
                    <a:gdLst>
                      <a:gd name="T0" fmla="*/ 30 w 31"/>
                      <a:gd name="T1" fmla="*/ 291 h 292"/>
                      <a:gd name="T2" fmla="*/ 1 w 31"/>
                      <a:gd name="T3" fmla="*/ 291 h 292"/>
                      <a:gd name="T4" fmla="*/ 0 w 31"/>
                      <a:gd name="T5" fmla="*/ 1 h 292"/>
                      <a:gd name="T6" fmla="*/ 29 w 31"/>
                      <a:gd name="T7" fmla="*/ 0 h 292"/>
                      <a:gd name="T8" fmla="*/ 30 w 31"/>
                      <a:gd name="T9" fmla="*/ 291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291"/>
                        </a:moveTo>
                        <a:lnTo>
                          <a:pt x="1" y="291"/>
                        </a:lnTo>
                        <a:lnTo>
                          <a:pt x="0" y="1"/>
                        </a:lnTo>
                        <a:lnTo>
                          <a:pt x="29" y="0"/>
                        </a:lnTo>
                        <a:lnTo>
                          <a:pt x="30" y="291"/>
                        </a:lnTo>
                      </a:path>
                    </a:pathLst>
                  </a:custGeom>
                  <a:noFill/>
                  <a:ln w="12699" cap="rnd">
                    <a:solidFill>
                      <a:srgbClr val="000000"/>
                    </a:solidFill>
                    <a:round/>
                    <a:headEnd type="none" w="sm" len="sm"/>
                    <a:tailEnd type="none" w="sm" len="sm"/>
                  </a:ln>
                </p:spPr>
                <p:txBody>
                  <a:bodyPr wrap="none"/>
                  <a:lstStyle/>
                  <a:p>
                    <a:endParaRPr lang="es-PA"/>
                  </a:p>
                </p:txBody>
              </p:sp>
              <p:sp>
                <p:nvSpPr>
                  <p:cNvPr id="18121" name="Freeform 431"/>
                  <p:cNvSpPr>
                    <a:spLocks noChangeAspect="1"/>
                  </p:cNvSpPr>
                  <p:nvPr/>
                </p:nvSpPr>
                <p:spPr bwMode="auto">
                  <a:xfrm>
                    <a:off x="5254" y="3871"/>
                    <a:ext cx="31" cy="293"/>
                  </a:xfrm>
                  <a:custGeom>
                    <a:avLst/>
                    <a:gdLst>
                      <a:gd name="T0" fmla="*/ 30 w 31"/>
                      <a:gd name="T1" fmla="*/ 292 h 293"/>
                      <a:gd name="T2" fmla="*/ 1 w 31"/>
                      <a:gd name="T3" fmla="*/ 292 h 293"/>
                      <a:gd name="T4" fmla="*/ 0 w 31"/>
                      <a:gd name="T5" fmla="*/ 0 h 293"/>
                      <a:gd name="T6" fmla="*/ 28 w 31"/>
                      <a:gd name="T7" fmla="*/ 0 h 293"/>
                      <a:gd name="T8" fmla="*/ 30 w 31"/>
                      <a:gd name="T9" fmla="*/ 292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292"/>
                        </a:moveTo>
                        <a:lnTo>
                          <a:pt x="1" y="292"/>
                        </a:lnTo>
                        <a:lnTo>
                          <a:pt x="0" y="0"/>
                        </a:lnTo>
                        <a:lnTo>
                          <a:pt x="28" y="0"/>
                        </a:lnTo>
                        <a:lnTo>
                          <a:pt x="30" y="292"/>
                        </a:lnTo>
                      </a:path>
                    </a:pathLst>
                  </a:custGeom>
                  <a:solidFill>
                    <a:srgbClr val="A6A6A6"/>
                  </a:solidFill>
                  <a:ln w="9525" cap="rnd">
                    <a:noFill/>
                    <a:round/>
                    <a:headEnd type="none" w="sm" len="sm"/>
                    <a:tailEnd type="none" w="sm" len="sm"/>
                  </a:ln>
                </p:spPr>
                <p:txBody>
                  <a:bodyPr wrap="none"/>
                  <a:lstStyle/>
                  <a:p>
                    <a:endParaRPr lang="es-PA"/>
                  </a:p>
                </p:txBody>
              </p:sp>
              <p:sp>
                <p:nvSpPr>
                  <p:cNvPr id="18122" name="Freeform 432"/>
                  <p:cNvSpPr>
                    <a:spLocks noChangeAspect="1"/>
                  </p:cNvSpPr>
                  <p:nvPr/>
                </p:nvSpPr>
                <p:spPr bwMode="auto">
                  <a:xfrm>
                    <a:off x="5254" y="3871"/>
                    <a:ext cx="31" cy="293"/>
                  </a:xfrm>
                  <a:custGeom>
                    <a:avLst/>
                    <a:gdLst>
                      <a:gd name="T0" fmla="*/ 30 w 31"/>
                      <a:gd name="T1" fmla="*/ 292 h 293"/>
                      <a:gd name="T2" fmla="*/ 1 w 31"/>
                      <a:gd name="T3" fmla="*/ 292 h 293"/>
                      <a:gd name="T4" fmla="*/ 0 w 31"/>
                      <a:gd name="T5" fmla="*/ 0 h 293"/>
                      <a:gd name="T6" fmla="*/ 28 w 31"/>
                      <a:gd name="T7" fmla="*/ 0 h 293"/>
                      <a:gd name="T8" fmla="*/ 30 w 31"/>
                      <a:gd name="T9" fmla="*/ 292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292"/>
                        </a:moveTo>
                        <a:lnTo>
                          <a:pt x="1" y="292"/>
                        </a:lnTo>
                        <a:lnTo>
                          <a:pt x="0" y="0"/>
                        </a:lnTo>
                        <a:lnTo>
                          <a:pt x="28" y="0"/>
                        </a:lnTo>
                        <a:lnTo>
                          <a:pt x="30" y="292"/>
                        </a:lnTo>
                      </a:path>
                    </a:pathLst>
                  </a:custGeom>
                  <a:noFill/>
                  <a:ln w="12699" cap="rnd">
                    <a:solidFill>
                      <a:srgbClr val="000000"/>
                    </a:solidFill>
                    <a:round/>
                    <a:headEnd type="none" w="sm" len="sm"/>
                    <a:tailEnd type="none" w="sm" len="sm"/>
                  </a:ln>
                </p:spPr>
                <p:txBody>
                  <a:bodyPr wrap="none"/>
                  <a:lstStyle/>
                  <a:p>
                    <a:endParaRPr lang="es-PA"/>
                  </a:p>
                </p:txBody>
              </p:sp>
              <p:sp>
                <p:nvSpPr>
                  <p:cNvPr id="18123" name="Freeform 433"/>
                  <p:cNvSpPr>
                    <a:spLocks noChangeAspect="1"/>
                  </p:cNvSpPr>
                  <p:nvPr/>
                </p:nvSpPr>
                <p:spPr bwMode="auto">
                  <a:xfrm>
                    <a:off x="5254" y="3907"/>
                    <a:ext cx="28" cy="219"/>
                  </a:xfrm>
                  <a:custGeom>
                    <a:avLst/>
                    <a:gdLst>
                      <a:gd name="T0" fmla="*/ 0 w 28"/>
                      <a:gd name="T1" fmla="*/ 1 h 219"/>
                      <a:gd name="T2" fmla="*/ 26 w 28"/>
                      <a:gd name="T3" fmla="*/ 0 h 219"/>
                      <a:gd name="T4" fmla="*/ 27 w 28"/>
                      <a:gd name="T5" fmla="*/ 218 h 219"/>
                      <a:gd name="T6" fmla="*/ 1 w 28"/>
                      <a:gd name="T7" fmla="*/ 218 h 219"/>
                      <a:gd name="T8" fmla="*/ 0 w 28"/>
                      <a:gd name="T9" fmla="*/ 1 h 219"/>
                      <a:gd name="T10" fmla="*/ 0 60000 65536"/>
                      <a:gd name="T11" fmla="*/ 0 60000 65536"/>
                      <a:gd name="T12" fmla="*/ 0 60000 65536"/>
                      <a:gd name="T13" fmla="*/ 0 60000 65536"/>
                      <a:gd name="T14" fmla="*/ 0 60000 65536"/>
                      <a:gd name="T15" fmla="*/ 0 w 28"/>
                      <a:gd name="T16" fmla="*/ 0 h 219"/>
                      <a:gd name="T17" fmla="*/ 28 w 28"/>
                      <a:gd name="T18" fmla="*/ 219 h 219"/>
                    </a:gdLst>
                    <a:ahLst/>
                    <a:cxnLst>
                      <a:cxn ang="T10">
                        <a:pos x="T0" y="T1"/>
                      </a:cxn>
                      <a:cxn ang="T11">
                        <a:pos x="T2" y="T3"/>
                      </a:cxn>
                      <a:cxn ang="T12">
                        <a:pos x="T4" y="T5"/>
                      </a:cxn>
                      <a:cxn ang="T13">
                        <a:pos x="T6" y="T7"/>
                      </a:cxn>
                      <a:cxn ang="T14">
                        <a:pos x="T8" y="T9"/>
                      </a:cxn>
                    </a:cxnLst>
                    <a:rect l="T15" t="T16" r="T17" b="T18"/>
                    <a:pathLst>
                      <a:path w="28" h="219">
                        <a:moveTo>
                          <a:pt x="0" y="1"/>
                        </a:moveTo>
                        <a:lnTo>
                          <a:pt x="26" y="0"/>
                        </a:lnTo>
                        <a:lnTo>
                          <a:pt x="27" y="218"/>
                        </a:lnTo>
                        <a:lnTo>
                          <a:pt x="1" y="218"/>
                        </a:lnTo>
                        <a:lnTo>
                          <a:pt x="0" y="1"/>
                        </a:lnTo>
                      </a:path>
                    </a:pathLst>
                  </a:custGeom>
                  <a:solidFill>
                    <a:srgbClr val="D9D9D9"/>
                  </a:solidFill>
                  <a:ln w="9525" cap="rnd">
                    <a:noFill/>
                    <a:round/>
                    <a:headEnd type="none" w="sm" len="sm"/>
                    <a:tailEnd type="none" w="sm" len="sm"/>
                  </a:ln>
                </p:spPr>
                <p:txBody>
                  <a:bodyPr wrap="none"/>
                  <a:lstStyle/>
                  <a:p>
                    <a:endParaRPr lang="es-PA"/>
                  </a:p>
                </p:txBody>
              </p:sp>
              <p:sp>
                <p:nvSpPr>
                  <p:cNvPr id="18124" name="Freeform 434"/>
                  <p:cNvSpPr>
                    <a:spLocks noChangeAspect="1"/>
                  </p:cNvSpPr>
                  <p:nvPr/>
                </p:nvSpPr>
                <p:spPr bwMode="auto">
                  <a:xfrm>
                    <a:off x="5255" y="3930"/>
                    <a:ext cx="27" cy="173"/>
                  </a:xfrm>
                  <a:custGeom>
                    <a:avLst/>
                    <a:gdLst>
                      <a:gd name="T0" fmla="*/ 0 w 27"/>
                      <a:gd name="T1" fmla="*/ 0 h 173"/>
                      <a:gd name="T2" fmla="*/ 25 w 27"/>
                      <a:gd name="T3" fmla="*/ 1 h 173"/>
                      <a:gd name="T4" fmla="*/ 26 w 27"/>
                      <a:gd name="T5" fmla="*/ 172 h 173"/>
                      <a:gd name="T6" fmla="*/ 0 w 27"/>
                      <a:gd name="T7" fmla="*/ 172 h 173"/>
                      <a:gd name="T8" fmla="*/ 0 w 27"/>
                      <a:gd name="T9" fmla="*/ 0 h 173"/>
                      <a:gd name="T10" fmla="*/ 0 60000 65536"/>
                      <a:gd name="T11" fmla="*/ 0 60000 65536"/>
                      <a:gd name="T12" fmla="*/ 0 60000 65536"/>
                      <a:gd name="T13" fmla="*/ 0 60000 65536"/>
                      <a:gd name="T14" fmla="*/ 0 60000 65536"/>
                      <a:gd name="T15" fmla="*/ 0 w 27"/>
                      <a:gd name="T16" fmla="*/ 0 h 173"/>
                      <a:gd name="T17" fmla="*/ 27 w 27"/>
                      <a:gd name="T18" fmla="*/ 173 h 173"/>
                    </a:gdLst>
                    <a:ahLst/>
                    <a:cxnLst>
                      <a:cxn ang="T10">
                        <a:pos x="T0" y="T1"/>
                      </a:cxn>
                      <a:cxn ang="T11">
                        <a:pos x="T2" y="T3"/>
                      </a:cxn>
                      <a:cxn ang="T12">
                        <a:pos x="T4" y="T5"/>
                      </a:cxn>
                      <a:cxn ang="T13">
                        <a:pos x="T6" y="T7"/>
                      </a:cxn>
                      <a:cxn ang="T14">
                        <a:pos x="T8" y="T9"/>
                      </a:cxn>
                    </a:cxnLst>
                    <a:rect l="T15" t="T16" r="T17" b="T18"/>
                    <a:pathLst>
                      <a:path w="27" h="173">
                        <a:moveTo>
                          <a:pt x="0" y="0"/>
                        </a:moveTo>
                        <a:lnTo>
                          <a:pt x="25" y="1"/>
                        </a:lnTo>
                        <a:lnTo>
                          <a:pt x="26" y="172"/>
                        </a:lnTo>
                        <a:lnTo>
                          <a:pt x="0" y="172"/>
                        </a:lnTo>
                        <a:lnTo>
                          <a:pt x="0" y="0"/>
                        </a:lnTo>
                      </a:path>
                    </a:pathLst>
                  </a:custGeom>
                  <a:solidFill>
                    <a:srgbClr val="E5E5E5"/>
                  </a:solidFill>
                  <a:ln w="9525" cap="rnd">
                    <a:noFill/>
                    <a:round/>
                    <a:headEnd type="none" w="sm" len="sm"/>
                    <a:tailEnd type="none" w="sm" len="sm"/>
                  </a:ln>
                </p:spPr>
                <p:txBody>
                  <a:bodyPr wrap="none"/>
                  <a:lstStyle/>
                  <a:p>
                    <a:endParaRPr lang="es-PA"/>
                  </a:p>
                </p:txBody>
              </p:sp>
              <p:sp>
                <p:nvSpPr>
                  <p:cNvPr id="18125" name="Freeform 435"/>
                  <p:cNvSpPr>
                    <a:spLocks noChangeAspect="1"/>
                  </p:cNvSpPr>
                  <p:nvPr/>
                </p:nvSpPr>
                <p:spPr bwMode="auto">
                  <a:xfrm>
                    <a:off x="5255" y="3947"/>
                    <a:ext cx="27" cy="140"/>
                  </a:xfrm>
                  <a:custGeom>
                    <a:avLst/>
                    <a:gdLst>
                      <a:gd name="T0" fmla="*/ 0 w 27"/>
                      <a:gd name="T1" fmla="*/ 0 h 140"/>
                      <a:gd name="T2" fmla="*/ 25 w 27"/>
                      <a:gd name="T3" fmla="*/ 0 h 140"/>
                      <a:gd name="T4" fmla="*/ 26 w 27"/>
                      <a:gd name="T5" fmla="*/ 139 h 140"/>
                      <a:gd name="T6" fmla="*/ 0 w 27"/>
                      <a:gd name="T7" fmla="*/ 139 h 140"/>
                      <a:gd name="T8" fmla="*/ 0 w 27"/>
                      <a:gd name="T9" fmla="*/ 0 h 140"/>
                      <a:gd name="T10" fmla="*/ 0 60000 65536"/>
                      <a:gd name="T11" fmla="*/ 0 60000 65536"/>
                      <a:gd name="T12" fmla="*/ 0 60000 65536"/>
                      <a:gd name="T13" fmla="*/ 0 60000 65536"/>
                      <a:gd name="T14" fmla="*/ 0 60000 65536"/>
                      <a:gd name="T15" fmla="*/ 0 w 27"/>
                      <a:gd name="T16" fmla="*/ 0 h 140"/>
                      <a:gd name="T17" fmla="*/ 27 w 27"/>
                      <a:gd name="T18" fmla="*/ 140 h 140"/>
                    </a:gdLst>
                    <a:ahLst/>
                    <a:cxnLst>
                      <a:cxn ang="T10">
                        <a:pos x="T0" y="T1"/>
                      </a:cxn>
                      <a:cxn ang="T11">
                        <a:pos x="T2" y="T3"/>
                      </a:cxn>
                      <a:cxn ang="T12">
                        <a:pos x="T4" y="T5"/>
                      </a:cxn>
                      <a:cxn ang="T13">
                        <a:pos x="T6" y="T7"/>
                      </a:cxn>
                      <a:cxn ang="T14">
                        <a:pos x="T8" y="T9"/>
                      </a:cxn>
                    </a:cxnLst>
                    <a:rect l="T15" t="T16" r="T17" b="T18"/>
                    <a:pathLst>
                      <a:path w="27" h="140">
                        <a:moveTo>
                          <a:pt x="0" y="0"/>
                        </a:moveTo>
                        <a:lnTo>
                          <a:pt x="25" y="0"/>
                        </a:lnTo>
                        <a:lnTo>
                          <a:pt x="26" y="139"/>
                        </a:lnTo>
                        <a:lnTo>
                          <a:pt x="0" y="139"/>
                        </a:lnTo>
                        <a:lnTo>
                          <a:pt x="0" y="0"/>
                        </a:lnTo>
                      </a:path>
                    </a:pathLst>
                  </a:custGeom>
                  <a:solidFill>
                    <a:srgbClr val="F2F2F2"/>
                  </a:solidFill>
                  <a:ln w="9525" cap="rnd">
                    <a:noFill/>
                    <a:round/>
                    <a:headEnd type="none" w="sm" len="sm"/>
                    <a:tailEnd type="none" w="sm" len="sm"/>
                  </a:ln>
                </p:spPr>
                <p:txBody>
                  <a:bodyPr wrap="none"/>
                  <a:lstStyle/>
                  <a:p>
                    <a:endParaRPr lang="es-PA"/>
                  </a:p>
                </p:txBody>
              </p:sp>
              <p:sp>
                <p:nvSpPr>
                  <p:cNvPr id="18126" name="Freeform 436"/>
                  <p:cNvSpPr>
                    <a:spLocks noChangeAspect="1"/>
                  </p:cNvSpPr>
                  <p:nvPr/>
                </p:nvSpPr>
                <p:spPr bwMode="auto">
                  <a:xfrm>
                    <a:off x="5255" y="3960"/>
                    <a:ext cx="27" cy="112"/>
                  </a:xfrm>
                  <a:custGeom>
                    <a:avLst/>
                    <a:gdLst>
                      <a:gd name="T0" fmla="*/ 0 w 27"/>
                      <a:gd name="T1" fmla="*/ 0 h 112"/>
                      <a:gd name="T2" fmla="*/ 25 w 27"/>
                      <a:gd name="T3" fmla="*/ 0 h 112"/>
                      <a:gd name="T4" fmla="*/ 26 w 27"/>
                      <a:gd name="T5" fmla="*/ 111 h 112"/>
                      <a:gd name="T6" fmla="*/ 0 w 27"/>
                      <a:gd name="T7" fmla="*/ 111 h 112"/>
                      <a:gd name="T8" fmla="*/ 0 w 27"/>
                      <a:gd name="T9" fmla="*/ 0 h 112"/>
                      <a:gd name="T10" fmla="*/ 0 60000 65536"/>
                      <a:gd name="T11" fmla="*/ 0 60000 65536"/>
                      <a:gd name="T12" fmla="*/ 0 60000 65536"/>
                      <a:gd name="T13" fmla="*/ 0 60000 65536"/>
                      <a:gd name="T14" fmla="*/ 0 60000 65536"/>
                      <a:gd name="T15" fmla="*/ 0 w 27"/>
                      <a:gd name="T16" fmla="*/ 0 h 112"/>
                      <a:gd name="T17" fmla="*/ 27 w 27"/>
                      <a:gd name="T18" fmla="*/ 112 h 112"/>
                    </a:gdLst>
                    <a:ahLst/>
                    <a:cxnLst>
                      <a:cxn ang="T10">
                        <a:pos x="T0" y="T1"/>
                      </a:cxn>
                      <a:cxn ang="T11">
                        <a:pos x="T2" y="T3"/>
                      </a:cxn>
                      <a:cxn ang="T12">
                        <a:pos x="T4" y="T5"/>
                      </a:cxn>
                      <a:cxn ang="T13">
                        <a:pos x="T6" y="T7"/>
                      </a:cxn>
                      <a:cxn ang="T14">
                        <a:pos x="T8" y="T9"/>
                      </a:cxn>
                    </a:cxnLst>
                    <a:rect l="T15" t="T16" r="T17" b="T18"/>
                    <a:pathLst>
                      <a:path w="27" h="112">
                        <a:moveTo>
                          <a:pt x="0" y="0"/>
                        </a:moveTo>
                        <a:lnTo>
                          <a:pt x="25" y="0"/>
                        </a:lnTo>
                        <a:lnTo>
                          <a:pt x="26" y="111"/>
                        </a:lnTo>
                        <a:lnTo>
                          <a:pt x="0" y="111"/>
                        </a:lnTo>
                        <a:lnTo>
                          <a:pt x="0" y="0"/>
                        </a:lnTo>
                      </a:path>
                    </a:pathLst>
                  </a:custGeom>
                  <a:solidFill>
                    <a:srgbClr val="F7F7F7"/>
                  </a:solidFill>
                  <a:ln w="9525" cap="rnd">
                    <a:noFill/>
                    <a:round/>
                    <a:headEnd type="none" w="sm" len="sm"/>
                    <a:tailEnd type="none" w="sm" len="sm"/>
                  </a:ln>
                </p:spPr>
                <p:txBody>
                  <a:bodyPr wrap="none"/>
                  <a:lstStyle/>
                  <a:p>
                    <a:endParaRPr lang="es-PA"/>
                  </a:p>
                </p:txBody>
              </p:sp>
              <p:sp>
                <p:nvSpPr>
                  <p:cNvPr id="18127" name="Freeform 437"/>
                  <p:cNvSpPr>
                    <a:spLocks noChangeAspect="1"/>
                  </p:cNvSpPr>
                  <p:nvPr/>
                </p:nvSpPr>
                <p:spPr bwMode="auto">
                  <a:xfrm>
                    <a:off x="5255" y="3971"/>
                    <a:ext cx="27" cy="91"/>
                  </a:xfrm>
                  <a:custGeom>
                    <a:avLst/>
                    <a:gdLst>
                      <a:gd name="T0" fmla="*/ 0 w 27"/>
                      <a:gd name="T1" fmla="*/ 0 h 91"/>
                      <a:gd name="T2" fmla="*/ 25 w 27"/>
                      <a:gd name="T3" fmla="*/ 0 h 91"/>
                      <a:gd name="T4" fmla="*/ 26 w 27"/>
                      <a:gd name="T5" fmla="*/ 89 h 91"/>
                      <a:gd name="T6" fmla="*/ 0 w 27"/>
                      <a:gd name="T7" fmla="*/ 90 h 91"/>
                      <a:gd name="T8" fmla="*/ 0 w 27"/>
                      <a:gd name="T9" fmla="*/ 0 h 91"/>
                      <a:gd name="T10" fmla="*/ 0 60000 65536"/>
                      <a:gd name="T11" fmla="*/ 0 60000 65536"/>
                      <a:gd name="T12" fmla="*/ 0 60000 65536"/>
                      <a:gd name="T13" fmla="*/ 0 60000 65536"/>
                      <a:gd name="T14" fmla="*/ 0 60000 65536"/>
                      <a:gd name="T15" fmla="*/ 0 w 27"/>
                      <a:gd name="T16" fmla="*/ 0 h 91"/>
                      <a:gd name="T17" fmla="*/ 27 w 27"/>
                      <a:gd name="T18" fmla="*/ 91 h 91"/>
                    </a:gdLst>
                    <a:ahLst/>
                    <a:cxnLst>
                      <a:cxn ang="T10">
                        <a:pos x="T0" y="T1"/>
                      </a:cxn>
                      <a:cxn ang="T11">
                        <a:pos x="T2" y="T3"/>
                      </a:cxn>
                      <a:cxn ang="T12">
                        <a:pos x="T4" y="T5"/>
                      </a:cxn>
                      <a:cxn ang="T13">
                        <a:pos x="T6" y="T7"/>
                      </a:cxn>
                      <a:cxn ang="T14">
                        <a:pos x="T8" y="T9"/>
                      </a:cxn>
                    </a:cxnLst>
                    <a:rect l="T15" t="T16" r="T17" b="T18"/>
                    <a:pathLst>
                      <a:path w="27" h="91">
                        <a:moveTo>
                          <a:pt x="0" y="0"/>
                        </a:moveTo>
                        <a:lnTo>
                          <a:pt x="25" y="0"/>
                        </a:lnTo>
                        <a:lnTo>
                          <a:pt x="26" y="89"/>
                        </a:lnTo>
                        <a:lnTo>
                          <a:pt x="0" y="90"/>
                        </a:lnTo>
                        <a:lnTo>
                          <a:pt x="0" y="0"/>
                        </a:lnTo>
                      </a:path>
                    </a:pathLst>
                  </a:custGeom>
                  <a:solidFill>
                    <a:srgbClr val="FFFFFF"/>
                  </a:solidFill>
                  <a:ln w="9525" cap="rnd">
                    <a:noFill/>
                    <a:round/>
                    <a:headEnd type="none" w="sm" len="sm"/>
                    <a:tailEnd type="none" w="sm" len="sm"/>
                  </a:ln>
                </p:spPr>
                <p:txBody>
                  <a:bodyPr wrap="none"/>
                  <a:lstStyle/>
                  <a:p>
                    <a:endParaRPr lang="es-PA"/>
                  </a:p>
                </p:txBody>
              </p:sp>
              <p:sp>
                <p:nvSpPr>
                  <p:cNvPr id="18128" name="Freeform 438"/>
                  <p:cNvSpPr>
                    <a:spLocks noChangeAspect="1"/>
                  </p:cNvSpPr>
                  <p:nvPr/>
                </p:nvSpPr>
                <p:spPr bwMode="auto">
                  <a:xfrm>
                    <a:off x="4683" y="3911"/>
                    <a:ext cx="29" cy="217"/>
                  </a:xfrm>
                  <a:custGeom>
                    <a:avLst/>
                    <a:gdLst>
                      <a:gd name="T0" fmla="*/ 0 w 29"/>
                      <a:gd name="T1" fmla="*/ 0 h 217"/>
                      <a:gd name="T2" fmla="*/ 27 w 29"/>
                      <a:gd name="T3" fmla="*/ 0 h 217"/>
                      <a:gd name="T4" fmla="*/ 28 w 29"/>
                      <a:gd name="T5" fmla="*/ 216 h 217"/>
                      <a:gd name="T6" fmla="*/ 1 w 29"/>
                      <a:gd name="T7" fmla="*/ 216 h 217"/>
                      <a:gd name="T8" fmla="*/ 0 w 29"/>
                      <a:gd name="T9" fmla="*/ 0 h 217"/>
                      <a:gd name="T10" fmla="*/ 0 60000 65536"/>
                      <a:gd name="T11" fmla="*/ 0 60000 65536"/>
                      <a:gd name="T12" fmla="*/ 0 60000 65536"/>
                      <a:gd name="T13" fmla="*/ 0 60000 65536"/>
                      <a:gd name="T14" fmla="*/ 0 60000 65536"/>
                      <a:gd name="T15" fmla="*/ 0 w 29"/>
                      <a:gd name="T16" fmla="*/ 0 h 217"/>
                      <a:gd name="T17" fmla="*/ 29 w 29"/>
                      <a:gd name="T18" fmla="*/ 217 h 217"/>
                    </a:gdLst>
                    <a:ahLst/>
                    <a:cxnLst>
                      <a:cxn ang="T10">
                        <a:pos x="T0" y="T1"/>
                      </a:cxn>
                      <a:cxn ang="T11">
                        <a:pos x="T2" y="T3"/>
                      </a:cxn>
                      <a:cxn ang="T12">
                        <a:pos x="T4" y="T5"/>
                      </a:cxn>
                      <a:cxn ang="T13">
                        <a:pos x="T6" y="T7"/>
                      </a:cxn>
                      <a:cxn ang="T14">
                        <a:pos x="T8" y="T9"/>
                      </a:cxn>
                    </a:cxnLst>
                    <a:rect l="T15" t="T16" r="T17" b="T18"/>
                    <a:pathLst>
                      <a:path w="29" h="217">
                        <a:moveTo>
                          <a:pt x="0" y="0"/>
                        </a:moveTo>
                        <a:lnTo>
                          <a:pt x="27" y="0"/>
                        </a:lnTo>
                        <a:lnTo>
                          <a:pt x="28" y="216"/>
                        </a:lnTo>
                        <a:lnTo>
                          <a:pt x="1" y="216"/>
                        </a:lnTo>
                        <a:lnTo>
                          <a:pt x="0" y="0"/>
                        </a:lnTo>
                      </a:path>
                    </a:pathLst>
                  </a:custGeom>
                  <a:solidFill>
                    <a:srgbClr val="D9D9D9"/>
                  </a:solidFill>
                  <a:ln w="9525" cap="rnd">
                    <a:noFill/>
                    <a:round/>
                    <a:headEnd type="none" w="sm" len="sm"/>
                    <a:tailEnd type="none" w="sm" len="sm"/>
                  </a:ln>
                </p:spPr>
                <p:txBody>
                  <a:bodyPr wrap="none"/>
                  <a:lstStyle/>
                  <a:p>
                    <a:endParaRPr lang="es-PA"/>
                  </a:p>
                </p:txBody>
              </p:sp>
              <p:sp>
                <p:nvSpPr>
                  <p:cNvPr id="18129" name="Freeform 439"/>
                  <p:cNvSpPr>
                    <a:spLocks noChangeAspect="1"/>
                  </p:cNvSpPr>
                  <p:nvPr/>
                </p:nvSpPr>
                <p:spPr bwMode="auto">
                  <a:xfrm>
                    <a:off x="4683" y="3933"/>
                    <a:ext cx="29" cy="174"/>
                  </a:xfrm>
                  <a:custGeom>
                    <a:avLst/>
                    <a:gdLst>
                      <a:gd name="T0" fmla="*/ 0 w 29"/>
                      <a:gd name="T1" fmla="*/ 0 h 174"/>
                      <a:gd name="T2" fmla="*/ 27 w 29"/>
                      <a:gd name="T3" fmla="*/ 0 h 174"/>
                      <a:gd name="T4" fmla="*/ 28 w 29"/>
                      <a:gd name="T5" fmla="*/ 172 h 174"/>
                      <a:gd name="T6" fmla="*/ 1 w 29"/>
                      <a:gd name="T7" fmla="*/ 173 h 174"/>
                      <a:gd name="T8" fmla="*/ 0 w 29"/>
                      <a:gd name="T9" fmla="*/ 0 h 174"/>
                      <a:gd name="T10" fmla="*/ 0 60000 65536"/>
                      <a:gd name="T11" fmla="*/ 0 60000 65536"/>
                      <a:gd name="T12" fmla="*/ 0 60000 65536"/>
                      <a:gd name="T13" fmla="*/ 0 60000 65536"/>
                      <a:gd name="T14" fmla="*/ 0 60000 65536"/>
                      <a:gd name="T15" fmla="*/ 0 w 29"/>
                      <a:gd name="T16" fmla="*/ 0 h 174"/>
                      <a:gd name="T17" fmla="*/ 29 w 29"/>
                      <a:gd name="T18" fmla="*/ 174 h 174"/>
                    </a:gdLst>
                    <a:ahLst/>
                    <a:cxnLst>
                      <a:cxn ang="T10">
                        <a:pos x="T0" y="T1"/>
                      </a:cxn>
                      <a:cxn ang="T11">
                        <a:pos x="T2" y="T3"/>
                      </a:cxn>
                      <a:cxn ang="T12">
                        <a:pos x="T4" y="T5"/>
                      </a:cxn>
                      <a:cxn ang="T13">
                        <a:pos x="T6" y="T7"/>
                      </a:cxn>
                      <a:cxn ang="T14">
                        <a:pos x="T8" y="T9"/>
                      </a:cxn>
                    </a:cxnLst>
                    <a:rect l="T15" t="T16" r="T17" b="T18"/>
                    <a:pathLst>
                      <a:path w="29" h="174">
                        <a:moveTo>
                          <a:pt x="0" y="0"/>
                        </a:moveTo>
                        <a:lnTo>
                          <a:pt x="27" y="0"/>
                        </a:lnTo>
                        <a:lnTo>
                          <a:pt x="28" y="172"/>
                        </a:lnTo>
                        <a:lnTo>
                          <a:pt x="1" y="173"/>
                        </a:lnTo>
                        <a:lnTo>
                          <a:pt x="0" y="0"/>
                        </a:lnTo>
                      </a:path>
                    </a:pathLst>
                  </a:custGeom>
                  <a:solidFill>
                    <a:srgbClr val="E5E5E5"/>
                  </a:solidFill>
                  <a:ln w="9525" cap="rnd">
                    <a:noFill/>
                    <a:round/>
                    <a:headEnd type="none" w="sm" len="sm"/>
                    <a:tailEnd type="none" w="sm" len="sm"/>
                  </a:ln>
                </p:spPr>
                <p:txBody>
                  <a:bodyPr wrap="none"/>
                  <a:lstStyle/>
                  <a:p>
                    <a:endParaRPr lang="es-PA"/>
                  </a:p>
                </p:txBody>
              </p:sp>
              <p:sp>
                <p:nvSpPr>
                  <p:cNvPr id="18130" name="Freeform 440"/>
                  <p:cNvSpPr>
                    <a:spLocks noChangeAspect="1"/>
                  </p:cNvSpPr>
                  <p:nvPr/>
                </p:nvSpPr>
                <p:spPr bwMode="auto">
                  <a:xfrm>
                    <a:off x="4684" y="3950"/>
                    <a:ext cx="28" cy="139"/>
                  </a:xfrm>
                  <a:custGeom>
                    <a:avLst/>
                    <a:gdLst>
                      <a:gd name="T0" fmla="*/ 0 w 28"/>
                      <a:gd name="T1" fmla="*/ 0 h 139"/>
                      <a:gd name="T2" fmla="*/ 26 w 28"/>
                      <a:gd name="T3" fmla="*/ 0 h 139"/>
                      <a:gd name="T4" fmla="*/ 27 w 28"/>
                      <a:gd name="T5" fmla="*/ 138 h 139"/>
                      <a:gd name="T6" fmla="*/ 0 w 28"/>
                      <a:gd name="T7" fmla="*/ 138 h 139"/>
                      <a:gd name="T8" fmla="*/ 0 w 28"/>
                      <a:gd name="T9" fmla="*/ 0 h 139"/>
                      <a:gd name="T10" fmla="*/ 0 60000 65536"/>
                      <a:gd name="T11" fmla="*/ 0 60000 65536"/>
                      <a:gd name="T12" fmla="*/ 0 60000 65536"/>
                      <a:gd name="T13" fmla="*/ 0 60000 65536"/>
                      <a:gd name="T14" fmla="*/ 0 60000 65536"/>
                      <a:gd name="T15" fmla="*/ 0 w 28"/>
                      <a:gd name="T16" fmla="*/ 0 h 139"/>
                      <a:gd name="T17" fmla="*/ 28 w 28"/>
                      <a:gd name="T18" fmla="*/ 139 h 139"/>
                    </a:gdLst>
                    <a:ahLst/>
                    <a:cxnLst>
                      <a:cxn ang="T10">
                        <a:pos x="T0" y="T1"/>
                      </a:cxn>
                      <a:cxn ang="T11">
                        <a:pos x="T2" y="T3"/>
                      </a:cxn>
                      <a:cxn ang="T12">
                        <a:pos x="T4" y="T5"/>
                      </a:cxn>
                      <a:cxn ang="T13">
                        <a:pos x="T6" y="T7"/>
                      </a:cxn>
                      <a:cxn ang="T14">
                        <a:pos x="T8" y="T9"/>
                      </a:cxn>
                    </a:cxnLst>
                    <a:rect l="T15" t="T16" r="T17" b="T18"/>
                    <a:pathLst>
                      <a:path w="28" h="139">
                        <a:moveTo>
                          <a:pt x="0" y="0"/>
                        </a:moveTo>
                        <a:lnTo>
                          <a:pt x="26" y="0"/>
                        </a:lnTo>
                        <a:lnTo>
                          <a:pt x="27" y="138"/>
                        </a:lnTo>
                        <a:lnTo>
                          <a:pt x="0" y="138"/>
                        </a:lnTo>
                        <a:lnTo>
                          <a:pt x="0" y="0"/>
                        </a:lnTo>
                      </a:path>
                    </a:pathLst>
                  </a:custGeom>
                  <a:solidFill>
                    <a:srgbClr val="F2F2F2"/>
                  </a:solidFill>
                  <a:ln w="9525" cap="rnd">
                    <a:noFill/>
                    <a:round/>
                    <a:headEnd type="none" w="sm" len="sm"/>
                    <a:tailEnd type="none" w="sm" len="sm"/>
                  </a:ln>
                </p:spPr>
                <p:txBody>
                  <a:bodyPr wrap="none"/>
                  <a:lstStyle/>
                  <a:p>
                    <a:endParaRPr lang="es-PA"/>
                  </a:p>
                </p:txBody>
              </p:sp>
              <p:sp>
                <p:nvSpPr>
                  <p:cNvPr id="18131" name="Freeform 441"/>
                  <p:cNvSpPr>
                    <a:spLocks noChangeAspect="1"/>
                  </p:cNvSpPr>
                  <p:nvPr/>
                </p:nvSpPr>
                <p:spPr bwMode="auto">
                  <a:xfrm>
                    <a:off x="4684" y="3964"/>
                    <a:ext cx="28" cy="113"/>
                  </a:xfrm>
                  <a:custGeom>
                    <a:avLst/>
                    <a:gdLst>
                      <a:gd name="T0" fmla="*/ 0 w 28"/>
                      <a:gd name="T1" fmla="*/ 1 h 113"/>
                      <a:gd name="T2" fmla="*/ 26 w 28"/>
                      <a:gd name="T3" fmla="*/ 0 h 113"/>
                      <a:gd name="T4" fmla="*/ 27 w 28"/>
                      <a:gd name="T5" fmla="*/ 111 h 113"/>
                      <a:gd name="T6" fmla="*/ 0 w 28"/>
                      <a:gd name="T7" fmla="*/ 112 h 113"/>
                      <a:gd name="T8" fmla="*/ 0 w 28"/>
                      <a:gd name="T9" fmla="*/ 1 h 113"/>
                      <a:gd name="T10" fmla="*/ 0 60000 65536"/>
                      <a:gd name="T11" fmla="*/ 0 60000 65536"/>
                      <a:gd name="T12" fmla="*/ 0 60000 65536"/>
                      <a:gd name="T13" fmla="*/ 0 60000 65536"/>
                      <a:gd name="T14" fmla="*/ 0 60000 65536"/>
                      <a:gd name="T15" fmla="*/ 0 w 28"/>
                      <a:gd name="T16" fmla="*/ 0 h 113"/>
                      <a:gd name="T17" fmla="*/ 28 w 28"/>
                      <a:gd name="T18" fmla="*/ 113 h 113"/>
                    </a:gdLst>
                    <a:ahLst/>
                    <a:cxnLst>
                      <a:cxn ang="T10">
                        <a:pos x="T0" y="T1"/>
                      </a:cxn>
                      <a:cxn ang="T11">
                        <a:pos x="T2" y="T3"/>
                      </a:cxn>
                      <a:cxn ang="T12">
                        <a:pos x="T4" y="T5"/>
                      </a:cxn>
                      <a:cxn ang="T13">
                        <a:pos x="T6" y="T7"/>
                      </a:cxn>
                      <a:cxn ang="T14">
                        <a:pos x="T8" y="T9"/>
                      </a:cxn>
                    </a:cxnLst>
                    <a:rect l="T15" t="T16" r="T17" b="T18"/>
                    <a:pathLst>
                      <a:path w="28" h="113">
                        <a:moveTo>
                          <a:pt x="0" y="1"/>
                        </a:moveTo>
                        <a:lnTo>
                          <a:pt x="26" y="0"/>
                        </a:lnTo>
                        <a:lnTo>
                          <a:pt x="27" y="111"/>
                        </a:lnTo>
                        <a:lnTo>
                          <a:pt x="0" y="112"/>
                        </a:lnTo>
                        <a:lnTo>
                          <a:pt x="0" y="1"/>
                        </a:lnTo>
                      </a:path>
                    </a:pathLst>
                  </a:custGeom>
                  <a:solidFill>
                    <a:srgbClr val="F7F7F7"/>
                  </a:solidFill>
                  <a:ln w="9525" cap="rnd">
                    <a:noFill/>
                    <a:round/>
                    <a:headEnd type="none" w="sm" len="sm"/>
                    <a:tailEnd type="none" w="sm" len="sm"/>
                  </a:ln>
                </p:spPr>
                <p:txBody>
                  <a:bodyPr wrap="none"/>
                  <a:lstStyle/>
                  <a:p>
                    <a:endParaRPr lang="es-PA"/>
                  </a:p>
                </p:txBody>
              </p:sp>
              <p:sp>
                <p:nvSpPr>
                  <p:cNvPr id="18132" name="Freeform 442"/>
                  <p:cNvSpPr>
                    <a:spLocks noChangeAspect="1"/>
                  </p:cNvSpPr>
                  <p:nvPr/>
                </p:nvSpPr>
                <p:spPr bwMode="auto">
                  <a:xfrm>
                    <a:off x="4684" y="3974"/>
                    <a:ext cx="28" cy="91"/>
                  </a:xfrm>
                  <a:custGeom>
                    <a:avLst/>
                    <a:gdLst>
                      <a:gd name="T0" fmla="*/ 0 w 28"/>
                      <a:gd name="T1" fmla="*/ 0 h 91"/>
                      <a:gd name="T2" fmla="*/ 26 w 28"/>
                      <a:gd name="T3" fmla="*/ 0 h 91"/>
                      <a:gd name="T4" fmla="*/ 27 w 28"/>
                      <a:gd name="T5" fmla="*/ 89 h 91"/>
                      <a:gd name="T6" fmla="*/ 0 w 28"/>
                      <a:gd name="T7" fmla="*/ 90 h 91"/>
                      <a:gd name="T8" fmla="*/ 0 w 28"/>
                      <a:gd name="T9" fmla="*/ 0 h 91"/>
                      <a:gd name="T10" fmla="*/ 0 60000 65536"/>
                      <a:gd name="T11" fmla="*/ 0 60000 65536"/>
                      <a:gd name="T12" fmla="*/ 0 60000 65536"/>
                      <a:gd name="T13" fmla="*/ 0 60000 65536"/>
                      <a:gd name="T14" fmla="*/ 0 60000 65536"/>
                      <a:gd name="T15" fmla="*/ 0 w 28"/>
                      <a:gd name="T16" fmla="*/ 0 h 91"/>
                      <a:gd name="T17" fmla="*/ 28 w 28"/>
                      <a:gd name="T18" fmla="*/ 91 h 91"/>
                    </a:gdLst>
                    <a:ahLst/>
                    <a:cxnLst>
                      <a:cxn ang="T10">
                        <a:pos x="T0" y="T1"/>
                      </a:cxn>
                      <a:cxn ang="T11">
                        <a:pos x="T2" y="T3"/>
                      </a:cxn>
                      <a:cxn ang="T12">
                        <a:pos x="T4" y="T5"/>
                      </a:cxn>
                      <a:cxn ang="T13">
                        <a:pos x="T6" y="T7"/>
                      </a:cxn>
                      <a:cxn ang="T14">
                        <a:pos x="T8" y="T9"/>
                      </a:cxn>
                    </a:cxnLst>
                    <a:rect l="T15" t="T16" r="T17" b="T18"/>
                    <a:pathLst>
                      <a:path w="28" h="91">
                        <a:moveTo>
                          <a:pt x="0" y="0"/>
                        </a:moveTo>
                        <a:lnTo>
                          <a:pt x="26" y="0"/>
                        </a:lnTo>
                        <a:lnTo>
                          <a:pt x="27" y="89"/>
                        </a:lnTo>
                        <a:lnTo>
                          <a:pt x="0" y="90"/>
                        </a:lnTo>
                        <a:lnTo>
                          <a:pt x="0" y="0"/>
                        </a:lnTo>
                      </a:path>
                    </a:pathLst>
                  </a:custGeom>
                  <a:solidFill>
                    <a:srgbClr val="FFFFFF"/>
                  </a:solidFill>
                  <a:ln w="9525" cap="rnd">
                    <a:noFill/>
                    <a:round/>
                    <a:headEnd type="none" w="sm" len="sm"/>
                    <a:tailEnd type="none" w="sm" len="sm"/>
                  </a:ln>
                </p:spPr>
                <p:txBody>
                  <a:bodyPr wrap="none"/>
                  <a:lstStyle/>
                  <a:p>
                    <a:endParaRPr lang="es-PA"/>
                  </a:p>
                </p:txBody>
              </p:sp>
              <p:sp>
                <p:nvSpPr>
                  <p:cNvPr id="18133" name="Freeform 443"/>
                  <p:cNvSpPr>
                    <a:spLocks noChangeAspect="1"/>
                  </p:cNvSpPr>
                  <p:nvPr/>
                </p:nvSpPr>
                <p:spPr bwMode="auto">
                  <a:xfrm>
                    <a:off x="5223" y="3990"/>
                    <a:ext cx="25" cy="64"/>
                  </a:xfrm>
                  <a:custGeom>
                    <a:avLst/>
                    <a:gdLst>
                      <a:gd name="T0" fmla="*/ 1 w 25"/>
                      <a:gd name="T1" fmla="*/ 63 h 64"/>
                      <a:gd name="T2" fmla="*/ 0 w 25"/>
                      <a:gd name="T3" fmla="*/ 0 h 64"/>
                      <a:gd name="T4" fmla="*/ 23 w 25"/>
                      <a:gd name="T5" fmla="*/ 0 h 64"/>
                      <a:gd name="T6" fmla="*/ 24 w 25"/>
                      <a:gd name="T7" fmla="*/ 63 h 64"/>
                      <a:gd name="T8" fmla="*/ 1 w 25"/>
                      <a:gd name="T9" fmla="*/ 63 h 64"/>
                      <a:gd name="T10" fmla="*/ 0 60000 65536"/>
                      <a:gd name="T11" fmla="*/ 0 60000 65536"/>
                      <a:gd name="T12" fmla="*/ 0 60000 65536"/>
                      <a:gd name="T13" fmla="*/ 0 60000 65536"/>
                      <a:gd name="T14" fmla="*/ 0 60000 65536"/>
                      <a:gd name="T15" fmla="*/ 0 w 25"/>
                      <a:gd name="T16" fmla="*/ 0 h 64"/>
                      <a:gd name="T17" fmla="*/ 25 w 25"/>
                      <a:gd name="T18" fmla="*/ 64 h 64"/>
                    </a:gdLst>
                    <a:ahLst/>
                    <a:cxnLst>
                      <a:cxn ang="T10">
                        <a:pos x="T0" y="T1"/>
                      </a:cxn>
                      <a:cxn ang="T11">
                        <a:pos x="T2" y="T3"/>
                      </a:cxn>
                      <a:cxn ang="T12">
                        <a:pos x="T4" y="T5"/>
                      </a:cxn>
                      <a:cxn ang="T13">
                        <a:pos x="T6" y="T7"/>
                      </a:cxn>
                      <a:cxn ang="T14">
                        <a:pos x="T8" y="T9"/>
                      </a:cxn>
                    </a:cxnLst>
                    <a:rect l="T15" t="T16" r="T17" b="T18"/>
                    <a:pathLst>
                      <a:path w="25" h="64">
                        <a:moveTo>
                          <a:pt x="1" y="63"/>
                        </a:moveTo>
                        <a:lnTo>
                          <a:pt x="0" y="0"/>
                        </a:lnTo>
                        <a:lnTo>
                          <a:pt x="23" y="0"/>
                        </a:lnTo>
                        <a:lnTo>
                          <a:pt x="24" y="63"/>
                        </a:lnTo>
                        <a:lnTo>
                          <a:pt x="1" y="63"/>
                        </a:lnTo>
                      </a:path>
                    </a:pathLst>
                  </a:custGeom>
                  <a:solidFill>
                    <a:srgbClr val="7F7F7F"/>
                  </a:solidFill>
                  <a:ln w="9525" cap="rnd">
                    <a:noFill/>
                    <a:round/>
                    <a:headEnd type="none" w="sm" len="sm"/>
                    <a:tailEnd type="none" w="sm" len="sm"/>
                  </a:ln>
                </p:spPr>
                <p:txBody>
                  <a:bodyPr wrap="none"/>
                  <a:lstStyle/>
                  <a:p>
                    <a:endParaRPr lang="es-PA"/>
                  </a:p>
                </p:txBody>
              </p:sp>
              <p:sp>
                <p:nvSpPr>
                  <p:cNvPr id="18134" name="Freeform 444"/>
                  <p:cNvSpPr>
                    <a:spLocks noChangeAspect="1"/>
                  </p:cNvSpPr>
                  <p:nvPr/>
                </p:nvSpPr>
                <p:spPr bwMode="auto">
                  <a:xfrm>
                    <a:off x="5223" y="3990"/>
                    <a:ext cx="25" cy="64"/>
                  </a:xfrm>
                  <a:custGeom>
                    <a:avLst/>
                    <a:gdLst>
                      <a:gd name="T0" fmla="*/ 1 w 25"/>
                      <a:gd name="T1" fmla="*/ 63 h 64"/>
                      <a:gd name="T2" fmla="*/ 0 w 25"/>
                      <a:gd name="T3" fmla="*/ 0 h 64"/>
                      <a:gd name="T4" fmla="*/ 23 w 25"/>
                      <a:gd name="T5" fmla="*/ 0 h 64"/>
                      <a:gd name="T6" fmla="*/ 24 w 25"/>
                      <a:gd name="T7" fmla="*/ 63 h 64"/>
                      <a:gd name="T8" fmla="*/ 1 w 25"/>
                      <a:gd name="T9" fmla="*/ 63 h 64"/>
                      <a:gd name="T10" fmla="*/ 0 60000 65536"/>
                      <a:gd name="T11" fmla="*/ 0 60000 65536"/>
                      <a:gd name="T12" fmla="*/ 0 60000 65536"/>
                      <a:gd name="T13" fmla="*/ 0 60000 65536"/>
                      <a:gd name="T14" fmla="*/ 0 60000 65536"/>
                      <a:gd name="T15" fmla="*/ 0 w 25"/>
                      <a:gd name="T16" fmla="*/ 0 h 64"/>
                      <a:gd name="T17" fmla="*/ 25 w 25"/>
                      <a:gd name="T18" fmla="*/ 64 h 64"/>
                    </a:gdLst>
                    <a:ahLst/>
                    <a:cxnLst>
                      <a:cxn ang="T10">
                        <a:pos x="T0" y="T1"/>
                      </a:cxn>
                      <a:cxn ang="T11">
                        <a:pos x="T2" y="T3"/>
                      </a:cxn>
                      <a:cxn ang="T12">
                        <a:pos x="T4" y="T5"/>
                      </a:cxn>
                      <a:cxn ang="T13">
                        <a:pos x="T6" y="T7"/>
                      </a:cxn>
                      <a:cxn ang="T14">
                        <a:pos x="T8" y="T9"/>
                      </a:cxn>
                    </a:cxnLst>
                    <a:rect l="T15" t="T16" r="T17" b="T18"/>
                    <a:pathLst>
                      <a:path w="25" h="64">
                        <a:moveTo>
                          <a:pt x="1" y="63"/>
                        </a:moveTo>
                        <a:lnTo>
                          <a:pt x="0" y="0"/>
                        </a:lnTo>
                        <a:lnTo>
                          <a:pt x="23" y="0"/>
                        </a:lnTo>
                        <a:lnTo>
                          <a:pt x="24" y="63"/>
                        </a:lnTo>
                        <a:lnTo>
                          <a:pt x="1" y="63"/>
                        </a:lnTo>
                      </a:path>
                    </a:pathLst>
                  </a:custGeom>
                  <a:noFill/>
                  <a:ln w="12699" cap="rnd">
                    <a:solidFill>
                      <a:srgbClr val="000000"/>
                    </a:solidFill>
                    <a:round/>
                    <a:headEnd type="none" w="sm" len="sm"/>
                    <a:tailEnd type="none" w="sm" len="sm"/>
                  </a:ln>
                </p:spPr>
                <p:txBody>
                  <a:bodyPr wrap="none"/>
                  <a:lstStyle/>
                  <a:p>
                    <a:endParaRPr lang="es-PA"/>
                  </a:p>
                </p:txBody>
              </p:sp>
              <p:sp>
                <p:nvSpPr>
                  <p:cNvPr id="18135" name="Freeform 445"/>
                  <p:cNvSpPr>
                    <a:spLocks noChangeAspect="1"/>
                  </p:cNvSpPr>
                  <p:nvPr/>
                </p:nvSpPr>
                <p:spPr bwMode="auto">
                  <a:xfrm>
                    <a:off x="5223" y="4002"/>
                    <a:ext cx="23" cy="1"/>
                  </a:xfrm>
                  <a:custGeom>
                    <a:avLst/>
                    <a:gdLst>
                      <a:gd name="T0" fmla="*/ 22 w 23"/>
                      <a:gd name="T1" fmla="*/ 0 h 1"/>
                      <a:gd name="T2" fmla="*/ 0 w 23"/>
                      <a:gd name="T3" fmla="*/ 0 h 1"/>
                      <a:gd name="T4" fmla="*/ 22 w 23"/>
                      <a:gd name="T5" fmla="*/ 0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22" y="0"/>
                        </a:moveTo>
                        <a:lnTo>
                          <a:pt x="0" y="0"/>
                        </a:lnTo>
                        <a:lnTo>
                          <a:pt x="22" y="0"/>
                        </a:lnTo>
                      </a:path>
                    </a:pathLst>
                  </a:custGeom>
                  <a:solidFill>
                    <a:srgbClr val="7F7F7F"/>
                  </a:solidFill>
                  <a:ln w="9525" cap="rnd">
                    <a:noFill/>
                    <a:round/>
                    <a:headEnd type="none" w="sm" len="sm"/>
                    <a:tailEnd type="none" w="sm" len="sm"/>
                  </a:ln>
                </p:spPr>
                <p:txBody>
                  <a:bodyPr wrap="none"/>
                  <a:lstStyle/>
                  <a:p>
                    <a:endParaRPr lang="es-PA"/>
                  </a:p>
                </p:txBody>
              </p:sp>
              <p:sp>
                <p:nvSpPr>
                  <p:cNvPr id="18136" name="Line 446"/>
                  <p:cNvSpPr>
                    <a:spLocks noChangeAspect="1" noChangeShapeType="1"/>
                  </p:cNvSpPr>
                  <p:nvPr/>
                </p:nvSpPr>
                <p:spPr bwMode="auto">
                  <a:xfrm flipH="1">
                    <a:off x="5224" y="4001"/>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37" name="Freeform 447"/>
                  <p:cNvSpPr>
                    <a:spLocks noChangeAspect="1"/>
                  </p:cNvSpPr>
                  <p:nvPr/>
                </p:nvSpPr>
                <p:spPr bwMode="auto">
                  <a:xfrm>
                    <a:off x="5223" y="3891"/>
                    <a:ext cx="25" cy="66"/>
                  </a:xfrm>
                  <a:custGeom>
                    <a:avLst/>
                    <a:gdLst>
                      <a:gd name="T0" fmla="*/ 0 w 25"/>
                      <a:gd name="T1" fmla="*/ 65 h 66"/>
                      <a:gd name="T2" fmla="*/ 0 w 25"/>
                      <a:gd name="T3" fmla="*/ 1 h 66"/>
                      <a:gd name="T4" fmla="*/ 23 w 25"/>
                      <a:gd name="T5" fmla="*/ 0 h 66"/>
                      <a:gd name="T6" fmla="*/ 24 w 25"/>
                      <a:gd name="T7" fmla="*/ 65 h 66"/>
                      <a:gd name="T8" fmla="*/ 0 w 25"/>
                      <a:gd name="T9" fmla="*/ 65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0" y="65"/>
                        </a:moveTo>
                        <a:lnTo>
                          <a:pt x="0" y="1"/>
                        </a:lnTo>
                        <a:lnTo>
                          <a:pt x="23" y="0"/>
                        </a:lnTo>
                        <a:lnTo>
                          <a:pt x="24" y="65"/>
                        </a:lnTo>
                        <a:lnTo>
                          <a:pt x="0" y="65"/>
                        </a:lnTo>
                      </a:path>
                    </a:pathLst>
                  </a:custGeom>
                  <a:solidFill>
                    <a:srgbClr val="7F7F7F"/>
                  </a:solidFill>
                  <a:ln w="9525" cap="rnd">
                    <a:noFill/>
                    <a:round/>
                    <a:headEnd type="none" w="sm" len="sm"/>
                    <a:tailEnd type="none" w="sm" len="sm"/>
                  </a:ln>
                </p:spPr>
                <p:txBody>
                  <a:bodyPr wrap="none"/>
                  <a:lstStyle/>
                  <a:p>
                    <a:endParaRPr lang="es-PA"/>
                  </a:p>
                </p:txBody>
              </p:sp>
              <p:sp>
                <p:nvSpPr>
                  <p:cNvPr id="18138" name="Freeform 448"/>
                  <p:cNvSpPr>
                    <a:spLocks noChangeAspect="1"/>
                  </p:cNvSpPr>
                  <p:nvPr/>
                </p:nvSpPr>
                <p:spPr bwMode="auto">
                  <a:xfrm>
                    <a:off x="5223" y="3891"/>
                    <a:ext cx="25" cy="66"/>
                  </a:xfrm>
                  <a:custGeom>
                    <a:avLst/>
                    <a:gdLst>
                      <a:gd name="T0" fmla="*/ 0 w 25"/>
                      <a:gd name="T1" fmla="*/ 65 h 66"/>
                      <a:gd name="T2" fmla="*/ 0 w 25"/>
                      <a:gd name="T3" fmla="*/ 1 h 66"/>
                      <a:gd name="T4" fmla="*/ 23 w 25"/>
                      <a:gd name="T5" fmla="*/ 0 h 66"/>
                      <a:gd name="T6" fmla="*/ 24 w 25"/>
                      <a:gd name="T7" fmla="*/ 65 h 66"/>
                      <a:gd name="T8" fmla="*/ 0 w 25"/>
                      <a:gd name="T9" fmla="*/ 65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0" y="65"/>
                        </a:moveTo>
                        <a:lnTo>
                          <a:pt x="0" y="1"/>
                        </a:lnTo>
                        <a:lnTo>
                          <a:pt x="23" y="0"/>
                        </a:lnTo>
                        <a:lnTo>
                          <a:pt x="24" y="65"/>
                        </a:lnTo>
                        <a:lnTo>
                          <a:pt x="0" y="65"/>
                        </a:lnTo>
                      </a:path>
                    </a:pathLst>
                  </a:custGeom>
                  <a:noFill/>
                  <a:ln w="12699" cap="rnd">
                    <a:solidFill>
                      <a:srgbClr val="000000"/>
                    </a:solidFill>
                    <a:round/>
                    <a:headEnd type="none" w="sm" len="sm"/>
                    <a:tailEnd type="none" w="sm" len="sm"/>
                  </a:ln>
                </p:spPr>
                <p:txBody>
                  <a:bodyPr wrap="none"/>
                  <a:lstStyle/>
                  <a:p>
                    <a:endParaRPr lang="es-PA"/>
                  </a:p>
                </p:txBody>
              </p:sp>
              <p:sp>
                <p:nvSpPr>
                  <p:cNvPr id="18139" name="Freeform 449"/>
                  <p:cNvSpPr>
                    <a:spLocks noChangeAspect="1"/>
                  </p:cNvSpPr>
                  <p:nvPr/>
                </p:nvSpPr>
                <p:spPr bwMode="auto">
                  <a:xfrm>
                    <a:off x="5223" y="3903"/>
                    <a:ext cx="23" cy="2"/>
                  </a:xfrm>
                  <a:custGeom>
                    <a:avLst/>
                    <a:gdLst>
                      <a:gd name="T0" fmla="*/ 22 w 23"/>
                      <a:gd name="T1" fmla="*/ 0 h 2"/>
                      <a:gd name="T2" fmla="*/ 0 w 23"/>
                      <a:gd name="T3" fmla="*/ 1 h 2"/>
                      <a:gd name="T4" fmla="*/ 22 w 23"/>
                      <a:gd name="T5" fmla="*/ 0 h 2"/>
                      <a:gd name="T6" fmla="*/ 0 60000 65536"/>
                      <a:gd name="T7" fmla="*/ 0 60000 65536"/>
                      <a:gd name="T8" fmla="*/ 0 60000 65536"/>
                      <a:gd name="T9" fmla="*/ 0 w 23"/>
                      <a:gd name="T10" fmla="*/ 0 h 2"/>
                      <a:gd name="T11" fmla="*/ 23 w 23"/>
                      <a:gd name="T12" fmla="*/ 2 h 2"/>
                    </a:gdLst>
                    <a:ahLst/>
                    <a:cxnLst>
                      <a:cxn ang="T6">
                        <a:pos x="T0" y="T1"/>
                      </a:cxn>
                      <a:cxn ang="T7">
                        <a:pos x="T2" y="T3"/>
                      </a:cxn>
                      <a:cxn ang="T8">
                        <a:pos x="T4" y="T5"/>
                      </a:cxn>
                    </a:cxnLst>
                    <a:rect l="T9" t="T10" r="T11" b="T12"/>
                    <a:pathLst>
                      <a:path w="23" h="2">
                        <a:moveTo>
                          <a:pt x="22" y="0"/>
                        </a:moveTo>
                        <a:lnTo>
                          <a:pt x="0" y="1"/>
                        </a:lnTo>
                        <a:lnTo>
                          <a:pt x="22" y="0"/>
                        </a:lnTo>
                      </a:path>
                    </a:pathLst>
                  </a:custGeom>
                  <a:solidFill>
                    <a:srgbClr val="7F7F7F"/>
                  </a:solidFill>
                  <a:ln w="9525" cap="rnd">
                    <a:noFill/>
                    <a:round/>
                    <a:headEnd type="none" w="sm" len="sm"/>
                    <a:tailEnd type="none" w="sm" len="sm"/>
                  </a:ln>
                </p:spPr>
                <p:txBody>
                  <a:bodyPr wrap="none"/>
                  <a:lstStyle/>
                  <a:p>
                    <a:endParaRPr lang="es-PA"/>
                  </a:p>
                </p:txBody>
              </p:sp>
              <p:sp>
                <p:nvSpPr>
                  <p:cNvPr id="18140" name="Line 450"/>
                  <p:cNvSpPr>
                    <a:spLocks noChangeAspect="1" noChangeShapeType="1"/>
                  </p:cNvSpPr>
                  <p:nvPr/>
                </p:nvSpPr>
                <p:spPr bwMode="auto">
                  <a:xfrm flipH="1">
                    <a:off x="5225" y="3903"/>
                    <a:ext cx="20"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41" name="Freeform 451"/>
                  <p:cNvSpPr>
                    <a:spLocks noChangeAspect="1"/>
                  </p:cNvSpPr>
                  <p:nvPr/>
                </p:nvSpPr>
                <p:spPr bwMode="auto">
                  <a:xfrm>
                    <a:off x="5224" y="4087"/>
                    <a:ext cx="25" cy="66"/>
                  </a:xfrm>
                  <a:custGeom>
                    <a:avLst/>
                    <a:gdLst>
                      <a:gd name="T0" fmla="*/ 0 w 25"/>
                      <a:gd name="T1" fmla="*/ 65 h 66"/>
                      <a:gd name="T2" fmla="*/ 0 w 25"/>
                      <a:gd name="T3" fmla="*/ 0 h 66"/>
                      <a:gd name="T4" fmla="*/ 23 w 25"/>
                      <a:gd name="T5" fmla="*/ 0 h 66"/>
                      <a:gd name="T6" fmla="*/ 24 w 25"/>
                      <a:gd name="T7" fmla="*/ 64 h 66"/>
                      <a:gd name="T8" fmla="*/ 0 w 25"/>
                      <a:gd name="T9" fmla="*/ 65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0" y="65"/>
                        </a:moveTo>
                        <a:lnTo>
                          <a:pt x="0" y="0"/>
                        </a:lnTo>
                        <a:lnTo>
                          <a:pt x="23" y="0"/>
                        </a:lnTo>
                        <a:lnTo>
                          <a:pt x="24" y="64"/>
                        </a:lnTo>
                        <a:lnTo>
                          <a:pt x="0" y="65"/>
                        </a:lnTo>
                      </a:path>
                    </a:pathLst>
                  </a:custGeom>
                  <a:solidFill>
                    <a:srgbClr val="7F7F7F"/>
                  </a:solidFill>
                  <a:ln w="9525" cap="rnd">
                    <a:noFill/>
                    <a:round/>
                    <a:headEnd type="none" w="sm" len="sm"/>
                    <a:tailEnd type="none" w="sm" len="sm"/>
                  </a:ln>
                </p:spPr>
                <p:txBody>
                  <a:bodyPr wrap="none"/>
                  <a:lstStyle/>
                  <a:p>
                    <a:endParaRPr lang="es-PA"/>
                  </a:p>
                </p:txBody>
              </p:sp>
              <p:sp>
                <p:nvSpPr>
                  <p:cNvPr id="18142" name="Freeform 452"/>
                  <p:cNvSpPr>
                    <a:spLocks noChangeAspect="1"/>
                  </p:cNvSpPr>
                  <p:nvPr/>
                </p:nvSpPr>
                <p:spPr bwMode="auto">
                  <a:xfrm>
                    <a:off x="5224" y="4087"/>
                    <a:ext cx="25" cy="66"/>
                  </a:xfrm>
                  <a:custGeom>
                    <a:avLst/>
                    <a:gdLst>
                      <a:gd name="T0" fmla="*/ 0 w 25"/>
                      <a:gd name="T1" fmla="*/ 65 h 66"/>
                      <a:gd name="T2" fmla="*/ 0 w 25"/>
                      <a:gd name="T3" fmla="*/ 0 h 66"/>
                      <a:gd name="T4" fmla="*/ 23 w 25"/>
                      <a:gd name="T5" fmla="*/ 0 h 66"/>
                      <a:gd name="T6" fmla="*/ 24 w 25"/>
                      <a:gd name="T7" fmla="*/ 64 h 66"/>
                      <a:gd name="T8" fmla="*/ 0 w 25"/>
                      <a:gd name="T9" fmla="*/ 65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0" y="65"/>
                        </a:moveTo>
                        <a:lnTo>
                          <a:pt x="0" y="0"/>
                        </a:lnTo>
                        <a:lnTo>
                          <a:pt x="23" y="0"/>
                        </a:lnTo>
                        <a:lnTo>
                          <a:pt x="24" y="64"/>
                        </a:lnTo>
                        <a:lnTo>
                          <a:pt x="0" y="65"/>
                        </a:lnTo>
                      </a:path>
                    </a:pathLst>
                  </a:custGeom>
                  <a:noFill/>
                  <a:ln w="12699" cap="rnd">
                    <a:solidFill>
                      <a:srgbClr val="000000"/>
                    </a:solidFill>
                    <a:round/>
                    <a:headEnd type="none" w="sm" len="sm"/>
                    <a:tailEnd type="none" w="sm" len="sm"/>
                  </a:ln>
                </p:spPr>
                <p:txBody>
                  <a:bodyPr wrap="none"/>
                  <a:lstStyle/>
                  <a:p>
                    <a:endParaRPr lang="es-PA"/>
                  </a:p>
                </p:txBody>
              </p:sp>
              <p:sp>
                <p:nvSpPr>
                  <p:cNvPr id="18143" name="Freeform 453"/>
                  <p:cNvSpPr>
                    <a:spLocks noChangeAspect="1"/>
                  </p:cNvSpPr>
                  <p:nvPr/>
                </p:nvSpPr>
                <p:spPr bwMode="auto">
                  <a:xfrm>
                    <a:off x="5224" y="4099"/>
                    <a:ext cx="23" cy="1"/>
                  </a:xfrm>
                  <a:custGeom>
                    <a:avLst/>
                    <a:gdLst>
                      <a:gd name="T0" fmla="*/ 22 w 23"/>
                      <a:gd name="T1" fmla="*/ 0 h 1"/>
                      <a:gd name="T2" fmla="*/ 0 w 23"/>
                      <a:gd name="T3" fmla="*/ 0 h 1"/>
                      <a:gd name="T4" fmla="*/ 22 w 23"/>
                      <a:gd name="T5" fmla="*/ 0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22" y="0"/>
                        </a:moveTo>
                        <a:lnTo>
                          <a:pt x="0" y="0"/>
                        </a:lnTo>
                        <a:lnTo>
                          <a:pt x="22" y="0"/>
                        </a:lnTo>
                      </a:path>
                    </a:pathLst>
                  </a:custGeom>
                  <a:solidFill>
                    <a:srgbClr val="7F7F7F"/>
                  </a:solidFill>
                  <a:ln w="9525" cap="rnd">
                    <a:noFill/>
                    <a:round/>
                    <a:headEnd type="none" w="sm" len="sm"/>
                    <a:tailEnd type="none" w="sm" len="sm"/>
                  </a:ln>
                </p:spPr>
                <p:txBody>
                  <a:bodyPr wrap="none"/>
                  <a:lstStyle/>
                  <a:p>
                    <a:endParaRPr lang="es-PA"/>
                  </a:p>
                </p:txBody>
              </p:sp>
              <p:sp>
                <p:nvSpPr>
                  <p:cNvPr id="18144" name="Line 454"/>
                  <p:cNvSpPr>
                    <a:spLocks noChangeAspect="1" noChangeShapeType="1"/>
                  </p:cNvSpPr>
                  <p:nvPr/>
                </p:nvSpPr>
                <p:spPr bwMode="auto">
                  <a:xfrm flipH="1">
                    <a:off x="5225" y="4098"/>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45" name="Freeform 455"/>
                  <p:cNvSpPr>
                    <a:spLocks noChangeAspect="1"/>
                  </p:cNvSpPr>
                  <p:nvPr/>
                </p:nvSpPr>
                <p:spPr bwMode="auto">
                  <a:xfrm>
                    <a:off x="4712" y="3907"/>
                    <a:ext cx="22" cy="223"/>
                  </a:xfrm>
                  <a:custGeom>
                    <a:avLst/>
                    <a:gdLst>
                      <a:gd name="T0" fmla="*/ 0 w 22"/>
                      <a:gd name="T1" fmla="*/ 0 h 223"/>
                      <a:gd name="T2" fmla="*/ 20 w 22"/>
                      <a:gd name="T3" fmla="*/ 0 h 223"/>
                      <a:gd name="T4" fmla="*/ 21 w 22"/>
                      <a:gd name="T5" fmla="*/ 222 h 223"/>
                      <a:gd name="T6" fmla="*/ 1 w 22"/>
                      <a:gd name="T7" fmla="*/ 222 h 223"/>
                      <a:gd name="T8" fmla="*/ 0 w 22"/>
                      <a:gd name="T9" fmla="*/ 0 h 223"/>
                      <a:gd name="T10" fmla="*/ 0 60000 65536"/>
                      <a:gd name="T11" fmla="*/ 0 60000 65536"/>
                      <a:gd name="T12" fmla="*/ 0 60000 65536"/>
                      <a:gd name="T13" fmla="*/ 0 60000 65536"/>
                      <a:gd name="T14" fmla="*/ 0 60000 65536"/>
                      <a:gd name="T15" fmla="*/ 0 w 22"/>
                      <a:gd name="T16" fmla="*/ 0 h 223"/>
                      <a:gd name="T17" fmla="*/ 22 w 22"/>
                      <a:gd name="T18" fmla="*/ 223 h 223"/>
                    </a:gdLst>
                    <a:ahLst/>
                    <a:cxnLst>
                      <a:cxn ang="T10">
                        <a:pos x="T0" y="T1"/>
                      </a:cxn>
                      <a:cxn ang="T11">
                        <a:pos x="T2" y="T3"/>
                      </a:cxn>
                      <a:cxn ang="T12">
                        <a:pos x="T4" y="T5"/>
                      </a:cxn>
                      <a:cxn ang="T13">
                        <a:pos x="T6" y="T7"/>
                      </a:cxn>
                      <a:cxn ang="T14">
                        <a:pos x="T8" y="T9"/>
                      </a:cxn>
                    </a:cxnLst>
                    <a:rect l="T15" t="T16" r="T17" b="T18"/>
                    <a:pathLst>
                      <a:path w="22" h="223">
                        <a:moveTo>
                          <a:pt x="0" y="0"/>
                        </a:moveTo>
                        <a:lnTo>
                          <a:pt x="20" y="0"/>
                        </a:lnTo>
                        <a:lnTo>
                          <a:pt x="21" y="222"/>
                        </a:lnTo>
                        <a:lnTo>
                          <a:pt x="1" y="222"/>
                        </a:lnTo>
                        <a:lnTo>
                          <a:pt x="0" y="0"/>
                        </a:lnTo>
                      </a:path>
                    </a:pathLst>
                  </a:custGeom>
                  <a:solidFill>
                    <a:srgbClr val="404040"/>
                  </a:solidFill>
                  <a:ln w="9525" cap="rnd">
                    <a:noFill/>
                    <a:round/>
                    <a:headEnd type="none" w="sm" len="sm"/>
                    <a:tailEnd type="none" w="sm" len="sm"/>
                  </a:ln>
                </p:spPr>
                <p:txBody>
                  <a:bodyPr wrap="none"/>
                  <a:lstStyle/>
                  <a:p>
                    <a:endParaRPr lang="es-PA"/>
                  </a:p>
                </p:txBody>
              </p:sp>
              <p:sp>
                <p:nvSpPr>
                  <p:cNvPr id="18146" name="Rectangle 456"/>
                  <p:cNvSpPr>
                    <a:spLocks noChangeAspect="1" noChangeArrowheads="1"/>
                  </p:cNvSpPr>
                  <p:nvPr/>
                </p:nvSpPr>
                <p:spPr bwMode="auto">
                  <a:xfrm flipH="1">
                    <a:off x="4716" y="3992"/>
                    <a:ext cx="24" cy="64"/>
                  </a:xfrm>
                  <a:prstGeom prst="rect">
                    <a:avLst/>
                  </a:prstGeom>
                  <a:solidFill>
                    <a:srgbClr val="7F7F7F"/>
                  </a:solidFill>
                  <a:ln w="9525">
                    <a:noFill/>
                    <a:miter lim="800000"/>
                    <a:headEnd/>
                    <a:tailEnd/>
                  </a:ln>
                </p:spPr>
                <p:txBody>
                  <a:bodyPr wrap="none" anchor="ctr"/>
                  <a:lstStyle/>
                  <a:p>
                    <a:endParaRPr lang="en-GB"/>
                  </a:p>
                </p:txBody>
              </p:sp>
              <p:sp>
                <p:nvSpPr>
                  <p:cNvPr id="18147" name="Rectangle 457"/>
                  <p:cNvSpPr>
                    <a:spLocks noChangeAspect="1" noChangeArrowheads="1"/>
                  </p:cNvSpPr>
                  <p:nvPr/>
                </p:nvSpPr>
                <p:spPr bwMode="auto">
                  <a:xfrm flipH="1">
                    <a:off x="4721" y="3997"/>
                    <a:ext cx="15" cy="55"/>
                  </a:xfrm>
                  <a:prstGeom prst="rect">
                    <a:avLst/>
                  </a:prstGeom>
                  <a:noFill/>
                  <a:ln w="12699">
                    <a:solidFill>
                      <a:srgbClr val="000000"/>
                    </a:solidFill>
                    <a:miter lim="800000"/>
                    <a:headEnd/>
                    <a:tailEnd/>
                  </a:ln>
                </p:spPr>
                <p:txBody>
                  <a:bodyPr wrap="none" anchor="ctr"/>
                  <a:lstStyle/>
                  <a:p>
                    <a:endParaRPr lang="en-GB"/>
                  </a:p>
                </p:txBody>
              </p:sp>
              <p:sp>
                <p:nvSpPr>
                  <p:cNvPr id="18148" name="Freeform 458"/>
                  <p:cNvSpPr>
                    <a:spLocks noChangeAspect="1"/>
                  </p:cNvSpPr>
                  <p:nvPr/>
                </p:nvSpPr>
                <p:spPr bwMode="auto">
                  <a:xfrm>
                    <a:off x="4716" y="4004"/>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wrap="none"/>
                  <a:lstStyle/>
                  <a:p>
                    <a:endParaRPr lang="es-PA"/>
                  </a:p>
                </p:txBody>
              </p:sp>
              <p:sp>
                <p:nvSpPr>
                  <p:cNvPr id="18149" name="Line 459"/>
                  <p:cNvSpPr>
                    <a:spLocks noChangeAspect="1" noChangeShapeType="1"/>
                  </p:cNvSpPr>
                  <p:nvPr/>
                </p:nvSpPr>
                <p:spPr bwMode="auto">
                  <a:xfrm flipH="1">
                    <a:off x="4717" y="4003"/>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50" name="Freeform 460"/>
                  <p:cNvSpPr>
                    <a:spLocks noChangeAspect="1"/>
                  </p:cNvSpPr>
                  <p:nvPr/>
                </p:nvSpPr>
                <p:spPr bwMode="auto">
                  <a:xfrm>
                    <a:off x="4715" y="3894"/>
                    <a:ext cx="26" cy="66"/>
                  </a:xfrm>
                  <a:custGeom>
                    <a:avLst/>
                    <a:gdLst>
                      <a:gd name="T0" fmla="*/ 1 w 26"/>
                      <a:gd name="T1" fmla="*/ 65 h 66"/>
                      <a:gd name="T2" fmla="*/ 0 w 26"/>
                      <a:gd name="T3" fmla="*/ 0 h 66"/>
                      <a:gd name="T4" fmla="*/ 24 w 26"/>
                      <a:gd name="T5" fmla="*/ 0 h 66"/>
                      <a:gd name="T6" fmla="*/ 25 w 26"/>
                      <a:gd name="T7" fmla="*/ 64 h 66"/>
                      <a:gd name="T8" fmla="*/ 1 w 26"/>
                      <a:gd name="T9" fmla="*/ 65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1" y="65"/>
                        </a:moveTo>
                        <a:lnTo>
                          <a:pt x="0" y="0"/>
                        </a:lnTo>
                        <a:lnTo>
                          <a:pt x="24" y="0"/>
                        </a:lnTo>
                        <a:lnTo>
                          <a:pt x="25" y="64"/>
                        </a:lnTo>
                        <a:lnTo>
                          <a:pt x="1" y="65"/>
                        </a:lnTo>
                      </a:path>
                    </a:pathLst>
                  </a:custGeom>
                  <a:solidFill>
                    <a:srgbClr val="7F7F7F"/>
                  </a:solidFill>
                  <a:ln w="9525" cap="rnd">
                    <a:noFill/>
                    <a:round/>
                    <a:headEnd type="none" w="sm" len="sm"/>
                    <a:tailEnd type="none" w="sm" len="sm"/>
                  </a:ln>
                </p:spPr>
                <p:txBody>
                  <a:bodyPr wrap="none"/>
                  <a:lstStyle/>
                  <a:p>
                    <a:endParaRPr lang="es-PA"/>
                  </a:p>
                </p:txBody>
              </p:sp>
              <p:sp>
                <p:nvSpPr>
                  <p:cNvPr id="18151" name="Freeform 461"/>
                  <p:cNvSpPr>
                    <a:spLocks noChangeAspect="1"/>
                  </p:cNvSpPr>
                  <p:nvPr/>
                </p:nvSpPr>
                <p:spPr bwMode="auto">
                  <a:xfrm>
                    <a:off x="4715" y="3894"/>
                    <a:ext cx="26" cy="66"/>
                  </a:xfrm>
                  <a:custGeom>
                    <a:avLst/>
                    <a:gdLst>
                      <a:gd name="T0" fmla="*/ 1 w 26"/>
                      <a:gd name="T1" fmla="*/ 65 h 66"/>
                      <a:gd name="T2" fmla="*/ 0 w 26"/>
                      <a:gd name="T3" fmla="*/ 0 h 66"/>
                      <a:gd name="T4" fmla="*/ 24 w 26"/>
                      <a:gd name="T5" fmla="*/ 0 h 66"/>
                      <a:gd name="T6" fmla="*/ 25 w 26"/>
                      <a:gd name="T7" fmla="*/ 64 h 66"/>
                      <a:gd name="T8" fmla="*/ 1 w 26"/>
                      <a:gd name="T9" fmla="*/ 65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1" y="65"/>
                        </a:moveTo>
                        <a:lnTo>
                          <a:pt x="0" y="0"/>
                        </a:lnTo>
                        <a:lnTo>
                          <a:pt x="24" y="0"/>
                        </a:lnTo>
                        <a:lnTo>
                          <a:pt x="25" y="64"/>
                        </a:lnTo>
                        <a:lnTo>
                          <a:pt x="1" y="65"/>
                        </a:lnTo>
                      </a:path>
                    </a:pathLst>
                  </a:custGeom>
                  <a:noFill/>
                  <a:ln w="12699" cap="rnd">
                    <a:solidFill>
                      <a:srgbClr val="000000"/>
                    </a:solidFill>
                    <a:round/>
                    <a:headEnd type="none" w="sm" len="sm"/>
                    <a:tailEnd type="none" w="sm" len="sm"/>
                  </a:ln>
                </p:spPr>
                <p:txBody>
                  <a:bodyPr wrap="none"/>
                  <a:lstStyle/>
                  <a:p>
                    <a:endParaRPr lang="es-PA"/>
                  </a:p>
                </p:txBody>
              </p:sp>
              <p:sp>
                <p:nvSpPr>
                  <p:cNvPr id="18152" name="Freeform 462"/>
                  <p:cNvSpPr>
                    <a:spLocks noChangeAspect="1"/>
                  </p:cNvSpPr>
                  <p:nvPr/>
                </p:nvSpPr>
                <p:spPr bwMode="auto">
                  <a:xfrm>
                    <a:off x="4715" y="3906"/>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8153" name="Line 463"/>
                  <p:cNvSpPr>
                    <a:spLocks noChangeAspect="1" noChangeShapeType="1"/>
                  </p:cNvSpPr>
                  <p:nvPr/>
                </p:nvSpPr>
                <p:spPr bwMode="auto">
                  <a:xfrm flipH="1">
                    <a:off x="4717" y="3905"/>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154" name="Freeform 464"/>
                  <p:cNvSpPr>
                    <a:spLocks noChangeAspect="1"/>
                  </p:cNvSpPr>
                  <p:nvPr/>
                </p:nvSpPr>
                <p:spPr bwMode="auto">
                  <a:xfrm>
                    <a:off x="4716" y="4089"/>
                    <a:ext cx="26" cy="66"/>
                  </a:xfrm>
                  <a:custGeom>
                    <a:avLst/>
                    <a:gdLst>
                      <a:gd name="T0" fmla="*/ 1 w 26"/>
                      <a:gd name="T1" fmla="*/ 65 h 66"/>
                      <a:gd name="T2" fmla="*/ 0 w 26"/>
                      <a:gd name="T3" fmla="*/ 1 h 66"/>
                      <a:gd name="T4" fmla="*/ 24 w 26"/>
                      <a:gd name="T5" fmla="*/ 0 h 66"/>
                      <a:gd name="T6" fmla="*/ 25 w 26"/>
                      <a:gd name="T7" fmla="*/ 65 h 66"/>
                      <a:gd name="T8" fmla="*/ 1 w 26"/>
                      <a:gd name="T9" fmla="*/ 65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1" y="65"/>
                        </a:moveTo>
                        <a:lnTo>
                          <a:pt x="0" y="1"/>
                        </a:lnTo>
                        <a:lnTo>
                          <a:pt x="24" y="0"/>
                        </a:lnTo>
                        <a:lnTo>
                          <a:pt x="25" y="65"/>
                        </a:lnTo>
                        <a:lnTo>
                          <a:pt x="1" y="65"/>
                        </a:lnTo>
                      </a:path>
                    </a:pathLst>
                  </a:custGeom>
                  <a:solidFill>
                    <a:srgbClr val="7F7F7F"/>
                  </a:solidFill>
                  <a:ln w="9525" cap="rnd">
                    <a:noFill/>
                    <a:round/>
                    <a:headEnd type="none" w="sm" len="sm"/>
                    <a:tailEnd type="none" w="sm" len="sm"/>
                  </a:ln>
                </p:spPr>
                <p:txBody>
                  <a:bodyPr wrap="none"/>
                  <a:lstStyle/>
                  <a:p>
                    <a:endParaRPr lang="es-PA"/>
                  </a:p>
                </p:txBody>
              </p:sp>
              <p:sp>
                <p:nvSpPr>
                  <p:cNvPr id="18155" name="Freeform 465"/>
                  <p:cNvSpPr>
                    <a:spLocks noChangeAspect="1"/>
                  </p:cNvSpPr>
                  <p:nvPr/>
                </p:nvSpPr>
                <p:spPr bwMode="auto">
                  <a:xfrm>
                    <a:off x="4716" y="4089"/>
                    <a:ext cx="26" cy="66"/>
                  </a:xfrm>
                  <a:custGeom>
                    <a:avLst/>
                    <a:gdLst>
                      <a:gd name="T0" fmla="*/ 1 w 26"/>
                      <a:gd name="T1" fmla="*/ 65 h 66"/>
                      <a:gd name="T2" fmla="*/ 0 w 26"/>
                      <a:gd name="T3" fmla="*/ 1 h 66"/>
                      <a:gd name="T4" fmla="*/ 24 w 26"/>
                      <a:gd name="T5" fmla="*/ 0 h 66"/>
                      <a:gd name="T6" fmla="*/ 25 w 26"/>
                      <a:gd name="T7" fmla="*/ 65 h 66"/>
                      <a:gd name="T8" fmla="*/ 1 w 26"/>
                      <a:gd name="T9" fmla="*/ 65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1" y="65"/>
                        </a:moveTo>
                        <a:lnTo>
                          <a:pt x="0" y="1"/>
                        </a:lnTo>
                        <a:lnTo>
                          <a:pt x="24" y="0"/>
                        </a:lnTo>
                        <a:lnTo>
                          <a:pt x="25" y="65"/>
                        </a:lnTo>
                        <a:lnTo>
                          <a:pt x="1" y="65"/>
                        </a:lnTo>
                      </a:path>
                    </a:pathLst>
                  </a:custGeom>
                  <a:noFill/>
                  <a:ln w="12699" cap="rnd">
                    <a:solidFill>
                      <a:srgbClr val="000000"/>
                    </a:solidFill>
                    <a:round/>
                    <a:headEnd type="none" w="sm" len="sm"/>
                    <a:tailEnd type="none" w="sm" len="sm"/>
                  </a:ln>
                </p:spPr>
                <p:txBody>
                  <a:bodyPr wrap="none"/>
                  <a:lstStyle/>
                  <a:p>
                    <a:endParaRPr lang="es-PA"/>
                  </a:p>
                </p:txBody>
              </p:sp>
              <p:sp>
                <p:nvSpPr>
                  <p:cNvPr id="18156" name="Freeform 466"/>
                  <p:cNvSpPr>
                    <a:spLocks noChangeAspect="1"/>
                  </p:cNvSpPr>
                  <p:nvPr/>
                </p:nvSpPr>
                <p:spPr bwMode="auto">
                  <a:xfrm>
                    <a:off x="4716" y="4101"/>
                    <a:ext cx="24" cy="2"/>
                  </a:xfrm>
                  <a:custGeom>
                    <a:avLst/>
                    <a:gdLst>
                      <a:gd name="T0" fmla="*/ 23 w 24"/>
                      <a:gd name="T1" fmla="*/ 0 h 2"/>
                      <a:gd name="T2" fmla="*/ 0 w 24"/>
                      <a:gd name="T3" fmla="*/ 1 h 2"/>
                      <a:gd name="T4" fmla="*/ 23 w 24"/>
                      <a:gd name="T5" fmla="*/ 0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23" y="0"/>
                        </a:moveTo>
                        <a:lnTo>
                          <a:pt x="0" y="1"/>
                        </a:lnTo>
                        <a:lnTo>
                          <a:pt x="23" y="0"/>
                        </a:lnTo>
                      </a:path>
                    </a:pathLst>
                  </a:custGeom>
                  <a:solidFill>
                    <a:srgbClr val="7F7F7F"/>
                  </a:solidFill>
                  <a:ln w="9525" cap="rnd">
                    <a:noFill/>
                    <a:round/>
                    <a:headEnd type="none" w="sm" len="sm"/>
                    <a:tailEnd type="none" w="sm" len="sm"/>
                  </a:ln>
                </p:spPr>
                <p:txBody>
                  <a:bodyPr wrap="none"/>
                  <a:lstStyle/>
                  <a:p>
                    <a:endParaRPr lang="es-PA"/>
                  </a:p>
                </p:txBody>
              </p:sp>
              <p:sp>
                <p:nvSpPr>
                  <p:cNvPr id="18157" name="Line 467"/>
                  <p:cNvSpPr>
                    <a:spLocks noChangeAspect="1" noChangeShapeType="1"/>
                  </p:cNvSpPr>
                  <p:nvPr/>
                </p:nvSpPr>
                <p:spPr bwMode="auto">
                  <a:xfrm flipH="1">
                    <a:off x="4719" y="4101"/>
                    <a:ext cx="20" cy="1"/>
                  </a:xfrm>
                  <a:prstGeom prst="line">
                    <a:avLst/>
                  </a:prstGeom>
                  <a:noFill/>
                  <a:ln w="12699">
                    <a:solidFill>
                      <a:srgbClr val="000000"/>
                    </a:solidFill>
                    <a:round/>
                    <a:headEnd type="none" w="sm" len="sm"/>
                    <a:tailEnd type="none" w="sm" len="sm"/>
                  </a:ln>
                </p:spPr>
                <p:txBody>
                  <a:bodyPr wrap="none" anchor="ctr"/>
                  <a:lstStyle/>
                  <a:p>
                    <a:endParaRPr lang="es-PA"/>
                  </a:p>
                </p:txBody>
              </p:sp>
            </p:grpSp>
          </p:grpSp>
          <p:sp>
            <p:nvSpPr>
              <p:cNvPr id="17963" name="Freeform 468"/>
              <p:cNvSpPr>
                <a:spLocks noChangeAspect="1"/>
              </p:cNvSpPr>
              <p:nvPr/>
            </p:nvSpPr>
            <p:spPr bwMode="auto">
              <a:xfrm>
                <a:off x="4843" y="2543"/>
                <a:ext cx="271" cy="278"/>
              </a:xfrm>
              <a:custGeom>
                <a:avLst/>
                <a:gdLst>
                  <a:gd name="T0" fmla="*/ 142 w 282"/>
                  <a:gd name="T1" fmla="*/ 3 h 320"/>
                  <a:gd name="T2" fmla="*/ 142 w 282"/>
                  <a:gd name="T3" fmla="*/ 3 h 320"/>
                  <a:gd name="T4" fmla="*/ 142 w 282"/>
                  <a:gd name="T5" fmla="*/ 3 h 320"/>
                  <a:gd name="T6" fmla="*/ 142 w 282"/>
                  <a:gd name="T7" fmla="*/ 2 h 320"/>
                  <a:gd name="T8" fmla="*/ 140 w 282"/>
                  <a:gd name="T9" fmla="*/ 0 h 320"/>
                  <a:gd name="T10" fmla="*/ 140 w 282"/>
                  <a:gd name="T11" fmla="*/ 0 h 320"/>
                  <a:gd name="T12" fmla="*/ 136 w 282"/>
                  <a:gd name="T13" fmla="*/ 0 h 320"/>
                  <a:gd name="T14" fmla="*/ 131 w 282"/>
                  <a:gd name="T15" fmla="*/ 0 h 320"/>
                  <a:gd name="T16" fmla="*/ 125 w 282"/>
                  <a:gd name="T17" fmla="*/ 0 h 320"/>
                  <a:gd name="T18" fmla="*/ 117 w 282"/>
                  <a:gd name="T19" fmla="*/ 0 h 320"/>
                  <a:gd name="T20" fmla="*/ 110 w 282"/>
                  <a:gd name="T21" fmla="*/ 0 h 320"/>
                  <a:gd name="T22" fmla="*/ 100 w 282"/>
                  <a:gd name="T23" fmla="*/ 0 h 320"/>
                  <a:gd name="T24" fmla="*/ 91 w 282"/>
                  <a:gd name="T25" fmla="*/ 0 h 320"/>
                  <a:gd name="T26" fmla="*/ 81 w 282"/>
                  <a:gd name="T27" fmla="*/ 0 h 320"/>
                  <a:gd name="T28" fmla="*/ 72 w 282"/>
                  <a:gd name="T29" fmla="*/ 0 h 320"/>
                  <a:gd name="T30" fmla="*/ 62 w 282"/>
                  <a:gd name="T31" fmla="*/ 0 h 320"/>
                  <a:gd name="T32" fmla="*/ 56 w 282"/>
                  <a:gd name="T33" fmla="*/ 0 h 320"/>
                  <a:gd name="T34" fmla="*/ 49 w 282"/>
                  <a:gd name="T35" fmla="*/ 0 h 320"/>
                  <a:gd name="T36" fmla="*/ 43 w 282"/>
                  <a:gd name="T37" fmla="*/ 0 h 320"/>
                  <a:gd name="T38" fmla="*/ 37 w 282"/>
                  <a:gd name="T39" fmla="*/ 0 h 320"/>
                  <a:gd name="T40" fmla="*/ 36 w 282"/>
                  <a:gd name="T41" fmla="*/ 0 h 320"/>
                  <a:gd name="T42" fmla="*/ 36 w 282"/>
                  <a:gd name="T43" fmla="*/ 3 h 320"/>
                  <a:gd name="T44" fmla="*/ 36 w 282"/>
                  <a:gd name="T45" fmla="*/ 3 h 320"/>
                  <a:gd name="T46" fmla="*/ 36 w 282"/>
                  <a:gd name="T47" fmla="*/ 3 h 320"/>
                  <a:gd name="T48" fmla="*/ 36 w 282"/>
                  <a:gd name="T49" fmla="*/ 3 h 320"/>
                  <a:gd name="T50" fmla="*/ 36 w 282"/>
                  <a:gd name="T51" fmla="*/ 3 h 320"/>
                  <a:gd name="T52" fmla="*/ 36 w 282"/>
                  <a:gd name="T53" fmla="*/ 3 h 320"/>
                  <a:gd name="T54" fmla="*/ 36 w 282"/>
                  <a:gd name="T55" fmla="*/ 3 h 320"/>
                  <a:gd name="T56" fmla="*/ 36 w 282"/>
                  <a:gd name="T57" fmla="*/ 3 h 320"/>
                  <a:gd name="T58" fmla="*/ 35 w 282"/>
                  <a:gd name="T59" fmla="*/ 4 h 320"/>
                  <a:gd name="T60" fmla="*/ 34 w 282"/>
                  <a:gd name="T61" fmla="*/ 5 h 320"/>
                  <a:gd name="T62" fmla="*/ 31 w 282"/>
                  <a:gd name="T63" fmla="*/ 7 h 320"/>
                  <a:gd name="T64" fmla="*/ 27 w 282"/>
                  <a:gd name="T65" fmla="*/ 7 h 320"/>
                  <a:gd name="T66" fmla="*/ 22 w 282"/>
                  <a:gd name="T67" fmla="*/ 8 h 320"/>
                  <a:gd name="T68" fmla="*/ 13 w 282"/>
                  <a:gd name="T69" fmla="*/ 8 h 320"/>
                  <a:gd name="T70" fmla="*/ 12 w 282"/>
                  <a:gd name="T71" fmla="*/ 9 h 320"/>
                  <a:gd name="T72" fmla="*/ 1 w 282"/>
                  <a:gd name="T73" fmla="*/ 9 h 320"/>
                  <a:gd name="T74" fmla="*/ 0 w 282"/>
                  <a:gd name="T75" fmla="*/ 28 h 320"/>
                  <a:gd name="T76" fmla="*/ 22 w 282"/>
                  <a:gd name="T77" fmla="*/ 28 h 320"/>
                  <a:gd name="T78" fmla="*/ 40 w 282"/>
                  <a:gd name="T79" fmla="*/ 28 h 320"/>
                  <a:gd name="T80" fmla="*/ 58 w 282"/>
                  <a:gd name="T81" fmla="*/ 28 h 320"/>
                  <a:gd name="T82" fmla="*/ 72 w 282"/>
                  <a:gd name="T83" fmla="*/ 28 h 320"/>
                  <a:gd name="T84" fmla="*/ 85 w 282"/>
                  <a:gd name="T85" fmla="*/ 28 h 320"/>
                  <a:gd name="T86" fmla="*/ 99 w 282"/>
                  <a:gd name="T87" fmla="*/ 28 h 320"/>
                  <a:gd name="T88" fmla="*/ 107 w 282"/>
                  <a:gd name="T89" fmla="*/ 27 h 320"/>
                  <a:gd name="T90" fmla="*/ 115 w 282"/>
                  <a:gd name="T91" fmla="*/ 27 h 320"/>
                  <a:gd name="T92" fmla="*/ 124 w 282"/>
                  <a:gd name="T93" fmla="*/ 26 h 320"/>
                  <a:gd name="T94" fmla="*/ 130 w 282"/>
                  <a:gd name="T95" fmla="*/ 24 h 320"/>
                  <a:gd name="T96" fmla="*/ 134 w 282"/>
                  <a:gd name="T97" fmla="*/ 23 h 320"/>
                  <a:gd name="T98" fmla="*/ 136 w 282"/>
                  <a:gd name="T99" fmla="*/ 20 h 320"/>
                  <a:gd name="T100" fmla="*/ 140 w 282"/>
                  <a:gd name="T101" fmla="*/ 17 h 320"/>
                  <a:gd name="T102" fmla="*/ 140 w 282"/>
                  <a:gd name="T103" fmla="*/ 15 h 320"/>
                  <a:gd name="T104" fmla="*/ 142 w 282"/>
                  <a:gd name="T105" fmla="*/ 11 h 320"/>
                  <a:gd name="T106" fmla="*/ 142 w 282"/>
                  <a:gd name="T107" fmla="*/ 7 h 320"/>
                  <a:gd name="T108" fmla="*/ 142 w 282"/>
                  <a:gd name="T109" fmla="*/ 3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2"/>
                  <a:gd name="T166" fmla="*/ 0 h 320"/>
                  <a:gd name="T167" fmla="*/ 282 w 282"/>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2" h="320">
                    <a:moveTo>
                      <a:pt x="281" y="26"/>
                    </a:moveTo>
                    <a:lnTo>
                      <a:pt x="280" y="15"/>
                    </a:lnTo>
                    <a:lnTo>
                      <a:pt x="280" y="6"/>
                    </a:lnTo>
                    <a:lnTo>
                      <a:pt x="280" y="2"/>
                    </a:lnTo>
                    <a:lnTo>
                      <a:pt x="277" y="0"/>
                    </a:lnTo>
                    <a:lnTo>
                      <a:pt x="274" y="0"/>
                    </a:lnTo>
                    <a:lnTo>
                      <a:pt x="268" y="0"/>
                    </a:lnTo>
                    <a:lnTo>
                      <a:pt x="259" y="0"/>
                    </a:lnTo>
                    <a:lnTo>
                      <a:pt x="246" y="0"/>
                    </a:lnTo>
                    <a:lnTo>
                      <a:pt x="231" y="0"/>
                    </a:lnTo>
                    <a:lnTo>
                      <a:pt x="215" y="0"/>
                    </a:lnTo>
                    <a:lnTo>
                      <a:pt x="197" y="0"/>
                    </a:lnTo>
                    <a:lnTo>
                      <a:pt x="179" y="0"/>
                    </a:lnTo>
                    <a:lnTo>
                      <a:pt x="160" y="0"/>
                    </a:lnTo>
                    <a:lnTo>
                      <a:pt x="141" y="0"/>
                    </a:lnTo>
                    <a:lnTo>
                      <a:pt x="124" y="0"/>
                    </a:lnTo>
                    <a:lnTo>
                      <a:pt x="109" y="0"/>
                    </a:lnTo>
                    <a:lnTo>
                      <a:pt x="95" y="0"/>
                    </a:lnTo>
                    <a:lnTo>
                      <a:pt x="84" y="0"/>
                    </a:lnTo>
                    <a:lnTo>
                      <a:pt x="75" y="0"/>
                    </a:lnTo>
                    <a:lnTo>
                      <a:pt x="72" y="0"/>
                    </a:lnTo>
                    <a:lnTo>
                      <a:pt x="72" y="15"/>
                    </a:lnTo>
                    <a:lnTo>
                      <a:pt x="72" y="19"/>
                    </a:lnTo>
                    <a:lnTo>
                      <a:pt x="72" y="18"/>
                    </a:lnTo>
                    <a:lnTo>
                      <a:pt x="72" y="15"/>
                    </a:lnTo>
                    <a:lnTo>
                      <a:pt x="72" y="11"/>
                    </a:lnTo>
                    <a:lnTo>
                      <a:pt x="72" y="10"/>
                    </a:lnTo>
                    <a:lnTo>
                      <a:pt x="72" y="15"/>
                    </a:lnTo>
                    <a:lnTo>
                      <a:pt x="71" y="28"/>
                    </a:lnTo>
                    <a:lnTo>
                      <a:pt x="68" y="44"/>
                    </a:lnTo>
                    <a:lnTo>
                      <a:pt x="64" y="57"/>
                    </a:lnTo>
                    <a:lnTo>
                      <a:pt x="58" y="68"/>
                    </a:lnTo>
                    <a:lnTo>
                      <a:pt x="51" y="75"/>
                    </a:lnTo>
                    <a:lnTo>
                      <a:pt x="41" y="82"/>
                    </a:lnTo>
                    <a:lnTo>
                      <a:pt x="30" y="87"/>
                    </a:lnTo>
                    <a:lnTo>
                      <a:pt x="16" y="90"/>
                    </a:lnTo>
                    <a:lnTo>
                      <a:pt x="1" y="92"/>
                    </a:lnTo>
                    <a:lnTo>
                      <a:pt x="0" y="319"/>
                    </a:lnTo>
                    <a:lnTo>
                      <a:pt x="40" y="319"/>
                    </a:lnTo>
                    <a:lnTo>
                      <a:pt x="79" y="318"/>
                    </a:lnTo>
                    <a:lnTo>
                      <a:pt x="112" y="318"/>
                    </a:lnTo>
                    <a:lnTo>
                      <a:pt x="142" y="316"/>
                    </a:lnTo>
                    <a:lnTo>
                      <a:pt x="168" y="313"/>
                    </a:lnTo>
                    <a:lnTo>
                      <a:pt x="192" y="308"/>
                    </a:lnTo>
                    <a:lnTo>
                      <a:pt x="211" y="301"/>
                    </a:lnTo>
                    <a:lnTo>
                      <a:pt x="227" y="293"/>
                    </a:lnTo>
                    <a:lnTo>
                      <a:pt x="242" y="281"/>
                    </a:lnTo>
                    <a:lnTo>
                      <a:pt x="253" y="265"/>
                    </a:lnTo>
                    <a:lnTo>
                      <a:pt x="262" y="246"/>
                    </a:lnTo>
                    <a:lnTo>
                      <a:pt x="268" y="222"/>
                    </a:lnTo>
                    <a:lnTo>
                      <a:pt x="274" y="193"/>
                    </a:lnTo>
                    <a:lnTo>
                      <a:pt x="277" y="159"/>
                    </a:lnTo>
                    <a:lnTo>
                      <a:pt x="279" y="121"/>
                    </a:lnTo>
                    <a:lnTo>
                      <a:pt x="280" y="77"/>
                    </a:lnTo>
                    <a:lnTo>
                      <a:pt x="281" y="26"/>
                    </a:lnTo>
                  </a:path>
                </a:pathLst>
              </a:custGeom>
              <a:solidFill>
                <a:srgbClr val="A6A6A6"/>
              </a:solidFill>
              <a:ln w="9525" cap="rnd">
                <a:noFill/>
                <a:round/>
                <a:headEnd type="none" w="sm" len="sm"/>
                <a:tailEnd type="none" w="sm" len="sm"/>
              </a:ln>
            </p:spPr>
            <p:txBody>
              <a:bodyPr wrap="none"/>
              <a:lstStyle/>
              <a:p>
                <a:endParaRPr lang="es-PA"/>
              </a:p>
            </p:txBody>
          </p:sp>
          <p:sp>
            <p:nvSpPr>
              <p:cNvPr id="17964" name="Freeform 469"/>
              <p:cNvSpPr>
                <a:spLocks noChangeAspect="1"/>
              </p:cNvSpPr>
              <p:nvPr/>
            </p:nvSpPr>
            <p:spPr bwMode="auto">
              <a:xfrm>
                <a:off x="4843" y="2543"/>
                <a:ext cx="271" cy="278"/>
              </a:xfrm>
              <a:custGeom>
                <a:avLst/>
                <a:gdLst>
                  <a:gd name="T0" fmla="*/ 142 w 282"/>
                  <a:gd name="T1" fmla="*/ 3 h 320"/>
                  <a:gd name="T2" fmla="*/ 142 w 282"/>
                  <a:gd name="T3" fmla="*/ 3 h 320"/>
                  <a:gd name="T4" fmla="*/ 142 w 282"/>
                  <a:gd name="T5" fmla="*/ 3 h 320"/>
                  <a:gd name="T6" fmla="*/ 142 w 282"/>
                  <a:gd name="T7" fmla="*/ 2 h 320"/>
                  <a:gd name="T8" fmla="*/ 140 w 282"/>
                  <a:gd name="T9" fmla="*/ 0 h 320"/>
                  <a:gd name="T10" fmla="*/ 140 w 282"/>
                  <a:gd name="T11" fmla="*/ 0 h 320"/>
                  <a:gd name="T12" fmla="*/ 136 w 282"/>
                  <a:gd name="T13" fmla="*/ 0 h 320"/>
                  <a:gd name="T14" fmla="*/ 131 w 282"/>
                  <a:gd name="T15" fmla="*/ 0 h 320"/>
                  <a:gd name="T16" fmla="*/ 125 w 282"/>
                  <a:gd name="T17" fmla="*/ 0 h 320"/>
                  <a:gd name="T18" fmla="*/ 117 w 282"/>
                  <a:gd name="T19" fmla="*/ 0 h 320"/>
                  <a:gd name="T20" fmla="*/ 110 w 282"/>
                  <a:gd name="T21" fmla="*/ 0 h 320"/>
                  <a:gd name="T22" fmla="*/ 100 w 282"/>
                  <a:gd name="T23" fmla="*/ 0 h 320"/>
                  <a:gd name="T24" fmla="*/ 91 w 282"/>
                  <a:gd name="T25" fmla="*/ 0 h 320"/>
                  <a:gd name="T26" fmla="*/ 81 w 282"/>
                  <a:gd name="T27" fmla="*/ 0 h 320"/>
                  <a:gd name="T28" fmla="*/ 72 w 282"/>
                  <a:gd name="T29" fmla="*/ 0 h 320"/>
                  <a:gd name="T30" fmla="*/ 62 w 282"/>
                  <a:gd name="T31" fmla="*/ 0 h 320"/>
                  <a:gd name="T32" fmla="*/ 56 w 282"/>
                  <a:gd name="T33" fmla="*/ 0 h 320"/>
                  <a:gd name="T34" fmla="*/ 49 w 282"/>
                  <a:gd name="T35" fmla="*/ 0 h 320"/>
                  <a:gd name="T36" fmla="*/ 43 w 282"/>
                  <a:gd name="T37" fmla="*/ 0 h 320"/>
                  <a:gd name="T38" fmla="*/ 37 w 282"/>
                  <a:gd name="T39" fmla="*/ 0 h 320"/>
                  <a:gd name="T40" fmla="*/ 36 w 282"/>
                  <a:gd name="T41" fmla="*/ 0 h 320"/>
                  <a:gd name="T42" fmla="*/ 36 w 282"/>
                  <a:gd name="T43" fmla="*/ 3 h 320"/>
                  <a:gd name="T44" fmla="*/ 36 w 282"/>
                  <a:gd name="T45" fmla="*/ 3 h 320"/>
                  <a:gd name="T46" fmla="*/ 36 w 282"/>
                  <a:gd name="T47" fmla="*/ 3 h 320"/>
                  <a:gd name="T48" fmla="*/ 36 w 282"/>
                  <a:gd name="T49" fmla="*/ 3 h 320"/>
                  <a:gd name="T50" fmla="*/ 36 w 282"/>
                  <a:gd name="T51" fmla="*/ 3 h 320"/>
                  <a:gd name="T52" fmla="*/ 36 w 282"/>
                  <a:gd name="T53" fmla="*/ 3 h 320"/>
                  <a:gd name="T54" fmla="*/ 36 w 282"/>
                  <a:gd name="T55" fmla="*/ 3 h 320"/>
                  <a:gd name="T56" fmla="*/ 36 w 282"/>
                  <a:gd name="T57" fmla="*/ 3 h 320"/>
                  <a:gd name="T58" fmla="*/ 35 w 282"/>
                  <a:gd name="T59" fmla="*/ 4 h 320"/>
                  <a:gd name="T60" fmla="*/ 34 w 282"/>
                  <a:gd name="T61" fmla="*/ 5 h 320"/>
                  <a:gd name="T62" fmla="*/ 31 w 282"/>
                  <a:gd name="T63" fmla="*/ 7 h 320"/>
                  <a:gd name="T64" fmla="*/ 27 w 282"/>
                  <a:gd name="T65" fmla="*/ 7 h 320"/>
                  <a:gd name="T66" fmla="*/ 22 w 282"/>
                  <a:gd name="T67" fmla="*/ 8 h 320"/>
                  <a:gd name="T68" fmla="*/ 13 w 282"/>
                  <a:gd name="T69" fmla="*/ 8 h 320"/>
                  <a:gd name="T70" fmla="*/ 12 w 282"/>
                  <a:gd name="T71" fmla="*/ 9 h 320"/>
                  <a:gd name="T72" fmla="*/ 1 w 282"/>
                  <a:gd name="T73" fmla="*/ 9 h 320"/>
                  <a:gd name="T74" fmla="*/ 0 w 282"/>
                  <a:gd name="T75" fmla="*/ 28 h 320"/>
                  <a:gd name="T76" fmla="*/ 22 w 282"/>
                  <a:gd name="T77" fmla="*/ 28 h 320"/>
                  <a:gd name="T78" fmla="*/ 40 w 282"/>
                  <a:gd name="T79" fmla="*/ 28 h 320"/>
                  <a:gd name="T80" fmla="*/ 58 w 282"/>
                  <a:gd name="T81" fmla="*/ 28 h 320"/>
                  <a:gd name="T82" fmla="*/ 72 w 282"/>
                  <a:gd name="T83" fmla="*/ 28 h 320"/>
                  <a:gd name="T84" fmla="*/ 85 w 282"/>
                  <a:gd name="T85" fmla="*/ 28 h 320"/>
                  <a:gd name="T86" fmla="*/ 99 w 282"/>
                  <a:gd name="T87" fmla="*/ 28 h 320"/>
                  <a:gd name="T88" fmla="*/ 107 w 282"/>
                  <a:gd name="T89" fmla="*/ 27 h 320"/>
                  <a:gd name="T90" fmla="*/ 115 w 282"/>
                  <a:gd name="T91" fmla="*/ 27 h 320"/>
                  <a:gd name="T92" fmla="*/ 124 w 282"/>
                  <a:gd name="T93" fmla="*/ 26 h 320"/>
                  <a:gd name="T94" fmla="*/ 130 w 282"/>
                  <a:gd name="T95" fmla="*/ 24 h 320"/>
                  <a:gd name="T96" fmla="*/ 134 w 282"/>
                  <a:gd name="T97" fmla="*/ 23 h 320"/>
                  <a:gd name="T98" fmla="*/ 136 w 282"/>
                  <a:gd name="T99" fmla="*/ 20 h 320"/>
                  <a:gd name="T100" fmla="*/ 140 w 282"/>
                  <a:gd name="T101" fmla="*/ 17 h 320"/>
                  <a:gd name="T102" fmla="*/ 140 w 282"/>
                  <a:gd name="T103" fmla="*/ 15 h 320"/>
                  <a:gd name="T104" fmla="*/ 142 w 282"/>
                  <a:gd name="T105" fmla="*/ 11 h 320"/>
                  <a:gd name="T106" fmla="*/ 142 w 282"/>
                  <a:gd name="T107" fmla="*/ 7 h 320"/>
                  <a:gd name="T108" fmla="*/ 142 w 282"/>
                  <a:gd name="T109" fmla="*/ 3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2"/>
                  <a:gd name="T166" fmla="*/ 0 h 320"/>
                  <a:gd name="T167" fmla="*/ 282 w 282"/>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2" h="320">
                    <a:moveTo>
                      <a:pt x="281" y="26"/>
                    </a:moveTo>
                    <a:lnTo>
                      <a:pt x="280" y="15"/>
                    </a:lnTo>
                    <a:lnTo>
                      <a:pt x="280" y="6"/>
                    </a:lnTo>
                    <a:lnTo>
                      <a:pt x="280" y="2"/>
                    </a:lnTo>
                    <a:lnTo>
                      <a:pt x="277" y="0"/>
                    </a:lnTo>
                    <a:lnTo>
                      <a:pt x="274" y="0"/>
                    </a:lnTo>
                    <a:lnTo>
                      <a:pt x="268" y="0"/>
                    </a:lnTo>
                    <a:lnTo>
                      <a:pt x="259" y="0"/>
                    </a:lnTo>
                    <a:lnTo>
                      <a:pt x="246" y="0"/>
                    </a:lnTo>
                    <a:lnTo>
                      <a:pt x="231" y="0"/>
                    </a:lnTo>
                    <a:lnTo>
                      <a:pt x="215" y="0"/>
                    </a:lnTo>
                    <a:lnTo>
                      <a:pt x="197" y="0"/>
                    </a:lnTo>
                    <a:lnTo>
                      <a:pt x="179" y="0"/>
                    </a:lnTo>
                    <a:lnTo>
                      <a:pt x="160" y="0"/>
                    </a:lnTo>
                    <a:lnTo>
                      <a:pt x="141" y="0"/>
                    </a:lnTo>
                    <a:lnTo>
                      <a:pt x="124" y="0"/>
                    </a:lnTo>
                    <a:lnTo>
                      <a:pt x="109" y="0"/>
                    </a:lnTo>
                    <a:lnTo>
                      <a:pt x="95" y="0"/>
                    </a:lnTo>
                    <a:lnTo>
                      <a:pt x="84" y="0"/>
                    </a:lnTo>
                    <a:lnTo>
                      <a:pt x="75" y="0"/>
                    </a:lnTo>
                    <a:lnTo>
                      <a:pt x="72" y="0"/>
                    </a:lnTo>
                    <a:lnTo>
                      <a:pt x="72" y="15"/>
                    </a:lnTo>
                    <a:lnTo>
                      <a:pt x="72" y="19"/>
                    </a:lnTo>
                    <a:lnTo>
                      <a:pt x="72" y="18"/>
                    </a:lnTo>
                    <a:lnTo>
                      <a:pt x="72" y="15"/>
                    </a:lnTo>
                    <a:lnTo>
                      <a:pt x="72" y="11"/>
                    </a:lnTo>
                    <a:lnTo>
                      <a:pt x="72" y="10"/>
                    </a:lnTo>
                    <a:lnTo>
                      <a:pt x="72" y="15"/>
                    </a:lnTo>
                    <a:lnTo>
                      <a:pt x="71" y="28"/>
                    </a:lnTo>
                    <a:lnTo>
                      <a:pt x="68" y="44"/>
                    </a:lnTo>
                    <a:lnTo>
                      <a:pt x="64" y="57"/>
                    </a:lnTo>
                    <a:lnTo>
                      <a:pt x="58" y="68"/>
                    </a:lnTo>
                    <a:lnTo>
                      <a:pt x="51" y="75"/>
                    </a:lnTo>
                    <a:lnTo>
                      <a:pt x="41" y="82"/>
                    </a:lnTo>
                    <a:lnTo>
                      <a:pt x="30" y="87"/>
                    </a:lnTo>
                    <a:lnTo>
                      <a:pt x="16" y="90"/>
                    </a:lnTo>
                    <a:lnTo>
                      <a:pt x="1" y="92"/>
                    </a:lnTo>
                    <a:lnTo>
                      <a:pt x="0" y="319"/>
                    </a:lnTo>
                    <a:lnTo>
                      <a:pt x="40" y="319"/>
                    </a:lnTo>
                    <a:lnTo>
                      <a:pt x="79" y="318"/>
                    </a:lnTo>
                    <a:lnTo>
                      <a:pt x="112" y="318"/>
                    </a:lnTo>
                    <a:lnTo>
                      <a:pt x="142" y="316"/>
                    </a:lnTo>
                    <a:lnTo>
                      <a:pt x="168" y="313"/>
                    </a:lnTo>
                    <a:lnTo>
                      <a:pt x="192" y="308"/>
                    </a:lnTo>
                    <a:lnTo>
                      <a:pt x="211" y="301"/>
                    </a:lnTo>
                    <a:lnTo>
                      <a:pt x="227" y="293"/>
                    </a:lnTo>
                    <a:lnTo>
                      <a:pt x="242" y="281"/>
                    </a:lnTo>
                    <a:lnTo>
                      <a:pt x="253" y="265"/>
                    </a:lnTo>
                    <a:lnTo>
                      <a:pt x="262" y="246"/>
                    </a:lnTo>
                    <a:lnTo>
                      <a:pt x="268" y="222"/>
                    </a:lnTo>
                    <a:lnTo>
                      <a:pt x="274" y="193"/>
                    </a:lnTo>
                    <a:lnTo>
                      <a:pt x="277" y="159"/>
                    </a:lnTo>
                    <a:lnTo>
                      <a:pt x="279" y="121"/>
                    </a:lnTo>
                    <a:lnTo>
                      <a:pt x="280" y="77"/>
                    </a:lnTo>
                    <a:lnTo>
                      <a:pt x="281" y="26"/>
                    </a:lnTo>
                  </a:path>
                </a:pathLst>
              </a:custGeom>
              <a:noFill/>
              <a:ln w="12699" cap="rnd">
                <a:solidFill>
                  <a:srgbClr val="000000"/>
                </a:solidFill>
                <a:round/>
                <a:headEnd type="none" w="sm" len="sm"/>
                <a:tailEnd type="none" w="sm" len="sm"/>
              </a:ln>
            </p:spPr>
            <p:txBody>
              <a:bodyPr wrap="none"/>
              <a:lstStyle/>
              <a:p>
                <a:endParaRPr lang="es-PA"/>
              </a:p>
            </p:txBody>
          </p:sp>
          <p:sp>
            <p:nvSpPr>
              <p:cNvPr id="17965" name="Freeform 470"/>
              <p:cNvSpPr>
                <a:spLocks noChangeAspect="1"/>
              </p:cNvSpPr>
              <p:nvPr/>
            </p:nvSpPr>
            <p:spPr bwMode="auto">
              <a:xfrm>
                <a:off x="4837" y="2560"/>
                <a:ext cx="107" cy="87"/>
              </a:xfrm>
              <a:custGeom>
                <a:avLst/>
                <a:gdLst>
                  <a:gd name="T0" fmla="*/ 59 w 111"/>
                  <a:gd name="T1" fmla="*/ 1 h 100"/>
                  <a:gd name="T2" fmla="*/ 59 w 111"/>
                  <a:gd name="T3" fmla="*/ 3 h 100"/>
                  <a:gd name="T4" fmla="*/ 57 w 111"/>
                  <a:gd name="T5" fmla="*/ 4 h 100"/>
                  <a:gd name="T6" fmla="*/ 53 w 111"/>
                  <a:gd name="T7" fmla="*/ 6 h 100"/>
                  <a:gd name="T8" fmla="*/ 47 w 111"/>
                  <a:gd name="T9" fmla="*/ 8 h 100"/>
                  <a:gd name="T10" fmla="*/ 39 w 111"/>
                  <a:gd name="T11" fmla="*/ 8 h 100"/>
                  <a:gd name="T12" fmla="*/ 31 w 111"/>
                  <a:gd name="T13" fmla="*/ 9 h 100"/>
                  <a:gd name="T14" fmla="*/ 15 w 111"/>
                  <a:gd name="T15" fmla="*/ 9 h 100"/>
                  <a:gd name="T16" fmla="*/ 1 w 111"/>
                  <a:gd name="T17" fmla="*/ 10 h 100"/>
                  <a:gd name="T18" fmla="*/ 0 w 111"/>
                  <a:gd name="T19" fmla="*/ 7 h 100"/>
                  <a:gd name="T20" fmla="*/ 13 w 111"/>
                  <a:gd name="T21" fmla="*/ 7 h 100"/>
                  <a:gd name="T22" fmla="*/ 22 w 111"/>
                  <a:gd name="T23" fmla="*/ 7 h 100"/>
                  <a:gd name="T24" fmla="*/ 29 w 111"/>
                  <a:gd name="T25" fmla="*/ 6 h 100"/>
                  <a:gd name="T26" fmla="*/ 35 w 111"/>
                  <a:gd name="T27" fmla="*/ 5 h 100"/>
                  <a:gd name="T28" fmla="*/ 38 w 111"/>
                  <a:gd name="T29" fmla="*/ 4 h 100"/>
                  <a:gd name="T30" fmla="*/ 40 w 111"/>
                  <a:gd name="T31" fmla="*/ 3 h 100"/>
                  <a:gd name="T32" fmla="*/ 42 w 111"/>
                  <a:gd name="T33" fmla="*/ 3 h 100"/>
                  <a:gd name="T34" fmla="*/ 43 w 111"/>
                  <a:gd name="T35" fmla="*/ 0 h 100"/>
                  <a:gd name="T36" fmla="*/ 59 w 111"/>
                  <a:gd name="T37" fmla="*/ 1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00"/>
                  <a:gd name="T59" fmla="*/ 111 w 111"/>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00">
                    <a:moveTo>
                      <a:pt x="110" y="1"/>
                    </a:moveTo>
                    <a:lnTo>
                      <a:pt x="108" y="26"/>
                    </a:lnTo>
                    <a:lnTo>
                      <a:pt x="105" y="47"/>
                    </a:lnTo>
                    <a:lnTo>
                      <a:pt x="97" y="63"/>
                    </a:lnTo>
                    <a:lnTo>
                      <a:pt x="87" y="77"/>
                    </a:lnTo>
                    <a:lnTo>
                      <a:pt x="74" y="85"/>
                    </a:lnTo>
                    <a:lnTo>
                      <a:pt x="56" y="91"/>
                    </a:lnTo>
                    <a:lnTo>
                      <a:pt x="32" y="97"/>
                    </a:lnTo>
                    <a:lnTo>
                      <a:pt x="1" y="99"/>
                    </a:lnTo>
                    <a:lnTo>
                      <a:pt x="0" y="74"/>
                    </a:lnTo>
                    <a:lnTo>
                      <a:pt x="22" y="73"/>
                    </a:lnTo>
                    <a:lnTo>
                      <a:pt x="39" y="69"/>
                    </a:lnTo>
                    <a:lnTo>
                      <a:pt x="52" y="64"/>
                    </a:lnTo>
                    <a:lnTo>
                      <a:pt x="63" y="56"/>
                    </a:lnTo>
                    <a:lnTo>
                      <a:pt x="70" y="48"/>
                    </a:lnTo>
                    <a:lnTo>
                      <a:pt x="77" y="35"/>
                    </a:lnTo>
                    <a:lnTo>
                      <a:pt x="80" y="18"/>
                    </a:lnTo>
                    <a:lnTo>
                      <a:pt x="81" y="0"/>
                    </a:lnTo>
                    <a:lnTo>
                      <a:pt x="110" y="1"/>
                    </a:lnTo>
                  </a:path>
                </a:pathLst>
              </a:custGeom>
              <a:solidFill>
                <a:srgbClr val="595959"/>
              </a:solidFill>
              <a:ln w="9525" cap="rnd">
                <a:noFill/>
                <a:round/>
                <a:headEnd type="none" w="sm" len="sm"/>
                <a:tailEnd type="none" w="sm" len="sm"/>
              </a:ln>
            </p:spPr>
            <p:txBody>
              <a:bodyPr wrap="none"/>
              <a:lstStyle/>
              <a:p>
                <a:endParaRPr lang="es-PA"/>
              </a:p>
            </p:txBody>
          </p:sp>
          <p:sp>
            <p:nvSpPr>
              <p:cNvPr id="17966" name="Freeform 471"/>
              <p:cNvSpPr>
                <a:spLocks noChangeAspect="1"/>
              </p:cNvSpPr>
              <p:nvPr/>
            </p:nvSpPr>
            <p:spPr bwMode="auto">
              <a:xfrm>
                <a:off x="4904" y="2589"/>
                <a:ext cx="1" cy="24"/>
              </a:xfrm>
              <a:custGeom>
                <a:avLst/>
                <a:gdLst>
                  <a:gd name="T0" fmla="*/ 0 w 1"/>
                  <a:gd name="T1" fmla="*/ 0 h 28"/>
                  <a:gd name="T2" fmla="*/ 0 w 1"/>
                  <a:gd name="T3" fmla="*/ 3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E5E5E5"/>
              </a:solidFill>
              <a:ln w="9525" cap="rnd">
                <a:noFill/>
                <a:round/>
                <a:headEnd type="none" w="sm" len="sm"/>
                <a:tailEnd type="none" w="sm" len="sm"/>
              </a:ln>
            </p:spPr>
            <p:txBody>
              <a:bodyPr wrap="none"/>
              <a:lstStyle/>
              <a:p>
                <a:endParaRPr lang="es-PA"/>
              </a:p>
            </p:txBody>
          </p:sp>
          <p:sp>
            <p:nvSpPr>
              <p:cNvPr id="17967" name="Freeform 472"/>
              <p:cNvSpPr>
                <a:spLocks noChangeAspect="1"/>
              </p:cNvSpPr>
              <p:nvPr/>
            </p:nvSpPr>
            <p:spPr bwMode="auto">
              <a:xfrm>
                <a:off x="4897" y="2599"/>
                <a:ext cx="192" cy="198"/>
              </a:xfrm>
              <a:custGeom>
                <a:avLst/>
                <a:gdLst>
                  <a:gd name="T0" fmla="*/ 100 w 200"/>
                  <a:gd name="T1" fmla="*/ 6 h 229"/>
                  <a:gd name="T2" fmla="*/ 100 w 200"/>
                  <a:gd name="T3" fmla="*/ 1 h 229"/>
                  <a:gd name="T4" fmla="*/ 21 w 200"/>
                  <a:gd name="T5" fmla="*/ 0 h 229"/>
                  <a:gd name="T6" fmla="*/ 21 w 200"/>
                  <a:gd name="T7" fmla="*/ 3 h 229"/>
                  <a:gd name="T8" fmla="*/ 21 w 200"/>
                  <a:gd name="T9" fmla="*/ 3 h 229"/>
                  <a:gd name="T10" fmla="*/ 21 w 200"/>
                  <a:gd name="T11" fmla="*/ 3 h 229"/>
                  <a:gd name="T12" fmla="*/ 20 w 200"/>
                  <a:gd name="T13" fmla="*/ 4 h 229"/>
                  <a:gd name="T14" fmla="*/ 14 w 200"/>
                  <a:gd name="T15" fmla="*/ 5 h 229"/>
                  <a:gd name="T16" fmla="*/ 12 w 200"/>
                  <a:gd name="T17" fmla="*/ 5 h 229"/>
                  <a:gd name="T18" fmla="*/ 12 w 200"/>
                  <a:gd name="T19" fmla="*/ 5 h 229"/>
                  <a:gd name="T20" fmla="*/ 0 w 200"/>
                  <a:gd name="T21" fmla="*/ 5 h 229"/>
                  <a:gd name="T22" fmla="*/ 2 w 200"/>
                  <a:gd name="T23" fmla="*/ 19 h 229"/>
                  <a:gd name="T24" fmla="*/ 26 w 200"/>
                  <a:gd name="T25" fmla="*/ 19 h 229"/>
                  <a:gd name="T26" fmla="*/ 46 w 200"/>
                  <a:gd name="T27" fmla="*/ 19 h 229"/>
                  <a:gd name="T28" fmla="*/ 61 w 200"/>
                  <a:gd name="T29" fmla="*/ 19 h 229"/>
                  <a:gd name="T30" fmla="*/ 75 w 200"/>
                  <a:gd name="T31" fmla="*/ 17 h 229"/>
                  <a:gd name="T32" fmla="*/ 84 w 200"/>
                  <a:gd name="T33" fmla="*/ 16 h 229"/>
                  <a:gd name="T34" fmla="*/ 92 w 200"/>
                  <a:gd name="T35" fmla="*/ 14 h 229"/>
                  <a:gd name="T36" fmla="*/ 97 w 200"/>
                  <a:gd name="T37" fmla="*/ 12 h 229"/>
                  <a:gd name="T38" fmla="*/ 100 w 200"/>
                  <a:gd name="T39" fmla="*/ 9 h 229"/>
                  <a:gd name="T40" fmla="*/ 100 w 200"/>
                  <a:gd name="T41" fmla="*/ 6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229"/>
                  <a:gd name="T65" fmla="*/ 200 w 200"/>
                  <a:gd name="T66" fmla="*/ 229 h 2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229">
                    <a:moveTo>
                      <a:pt x="199" y="64"/>
                    </a:moveTo>
                    <a:lnTo>
                      <a:pt x="199" y="1"/>
                    </a:lnTo>
                    <a:lnTo>
                      <a:pt x="39" y="0"/>
                    </a:lnTo>
                    <a:lnTo>
                      <a:pt x="39" y="21"/>
                    </a:lnTo>
                    <a:lnTo>
                      <a:pt x="39" y="35"/>
                    </a:lnTo>
                    <a:lnTo>
                      <a:pt x="39" y="46"/>
                    </a:lnTo>
                    <a:lnTo>
                      <a:pt x="37" y="52"/>
                    </a:lnTo>
                    <a:lnTo>
                      <a:pt x="31" y="56"/>
                    </a:lnTo>
                    <a:lnTo>
                      <a:pt x="25" y="58"/>
                    </a:lnTo>
                    <a:lnTo>
                      <a:pt x="14" y="58"/>
                    </a:lnTo>
                    <a:lnTo>
                      <a:pt x="0" y="56"/>
                    </a:lnTo>
                    <a:lnTo>
                      <a:pt x="2" y="228"/>
                    </a:lnTo>
                    <a:lnTo>
                      <a:pt x="49" y="228"/>
                    </a:lnTo>
                    <a:lnTo>
                      <a:pt x="90" y="225"/>
                    </a:lnTo>
                    <a:lnTo>
                      <a:pt x="124" y="218"/>
                    </a:lnTo>
                    <a:lnTo>
                      <a:pt x="149" y="208"/>
                    </a:lnTo>
                    <a:lnTo>
                      <a:pt x="169" y="194"/>
                    </a:lnTo>
                    <a:lnTo>
                      <a:pt x="184" y="171"/>
                    </a:lnTo>
                    <a:lnTo>
                      <a:pt x="194" y="143"/>
                    </a:lnTo>
                    <a:lnTo>
                      <a:pt x="198" y="108"/>
                    </a:lnTo>
                    <a:lnTo>
                      <a:pt x="199" y="64"/>
                    </a:lnTo>
                  </a:path>
                </a:pathLst>
              </a:custGeom>
              <a:solidFill>
                <a:srgbClr val="BFBFBF"/>
              </a:solidFill>
              <a:ln w="9525" cap="rnd">
                <a:noFill/>
                <a:round/>
                <a:headEnd type="none" w="sm" len="sm"/>
                <a:tailEnd type="none" w="sm" len="sm"/>
              </a:ln>
            </p:spPr>
            <p:txBody>
              <a:bodyPr wrap="none"/>
              <a:lstStyle/>
              <a:p>
                <a:endParaRPr lang="es-PA"/>
              </a:p>
            </p:txBody>
          </p:sp>
          <p:sp>
            <p:nvSpPr>
              <p:cNvPr id="17968" name="Freeform 473"/>
              <p:cNvSpPr>
                <a:spLocks noChangeAspect="1"/>
              </p:cNvSpPr>
              <p:nvPr/>
            </p:nvSpPr>
            <p:spPr bwMode="auto">
              <a:xfrm>
                <a:off x="4846" y="2569"/>
                <a:ext cx="228" cy="213"/>
              </a:xfrm>
              <a:custGeom>
                <a:avLst/>
                <a:gdLst>
                  <a:gd name="T0" fmla="*/ 131 w 236"/>
                  <a:gd name="T1" fmla="*/ 4 h 246"/>
                  <a:gd name="T2" fmla="*/ 131 w 236"/>
                  <a:gd name="T3" fmla="*/ 0 h 246"/>
                  <a:gd name="T4" fmla="*/ 61 w 236"/>
                  <a:gd name="T5" fmla="*/ 0 h 246"/>
                  <a:gd name="T6" fmla="*/ 61 w 236"/>
                  <a:gd name="T7" fmla="*/ 6 h 246"/>
                  <a:gd name="T8" fmla="*/ 60 w 236"/>
                  <a:gd name="T9" fmla="*/ 8 h 246"/>
                  <a:gd name="T10" fmla="*/ 58 w 236"/>
                  <a:gd name="T11" fmla="*/ 8 h 246"/>
                  <a:gd name="T12" fmla="*/ 55 w 236"/>
                  <a:gd name="T13" fmla="*/ 9 h 246"/>
                  <a:gd name="T14" fmla="*/ 51 w 236"/>
                  <a:gd name="T15" fmla="*/ 9 h 246"/>
                  <a:gd name="T16" fmla="*/ 45 w 236"/>
                  <a:gd name="T17" fmla="*/ 9 h 246"/>
                  <a:gd name="T18" fmla="*/ 42 w 236"/>
                  <a:gd name="T19" fmla="*/ 9 h 246"/>
                  <a:gd name="T20" fmla="*/ 38 w 236"/>
                  <a:gd name="T21" fmla="*/ 9 h 246"/>
                  <a:gd name="T22" fmla="*/ 34 w 236"/>
                  <a:gd name="T23" fmla="*/ 9 h 246"/>
                  <a:gd name="T24" fmla="*/ 1 w 236"/>
                  <a:gd name="T25" fmla="*/ 9 h 246"/>
                  <a:gd name="T26" fmla="*/ 0 w 236"/>
                  <a:gd name="T27" fmla="*/ 21 h 246"/>
                  <a:gd name="T28" fmla="*/ 34 w 236"/>
                  <a:gd name="T29" fmla="*/ 21 h 246"/>
                  <a:gd name="T30" fmla="*/ 45 w 236"/>
                  <a:gd name="T31" fmla="*/ 21 h 246"/>
                  <a:gd name="T32" fmla="*/ 59 w 236"/>
                  <a:gd name="T33" fmla="*/ 21 h 246"/>
                  <a:gd name="T34" fmla="*/ 69 w 236"/>
                  <a:gd name="T35" fmla="*/ 21 h 246"/>
                  <a:gd name="T36" fmla="*/ 79 w 236"/>
                  <a:gd name="T37" fmla="*/ 20 h 246"/>
                  <a:gd name="T38" fmla="*/ 88 w 236"/>
                  <a:gd name="T39" fmla="*/ 20 h 246"/>
                  <a:gd name="T40" fmla="*/ 96 w 236"/>
                  <a:gd name="T41" fmla="*/ 20 h 246"/>
                  <a:gd name="T42" fmla="*/ 103 w 236"/>
                  <a:gd name="T43" fmla="*/ 20 h 246"/>
                  <a:gd name="T44" fmla="*/ 109 w 236"/>
                  <a:gd name="T45" fmla="*/ 19 h 246"/>
                  <a:gd name="T46" fmla="*/ 115 w 236"/>
                  <a:gd name="T47" fmla="*/ 17 h 246"/>
                  <a:gd name="T48" fmla="*/ 120 w 236"/>
                  <a:gd name="T49" fmla="*/ 16 h 246"/>
                  <a:gd name="T50" fmla="*/ 124 w 236"/>
                  <a:gd name="T51" fmla="*/ 15 h 246"/>
                  <a:gd name="T52" fmla="*/ 127 w 236"/>
                  <a:gd name="T53" fmla="*/ 13 h 246"/>
                  <a:gd name="T54" fmla="*/ 128 w 236"/>
                  <a:gd name="T55" fmla="*/ 11 h 246"/>
                  <a:gd name="T56" fmla="*/ 129 w 236"/>
                  <a:gd name="T57" fmla="*/ 10 h 246"/>
                  <a:gd name="T58" fmla="*/ 131 w 236"/>
                  <a:gd name="T59" fmla="*/ 7 h 246"/>
                  <a:gd name="T60" fmla="*/ 131 w 236"/>
                  <a:gd name="T61" fmla="*/ 4 h 2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
                  <a:gd name="T94" fmla="*/ 0 h 246"/>
                  <a:gd name="T95" fmla="*/ 236 w 236"/>
                  <a:gd name="T96" fmla="*/ 246 h 2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 h="246">
                    <a:moveTo>
                      <a:pt x="235" y="49"/>
                    </a:moveTo>
                    <a:lnTo>
                      <a:pt x="235" y="0"/>
                    </a:lnTo>
                    <a:lnTo>
                      <a:pt x="108" y="0"/>
                    </a:lnTo>
                    <a:lnTo>
                      <a:pt x="108" y="66"/>
                    </a:lnTo>
                    <a:lnTo>
                      <a:pt x="106" y="81"/>
                    </a:lnTo>
                    <a:lnTo>
                      <a:pt x="102" y="92"/>
                    </a:lnTo>
                    <a:lnTo>
                      <a:pt x="98" y="99"/>
                    </a:lnTo>
                    <a:lnTo>
                      <a:pt x="92" y="103"/>
                    </a:lnTo>
                    <a:lnTo>
                      <a:pt x="83" y="104"/>
                    </a:lnTo>
                    <a:lnTo>
                      <a:pt x="75" y="105"/>
                    </a:lnTo>
                    <a:lnTo>
                      <a:pt x="67" y="105"/>
                    </a:lnTo>
                    <a:lnTo>
                      <a:pt x="58" y="105"/>
                    </a:lnTo>
                    <a:lnTo>
                      <a:pt x="1" y="105"/>
                    </a:lnTo>
                    <a:lnTo>
                      <a:pt x="0" y="245"/>
                    </a:lnTo>
                    <a:lnTo>
                      <a:pt x="58" y="245"/>
                    </a:lnTo>
                    <a:lnTo>
                      <a:pt x="82" y="245"/>
                    </a:lnTo>
                    <a:lnTo>
                      <a:pt x="103" y="245"/>
                    </a:lnTo>
                    <a:lnTo>
                      <a:pt x="124" y="243"/>
                    </a:lnTo>
                    <a:lnTo>
                      <a:pt x="142" y="240"/>
                    </a:lnTo>
                    <a:lnTo>
                      <a:pt x="158" y="235"/>
                    </a:lnTo>
                    <a:lnTo>
                      <a:pt x="172" y="230"/>
                    </a:lnTo>
                    <a:lnTo>
                      <a:pt x="185" y="223"/>
                    </a:lnTo>
                    <a:lnTo>
                      <a:pt x="196" y="214"/>
                    </a:lnTo>
                    <a:lnTo>
                      <a:pt x="206" y="202"/>
                    </a:lnTo>
                    <a:lnTo>
                      <a:pt x="214" y="188"/>
                    </a:lnTo>
                    <a:lnTo>
                      <a:pt x="222" y="171"/>
                    </a:lnTo>
                    <a:lnTo>
                      <a:pt x="227" y="153"/>
                    </a:lnTo>
                    <a:lnTo>
                      <a:pt x="231" y="132"/>
                    </a:lnTo>
                    <a:lnTo>
                      <a:pt x="233" y="108"/>
                    </a:lnTo>
                    <a:lnTo>
                      <a:pt x="235" y="80"/>
                    </a:lnTo>
                    <a:lnTo>
                      <a:pt x="235" y="49"/>
                    </a:lnTo>
                  </a:path>
                </a:pathLst>
              </a:custGeom>
              <a:solidFill>
                <a:srgbClr val="CCCCCC"/>
              </a:solidFill>
              <a:ln w="9525" cap="rnd">
                <a:noFill/>
                <a:round/>
                <a:headEnd type="none" w="sm" len="sm"/>
                <a:tailEnd type="none" w="sm" len="sm"/>
              </a:ln>
            </p:spPr>
            <p:txBody>
              <a:bodyPr wrap="none"/>
              <a:lstStyle/>
              <a:p>
                <a:endParaRPr lang="es-PA"/>
              </a:p>
            </p:txBody>
          </p:sp>
          <p:sp>
            <p:nvSpPr>
              <p:cNvPr id="17969" name="Rectangle 474"/>
              <p:cNvSpPr>
                <a:spLocks noChangeAspect="1" noChangeArrowheads="1"/>
              </p:cNvSpPr>
              <p:nvPr/>
            </p:nvSpPr>
            <p:spPr bwMode="auto">
              <a:xfrm flipH="1">
                <a:off x="4883" y="2553"/>
                <a:ext cx="258" cy="27"/>
              </a:xfrm>
              <a:prstGeom prst="rect">
                <a:avLst/>
              </a:prstGeom>
              <a:solidFill>
                <a:srgbClr val="A6A6A6"/>
              </a:solidFill>
              <a:ln w="9525">
                <a:noFill/>
                <a:miter lim="800000"/>
                <a:headEnd/>
                <a:tailEnd/>
              </a:ln>
            </p:spPr>
            <p:txBody>
              <a:bodyPr wrap="none" anchor="ctr"/>
              <a:lstStyle/>
              <a:p>
                <a:endParaRPr lang="en-GB"/>
              </a:p>
            </p:txBody>
          </p:sp>
          <p:sp>
            <p:nvSpPr>
              <p:cNvPr id="17970" name="Rectangle 475"/>
              <p:cNvSpPr>
                <a:spLocks noChangeAspect="1" noChangeArrowheads="1"/>
              </p:cNvSpPr>
              <p:nvPr/>
            </p:nvSpPr>
            <p:spPr bwMode="auto">
              <a:xfrm flipH="1">
                <a:off x="4887" y="2557"/>
                <a:ext cx="250" cy="20"/>
              </a:xfrm>
              <a:prstGeom prst="rect">
                <a:avLst/>
              </a:prstGeom>
              <a:noFill/>
              <a:ln w="12699">
                <a:solidFill>
                  <a:srgbClr val="000000"/>
                </a:solidFill>
                <a:miter lim="800000"/>
                <a:headEnd/>
                <a:tailEnd/>
              </a:ln>
            </p:spPr>
            <p:txBody>
              <a:bodyPr wrap="none" anchor="ctr"/>
              <a:lstStyle/>
              <a:p>
                <a:endParaRPr lang="en-GB"/>
              </a:p>
            </p:txBody>
          </p:sp>
          <p:sp>
            <p:nvSpPr>
              <p:cNvPr id="17971" name="Rectangle 476"/>
              <p:cNvSpPr>
                <a:spLocks noChangeAspect="1" noChangeArrowheads="1"/>
              </p:cNvSpPr>
              <p:nvPr/>
            </p:nvSpPr>
            <p:spPr bwMode="auto">
              <a:xfrm flipH="1">
                <a:off x="4915" y="2556"/>
                <a:ext cx="191" cy="24"/>
              </a:xfrm>
              <a:prstGeom prst="rect">
                <a:avLst/>
              </a:prstGeom>
              <a:solidFill>
                <a:srgbClr val="D9D9D9"/>
              </a:solidFill>
              <a:ln w="9525">
                <a:noFill/>
                <a:miter lim="800000"/>
                <a:headEnd/>
                <a:tailEnd/>
              </a:ln>
            </p:spPr>
            <p:txBody>
              <a:bodyPr wrap="none" anchor="ctr"/>
              <a:lstStyle/>
              <a:p>
                <a:endParaRPr lang="en-GB"/>
              </a:p>
            </p:txBody>
          </p:sp>
          <p:sp>
            <p:nvSpPr>
              <p:cNvPr id="17972" name="Freeform 477"/>
              <p:cNvSpPr>
                <a:spLocks noChangeAspect="1"/>
              </p:cNvSpPr>
              <p:nvPr/>
            </p:nvSpPr>
            <p:spPr bwMode="auto">
              <a:xfrm>
                <a:off x="4934" y="2556"/>
                <a:ext cx="154" cy="24"/>
              </a:xfrm>
              <a:custGeom>
                <a:avLst/>
                <a:gdLst>
                  <a:gd name="T0" fmla="*/ 0 w 160"/>
                  <a:gd name="T1" fmla="*/ 3 h 28"/>
                  <a:gd name="T2" fmla="*/ 1 w 160"/>
                  <a:gd name="T3" fmla="*/ 0 h 28"/>
                  <a:gd name="T4" fmla="*/ 83 w 160"/>
                  <a:gd name="T5" fmla="*/ 0 h 28"/>
                  <a:gd name="T6" fmla="*/ 83 w 160"/>
                  <a:gd name="T7" fmla="*/ 3 h 28"/>
                  <a:gd name="T8" fmla="*/ 0 w 160"/>
                  <a:gd name="T9" fmla="*/ 3 h 28"/>
                  <a:gd name="T10" fmla="*/ 0 60000 65536"/>
                  <a:gd name="T11" fmla="*/ 0 60000 65536"/>
                  <a:gd name="T12" fmla="*/ 0 60000 65536"/>
                  <a:gd name="T13" fmla="*/ 0 60000 65536"/>
                  <a:gd name="T14" fmla="*/ 0 60000 65536"/>
                  <a:gd name="T15" fmla="*/ 0 w 160"/>
                  <a:gd name="T16" fmla="*/ 0 h 28"/>
                  <a:gd name="T17" fmla="*/ 160 w 160"/>
                  <a:gd name="T18" fmla="*/ 28 h 28"/>
                </a:gdLst>
                <a:ahLst/>
                <a:cxnLst>
                  <a:cxn ang="T10">
                    <a:pos x="T0" y="T1"/>
                  </a:cxn>
                  <a:cxn ang="T11">
                    <a:pos x="T2" y="T3"/>
                  </a:cxn>
                  <a:cxn ang="T12">
                    <a:pos x="T4" y="T5"/>
                  </a:cxn>
                  <a:cxn ang="T13">
                    <a:pos x="T6" y="T7"/>
                  </a:cxn>
                  <a:cxn ang="T14">
                    <a:pos x="T8" y="T9"/>
                  </a:cxn>
                </a:cxnLst>
                <a:rect l="T15" t="T16" r="T17" b="T18"/>
                <a:pathLst>
                  <a:path w="160" h="28">
                    <a:moveTo>
                      <a:pt x="0" y="27"/>
                    </a:moveTo>
                    <a:lnTo>
                      <a:pt x="1" y="0"/>
                    </a:lnTo>
                    <a:lnTo>
                      <a:pt x="159" y="0"/>
                    </a:lnTo>
                    <a:lnTo>
                      <a:pt x="159" y="27"/>
                    </a:lnTo>
                    <a:lnTo>
                      <a:pt x="0" y="27"/>
                    </a:lnTo>
                  </a:path>
                </a:pathLst>
              </a:custGeom>
              <a:solidFill>
                <a:srgbClr val="E5E5E5"/>
              </a:solidFill>
              <a:ln w="9525" cap="rnd">
                <a:noFill/>
                <a:round/>
                <a:headEnd type="none" w="sm" len="sm"/>
                <a:tailEnd type="none" w="sm" len="sm"/>
              </a:ln>
            </p:spPr>
            <p:txBody>
              <a:bodyPr wrap="none"/>
              <a:lstStyle/>
              <a:p>
                <a:endParaRPr lang="es-PA"/>
              </a:p>
            </p:txBody>
          </p:sp>
          <p:sp>
            <p:nvSpPr>
              <p:cNvPr id="17973" name="Freeform 478"/>
              <p:cNvSpPr>
                <a:spLocks noChangeAspect="1"/>
              </p:cNvSpPr>
              <p:nvPr/>
            </p:nvSpPr>
            <p:spPr bwMode="auto">
              <a:xfrm>
                <a:off x="4949" y="2556"/>
                <a:ext cx="125" cy="24"/>
              </a:xfrm>
              <a:custGeom>
                <a:avLst/>
                <a:gdLst>
                  <a:gd name="T0" fmla="*/ 0 w 129"/>
                  <a:gd name="T1" fmla="*/ 3 h 28"/>
                  <a:gd name="T2" fmla="*/ 1 w 129"/>
                  <a:gd name="T3" fmla="*/ 0 h 28"/>
                  <a:gd name="T4" fmla="*/ 75 w 129"/>
                  <a:gd name="T5" fmla="*/ 0 h 28"/>
                  <a:gd name="T6" fmla="*/ 75 w 129"/>
                  <a:gd name="T7" fmla="*/ 3 h 28"/>
                  <a:gd name="T8" fmla="*/ 0 w 129"/>
                  <a:gd name="T9" fmla="*/ 3 h 28"/>
                  <a:gd name="T10" fmla="*/ 0 60000 65536"/>
                  <a:gd name="T11" fmla="*/ 0 60000 65536"/>
                  <a:gd name="T12" fmla="*/ 0 60000 65536"/>
                  <a:gd name="T13" fmla="*/ 0 60000 65536"/>
                  <a:gd name="T14" fmla="*/ 0 60000 65536"/>
                  <a:gd name="T15" fmla="*/ 0 w 129"/>
                  <a:gd name="T16" fmla="*/ 0 h 28"/>
                  <a:gd name="T17" fmla="*/ 129 w 129"/>
                  <a:gd name="T18" fmla="*/ 28 h 28"/>
                </a:gdLst>
                <a:ahLst/>
                <a:cxnLst>
                  <a:cxn ang="T10">
                    <a:pos x="T0" y="T1"/>
                  </a:cxn>
                  <a:cxn ang="T11">
                    <a:pos x="T2" y="T3"/>
                  </a:cxn>
                  <a:cxn ang="T12">
                    <a:pos x="T4" y="T5"/>
                  </a:cxn>
                  <a:cxn ang="T13">
                    <a:pos x="T6" y="T7"/>
                  </a:cxn>
                  <a:cxn ang="T14">
                    <a:pos x="T8" y="T9"/>
                  </a:cxn>
                </a:cxnLst>
                <a:rect l="T15" t="T16" r="T17" b="T18"/>
                <a:pathLst>
                  <a:path w="129" h="28">
                    <a:moveTo>
                      <a:pt x="0" y="27"/>
                    </a:moveTo>
                    <a:lnTo>
                      <a:pt x="1" y="0"/>
                    </a:lnTo>
                    <a:lnTo>
                      <a:pt x="128" y="0"/>
                    </a:lnTo>
                    <a:lnTo>
                      <a:pt x="128" y="27"/>
                    </a:lnTo>
                    <a:lnTo>
                      <a:pt x="0" y="27"/>
                    </a:lnTo>
                  </a:path>
                </a:pathLst>
              </a:custGeom>
              <a:solidFill>
                <a:srgbClr val="F2F2F2"/>
              </a:solidFill>
              <a:ln w="9525" cap="rnd">
                <a:noFill/>
                <a:round/>
                <a:headEnd type="none" w="sm" len="sm"/>
                <a:tailEnd type="none" w="sm" len="sm"/>
              </a:ln>
            </p:spPr>
            <p:txBody>
              <a:bodyPr wrap="none"/>
              <a:lstStyle/>
              <a:p>
                <a:endParaRPr lang="es-PA"/>
              </a:p>
            </p:txBody>
          </p:sp>
          <p:sp>
            <p:nvSpPr>
              <p:cNvPr id="17974" name="Rectangle 479"/>
              <p:cNvSpPr>
                <a:spLocks noChangeAspect="1" noChangeArrowheads="1"/>
              </p:cNvSpPr>
              <p:nvPr/>
            </p:nvSpPr>
            <p:spPr bwMode="auto">
              <a:xfrm flipH="1">
                <a:off x="4962" y="2556"/>
                <a:ext cx="98" cy="24"/>
              </a:xfrm>
              <a:prstGeom prst="rect">
                <a:avLst/>
              </a:prstGeom>
              <a:solidFill>
                <a:srgbClr val="F7F7F7"/>
              </a:solidFill>
              <a:ln w="9525">
                <a:noFill/>
                <a:miter lim="800000"/>
                <a:headEnd/>
                <a:tailEnd/>
              </a:ln>
            </p:spPr>
            <p:txBody>
              <a:bodyPr wrap="none" anchor="ctr"/>
              <a:lstStyle/>
              <a:p>
                <a:endParaRPr lang="en-GB"/>
              </a:p>
            </p:txBody>
          </p:sp>
          <p:sp>
            <p:nvSpPr>
              <p:cNvPr id="17975" name="Freeform 480"/>
              <p:cNvSpPr>
                <a:spLocks noChangeAspect="1"/>
              </p:cNvSpPr>
              <p:nvPr/>
            </p:nvSpPr>
            <p:spPr bwMode="auto">
              <a:xfrm>
                <a:off x="4971" y="2556"/>
                <a:ext cx="81" cy="24"/>
              </a:xfrm>
              <a:custGeom>
                <a:avLst/>
                <a:gdLst>
                  <a:gd name="T0" fmla="*/ 0 w 84"/>
                  <a:gd name="T1" fmla="*/ 3 h 28"/>
                  <a:gd name="T2" fmla="*/ 0 w 84"/>
                  <a:gd name="T3" fmla="*/ 0 h 28"/>
                  <a:gd name="T4" fmla="*/ 44 w 84"/>
                  <a:gd name="T5" fmla="*/ 0 h 28"/>
                  <a:gd name="T6" fmla="*/ 44 w 84"/>
                  <a:gd name="T7" fmla="*/ 3 h 28"/>
                  <a:gd name="T8" fmla="*/ 0 w 84"/>
                  <a:gd name="T9" fmla="*/ 3 h 28"/>
                  <a:gd name="T10" fmla="*/ 0 60000 65536"/>
                  <a:gd name="T11" fmla="*/ 0 60000 65536"/>
                  <a:gd name="T12" fmla="*/ 0 60000 65536"/>
                  <a:gd name="T13" fmla="*/ 0 60000 65536"/>
                  <a:gd name="T14" fmla="*/ 0 60000 65536"/>
                  <a:gd name="T15" fmla="*/ 0 w 84"/>
                  <a:gd name="T16" fmla="*/ 0 h 28"/>
                  <a:gd name="T17" fmla="*/ 84 w 84"/>
                  <a:gd name="T18" fmla="*/ 28 h 28"/>
                </a:gdLst>
                <a:ahLst/>
                <a:cxnLst>
                  <a:cxn ang="T10">
                    <a:pos x="T0" y="T1"/>
                  </a:cxn>
                  <a:cxn ang="T11">
                    <a:pos x="T2" y="T3"/>
                  </a:cxn>
                  <a:cxn ang="T12">
                    <a:pos x="T4" y="T5"/>
                  </a:cxn>
                  <a:cxn ang="T13">
                    <a:pos x="T6" y="T7"/>
                  </a:cxn>
                  <a:cxn ang="T14">
                    <a:pos x="T8" y="T9"/>
                  </a:cxn>
                </a:cxnLst>
                <a:rect l="T15" t="T16" r="T17" b="T18"/>
                <a:pathLst>
                  <a:path w="84" h="28">
                    <a:moveTo>
                      <a:pt x="0" y="27"/>
                    </a:moveTo>
                    <a:lnTo>
                      <a:pt x="0" y="0"/>
                    </a:lnTo>
                    <a:lnTo>
                      <a:pt x="82" y="0"/>
                    </a:lnTo>
                    <a:lnTo>
                      <a:pt x="83" y="27"/>
                    </a:lnTo>
                    <a:lnTo>
                      <a:pt x="0" y="27"/>
                    </a:lnTo>
                  </a:path>
                </a:pathLst>
              </a:custGeom>
              <a:solidFill>
                <a:srgbClr val="FFFFFF"/>
              </a:solidFill>
              <a:ln w="9525" cap="rnd">
                <a:noFill/>
                <a:round/>
                <a:headEnd type="none" w="sm" len="sm"/>
                <a:tailEnd type="none" w="sm" len="sm"/>
              </a:ln>
            </p:spPr>
            <p:txBody>
              <a:bodyPr wrap="none"/>
              <a:lstStyle/>
              <a:p>
                <a:endParaRPr lang="es-PA"/>
              </a:p>
            </p:txBody>
          </p:sp>
          <p:sp>
            <p:nvSpPr>
              <p:cNvPr id="17976" name="Rectangle 481"/>
              <p:cNvSpPr>
                <a:spLocks noChangeAspect="1" noChangeArrowheads="1"/>
              </p:cNvSpPr>
              <p:nvPr/>
            </p:nvSpPr>
            <p:spPr bwMode="auto">
              <a:xfrm flipH="1">
                <a:off x="4832" y="2591"/>
                <a:ext cx="29" cy="253"/>
              </a:xfrm>
              <a:prstGeom prst="rect">
                <a:avLst/>
              </a:prstGeom>
              <a:solidFill>
                <a:srgbClr val="A6A6A6"/>
              </a:solidFill>
              <a:ln w="9525">
                <a:noFill/>
                <a:miter lim="800000"/>
                <a:headEnd/>
                <a:tailEnd/>
              </a:ln>
            </p:spPr>
            <p:txBody>
              <a:bodyPr wrap="none" anchor="ctr"/>
              <a:lstStyle/>
              <a:p>
                <a:endParaRPr lang="en-GB"/>
              </a:p>
            </p:txBody>
          </p:sp>
          <p:sp>
            <p:nvSpPr>
              <p:cNvPr id="17977" name="Rectangle 482"/>
              <p:cNvSpPr>
                <a:spLocks noChangeAspect="1" noChangeArrowheads="1"/>
              </p:cNvSpPr>
              <p:nvPr/>
            </p:nvSpPr>
            <p:spPr bwMode="auto">
              <a:xfrm flipH="1">
                <a:off x="4836" y="2594"/>
                <a:ext cx="21" cy="247"/>
              </a:xfrm>
              <a:prstGeom prst="rect">
                <a:avLst/>
              </a:prstGeom>
              <a:noFill/>
              <a:ln w="12699">
                <a:solidFill>
                  <a:srgbClr val="000000"/>
                </a:solidFill>
                <a:miter lim="800000"/>
                <a:headEnd/>
                <a:tailEnd/>
              </a:ln>
            </p:spPr>
            <p:txBody>
              <a:bodyPr wrap="none" anchor="ctr"/>
              <a:lstStyle/>
              <a:p>
                <a:endParaRPr lang="en-GB"/>
              </a:p>
            </p:txBody>
          </p:sp>
          <p:sp>
            <p:nvSpPr>
              <p:cNvPr id="17978" name="Freeform 483"/>
              <p:cNvSpPr>
                <a:spLocks noChangeAspect="1"/>
              </p:cNvSpPr>
              <p:nvPr/>
            </p:nvSpPr>
            <p:spPr bwMode="auto">
              <a:xfrm>
                <a:off x="4981" y="2587"/>
                <a:ext cx="57" cy="26"/>
              </a:xfrm>
              <a:custGeom>
                <a:avLst/>
                <a:gdLst>
                  <a:gd name="T0" fmla="*/ 34 w 59"/>
                  <a:gd name="T1" fmla="*/ 3 h 30"/>
                  <a:gd name="T2" fmla="*/ 0 w 59"/>
                  <a:gd name="T3" fmla="*/ 3 h 30"/>
                  <a:gd name="T4" fmla="*/ 0 w 59"/>
                  <a:gd name="T5" fmla="*/ 1 h 30"/>
                  <a:gd name="T6" fmla="*/ 34 w 59"/>
                  <a:gd name="T7" fmla="*/ 0 h 30"/>
                  <a:gd name="T8" fmla="*/ 34 w 59"/>
                  <a:gd name="T9" fmla="*/ 3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58" y="29"/>
                    </a:moveTo>
                    <a:lnTo>
                      <a:pt x="0" y="29"/>
                    </a:lnTo>
                    <a:lnTo>
                      <a:pt x="0" y="1"/>
                    </a:lnTo>
                    <a:lnTo>
                      <a:pt x="58" y="0"/>
                    </a:lnTo>
                    <a:lnTo>
                      <a:pt x="58" y="29"/>
                    </a:lnTo>
                  </a:path>
                </a:pathLst>
              </a:custGeom>
              <a:solidFill>
                <a:srgbClr val="7F7F7F"/>
              </a:solidFill>
              <a:ln w="9525" cap="rnd">
                <a:noFill/>
                <a:round/>
                <a:headEnd type="none" w="sm" len="sm"/>
                <a:tailEnd type="none" w="sm" len="sm"/>
              </a:ln>
            </p:spPr>
            <p:txBody>
              <a:bodyPr wrap="none"/>
              <a:lstStyle/>
              <a:p>
                <a:endParaRPr lang="es-PA"/>
              </a:p>
            </p:txBody>
          </p:sp>
          <p:sp>
            <p:nvSpPr>
              <p:cNvPr id="17979" name="Freeform 484"/>
              <p:cNvSpPr>
                <a:spLocks noChangeAspect="1"/>
              </p:cNvSpPr>
              <p:nvPr/>
            </p:nvSpPr>
            <p:spPr bwMode="auto">
              <a:xfrm>
                <a:off x="4981" y="2587"/>
                <a:ext cx="57" cy="26"/>
              </a:xfrm>
              <a:custGeom>
                <a:avLst/>
                <a:gdLst>
                  <a:gd name="T0" fmla="*/ 34 w 59"/>
                  <a:gd name="T1" fmla="*/ 3 h 30"/>
                  <a:gd name="T2" fmla="*/ 0 w 59"/>
                  <a:gd name="T3" fmla="*/ 3 h 30"/>
                  <a:gd name="T4" fmla="*/ 0 w 59"/>
                  <a:gd name="T5" fmla="*/ 1 h 30"/>
                  <a:gd name="T6" fmla="*/ 34 w 59"/>
                  <a:gd name="T7" fmla="*/ 0 h 30"/>
                  <a:gd name="T8" fmla="*/ 34 w 59"/>
                  <a:gd name="T9" fmla="*/ 3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58" y="29"/>
                    </a:moveTo>
                    <a:lnTo>
                      <a:pt x="0" y="29"/>
                    </a:lnTo>
                    <a:lnTo>
                      <a:pt x="0" y="1"/>
                    </a:lnTo>
                    <a:lnTo>
                      <a:pt x="58" y="0"/>
                    </a:lnTo>
                    <a:lnTo>
                      <a:pt x="58" y="29"/>
                    </a:lnTo>
                  </a:path>
                </a:pathLst>
              </a:custGeom>
              <a:noFill/>
              <a:ln w="12699" cap="rnd">
                <a:solidFill>
                  <a:srgbClr val="000000"/>
                </a:solidFill>
                <a:round/>
                <a:headEnd type="none" w="sm" len="sm"/>
                <a:tailEnd type="none" w="sm" len="sm"/>
              </a:ln>
            </p:spPr>
            <p:txBody>
              <a:bodyPr wrap="none"/>
              <a:lstStyle/>
              <a:p>
                <a:endParaRPr lang="es-PA"/>
              </a:p>
            </p:txBody>
          </p:sp>
          <p:sp>
            <p:nvSpPr>
              <p:cNvPr id="17980" name="Freeform 485"/>
              <p:cNvSpPr>
                <a:spLocks noChangeAspect="1"/>
              </p:cNvSpPr>
              <p:nvPr/>
            </p:nvSpPr>
            <p:spPr bwMode="auto">
              <a:xfrm>
                <a:off x="4992" y="2589"/>
                <a:ext cx="1" cy="24"/>
              </a:xfrm>
              <a:custGeom>
                <a:avLst/>
                <a:gdLst>
                  <a:gd name="T0" fmla="*/ 0 w 1"/>
                  <a:gd name="T1" fmla="*/ 0 h 28"/>
                  <a:gd name="T2" fmla="*/ 0 w 1"/>
                  <a:gd name="T3" fmla="*/ 3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7981" name="Line 486"/>
              <p:cNvSpPr>
                <a:spLocks noChangeAspect="1" noChangeShapeType="1"/>
              </p:cNvSpPr>
              <p:nvPr/>
            </p:nvSpPr>
            <p:spPr bwMode="auto">
              <a:xfrm flipH="1">
                <a:off x="4991" y="2591"/>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82" name="Freeform 487"/>
              <p:cNvSpPr>
                <a:spLocks noChangeAspect="1"/>
              </p:cNvSpPr>
              <p:nvPr/>
            </p:nvSpPr>
            <p:spPr bwMode="auto">
              <a:xfrm>
                <a:off x="4895" y="2587"/>
                <a:ext cx="58" cy="26"/>
              </a:xfrm>
              <a:custGeom>
                <a:avLst/>
                <a:gdLst>
                  <a:gd name="T0" fmla="*/ 26 w 61"/>
                  <a:gd name="T1" fmla="*/ 3 h 30"/>
                  <a:gd name="T2" fmla="*/ 0 w 61"/>
                  <a:gd name="T3" fmla="*/ 3 h 30"/>
                  <a:gd name="T4" fmla="*/ 0 w 61"/>
                  <a:gd name="T5" fmla="*/ 1 h 30"/>
                  <a:gd name="T6" fmla="*/ 26 w 61"/>
                  <a:gd name="T7" fmla="*/ 0 h 30"/>
                  <a:gd name="T8" fmla="*/ 26 w 61"/>
                  <a:gd name="T9" fmla="*/ 3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60" y="29"/>
                    </a:moveTo>
                    <a:lnTo>
                      <a:pt x="0" y="29"/>
                    </a:lnTo>
                    <a:lnTo>
                      <a:pt x="0" y="1"/>
                    </a:lnTo>
                    <a:lnTo>
                      <a:pt x="60" y="0"/>
                    </a:lnTo>
                    <a:lnTo>
                      <a:pt x="60" y="29"/>
                    </a:lnTo>
                  </a:path>
                </a:pathLst>
              </a:custGeom>
              <a:solidFill>
                <a:srgbClr val="7F7F7F"/>
              </a:solidFill>
              <a:ln w="9525" cap="rnd">
                <a:noFill/>
                <a:round/>
                <a:headEnd type="none" w="sm" len="sm"/>
                <a:tailEnd type="none" w="sm" len="sm"/>
              </a:ln>
            </p:spPr>
            <p:txBody>
              <a:bodyPr wrap="none"/>
              <a:lstStyle/>
              <a:p>
                <a:endParaRPr lang="es-PA"/>
              </a:p>
            </p:txBody>
          </p:sp>
          <p:sp>
            <p:nvSpPr>
              <p:cNvPr id="17983" name="Freeform 488"/>
              <p:cNvSpPr>
                <a:spLocks noChangeAspect="1"/>
              </p:cNvSpPr>
              <p:nvPr/>
            </p:nvSpPr>
            <p:spPr bwMode="auto">
              <a:xfrm>
                <a:off x="4895" y="2587"/>
                <a:ext cx="58" cy="26"/>
              </a:xfrm>
              <a:custGeom>
                <a:avLst/>
                <a:gdLst>
                  <a:gd name="T0" fmla="*/ 26 w 61"/>
                  <a:gd name="T1" fmla="*/ 3 h 30"/>
                  <a:gd name="T2" fmla="*/ 0 w 61"/>
                  <a:gd name="T3" fmla="*/ 3 h 30"/>
                  <a:gd name="T4" fmla="*/ 0 w 61"/>
                  <a:gd name="T5" fmla="*/ 1 h 30"/>
                  <a:gd name="T6" fmla="*/ 26 w 61"/>
                  <a:gd name="T7" fmla="*/ 0 h 30"/>
                  <a:gd name="T8" fmla="*/ 26 w 61"/>
                  <a:gd name="T9" fmla="*/ 3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60" y="29"/>
                    </a:moveTo>
                    <a:lnTo>
                      <a:pt x="0" y="29"/>
                    </a:lnTo>
                    <a:lnTo>
                      <a:pt x="0" y="1"/>
                    </a:lnTo>
                    <a:lnTo>
                      <a:pt x="60" y="0"/>
                    </a:lnTo>
                    <a:lnTo>
                      <a:pt x="60" y="29"/>
                    </a:lnTo>
                  </a:path>
                </a:pathLst>
              </a:custGeom>
              <a:noFill/>
              <a:ln w="12699" cap="rnd">
                <a:solidFill>
                  <a:srgbClr val="000000"/>
                </a:solidFill>
                <a:round/>
                <a:headEnd type="none" w="sm" len="sm"/>
                <a:tailEnd type="none" w="sm" len="sm"/>
              </a:ln>
            </p:spPr>
            <p:txBody>
              <a:bodyPr wrap="none"/>
              <a:lstStyle/>
              <a:p>
                <a:endParaRPr lang="es-PA"/>
              </a:p>
            </p:txBody>
          </p:sp>
          <p:sp>
            <p:nvSpPr>
              <p:cNvPr id="17984" name="Freeform 489"/>
              <p:cNvSpPr>
                <a:spLocks noChangeAspect="1"/>
              </p:cNvSpPr>
              <p:nvPr/>
            </p:nvSpPr>
            <p:spPr bwMode="auto">
              <a:xfrm>
                <a:off x="5069" y="2587"/>
                <a:ext cx="58" cy="26"/>
              </a:xfrm>
              <a:custGeom>
                <a:avLst/>
                <a:gdLst>
                  <a:gd name="T0" fmla="*/ 35 w 60"/>
                  <a:gd name="T1" fmla="*/ 3 h 30"/>
                  <a:gd name="T2" fmla="*/ 0 w 60"/>
                  <a:gd name="T3" fmla="*/ 3 h 30"/>
                  <a:gd name="T4" fmla="*/ 0 w 60"/>
                  <a:gd name="T5" fmla="*/ 1 h 30"/>
                  <a:gd name="T6" fmla="*/ 34 w 60"/>
                  <a:gd name="T7" fmla="*/ 0 h 30"/>
                  <a:gd name="T8" fmla="*/ 35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59" y="29"/>
                    </a:moveTo>
                    <a:lnTo>
                      <a:pt x="0" y="29"/>
                    </a:lnTo>
                    <a:lnTo>
                      <a:pt x="0" y="1"/>
                    </a:lnTo>
                    <a:lnTo>
                      <a:pt x="58" y="0"/>
                    </a:lnTo>
                    <a:lnTo>
                      <a:pt x="59" y="29"/>
                    </a:lnTo>
                  </a:path>
                </a:pathLst>
              </a:custGeom>
              <a:solidFill>
                <a:srgbClr val="7F7F7F"/>
              </a:solidFill>
              <a:ln w="9525" cap="rnd">
                <a:noFill/>
                <a:round/>
                <a:headEnd type="none" w="sm" len="sm"/>
                <a:tailEnd type="none" w="sm" len="sm"/>
              </a:ln>
            </p:spPr>
            <p:txBody>
              <a:bodyPr wrap="none"/>
              <a:lstStyle/>
              <a:p>
                <a:endParaRPr lang="es-PA"/>
              </a:p>
            </p:txBody>
          </p:sp>
          <p:sp>
            <p:nvSpPr>
              <p:cNvPr id="17985" name="Freeform 490"/>
              <p:cNvSpPr>
                <a:spLocks noChangeAspect="1"/>
              </p:cNvSpPr>
              <p:nvPr/>
            </p:nvSpPr>
            <p:spPr bwMode="auto">
              <a:xfrm>
                <a:off x="5069" y="2587"/>
                <a:ext cx="58" cy="26"/>
              </a:xfrm>
              <a:custGeom>
                <a:avLst/>
                <a:gdLst>
                  <a:gd name="T0" fmla="*/ 35 w 60"/>
                  <a:gd name="T1" fmla="*/ 3 h 30"/>
                  <a:gd name="T2" fmla="*/ 0 w 60"/>
                  <a:gd name="T3" fmla="*/ 3 h 30"/>
                  <a:gd name="T4" fmla="*/ 0 w 60"/>
                  <a:gd name="T5" fmla="*/ 1 h 30"/>
                  <a:gd name="T6" fmla="*/ 34 w 60"/>
                  <a:gd name="T7" fmla="*/ 0 h 30"/>
                  <a:gd name="T8" fmla="*/ 35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59" y="29"/>
                    </a:moveTo>
                    <a:lnTo>
                      <a:pt x="0" y="29"/>
                    </a:lnTo>
                    <a:lnTo>
                      <a:pt x="0" y="1"/>
                    </a:lnTo>
                    <a:lnTo>
                      <a:pt x="58" y="0"/>
                    </a:lnTo>
                    <a:lnTo>
                      <a:pt x="59" y="29"/>
                    </a:lnTo>
                  </a:path>
                </a:pathLst>
              </a:custGeom>
              <a:noFill/>
              <a:ln w="12699" cap="rnd">
                <a:solidFill>
                  <a:srgbClr val="000000"/>
                </a:solidFill>
                <a:round/>
                <a:headEnd type="none" w="sm" len="sm"/>
                <a:tailEnd type="none" w="sm" len="sm"/>
              </a:ln>
            </p:spPr>
            <p:txBody>
              <a:bodyPr wrap="none"/>
              <a:lstStyle/>
              <a:p>
                <a:endParaRPr lang="es-PA"/>
              </a:p>
            </p:txBody>
          </p:sp>
          <p:sp>
            <p:nvSpPr>
              <p:cNvPr id="17986" name="Freeform 491"/>
              <p:cNvSpPr>
                <a:spLocks noChangeAspect="1"/>
              </p:cNvSpPr>
              <p:nvPr/>
            </p:nvSpPr>
            <p:spPr bwMode="auto">
              <a:xfrm>
                <a:off x="5078" y="2589"/>
                <a:ext cx="1" cy="24"/>
              </a:xfrm>
              <a:custGeom>
                <a:avLst/>
                <a:gdLst>
                  <a:gd name="T0" fmla="*/ 0 w 1"/>
                  <a:gd name="T1" fmla="*/ 0 h 28"/>
                  <a:gd name="T2" fmla="*/ 0 w 1"/>
                  <a:gd name="T3" fmla="*/ 3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7987" name="Line 492"/>
              <p:cNvSpPr>
                <a:spLocks noChangeAspect="1" noChangeShapeType="1"/>
              </p:cNvSpPr>
              <p:nvPr/>
            </p:nvSpPr>
            <p:spPr bwMode="auto">
              <a:xfrm flipH="1">
                <a:off x="5077" y="2591"/>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88" name="Freeform 493"/>
              <p:cNvSpPr>
                <a:spLocks noChangeAspect="1"/>
              </p:cNvSpPr>
              <p:nvPr/>
            </p:nvSpPr>
            <p:spPr bwMode="auto">
              <a:xfrm>
                <a:off x="4867" y="2688"/>
                <a:ext cx="25" cy="58"/>
              </a:xfrm>
              <a:custGeom>
                <a:avLst/>
                <a:gdLst>
                  <a:gd name="T0" fmla="*/ 13 w 26"/>
                  <a:gd name="T1" fmla="*/ 0 h 67"/>
                  <a:gd name="T2" fmla="*/ 13 w 26"/>
                  <a:gd name="T3" fmla="*/ 6 h 67"/>
                  <a:gd name="T4" fmla="*/ 0 w 26"/>
                  <a:gd name="T5" fmla="*/ 6 h 67"/>
                  <a:gd name="T6" fmla="*/ 0 w 26"/>
                  <a:gd name="T7" fmla="*/ 0 h 67"/>
                  <a:gd name="T8" fmla="*/ 13 w 26"/>
                  <a:gd name="T9" fmla="*/ 0 h 67"/>
                  <a:gd name="T10" fmla="*/ 0 60000 65536"/>
                  <a:gd name="T11" fmla="*/ 0 60000 65536"/>
                  <a:gd name="T12" fmla="*/ 0 60000 65536"/>
                  <a:gd name="T13" fmla="*/ 0 60000 65536"/>
                  <a:gd name="T14" fmla="*/ 0 60000 65536"/>
                  <a:gd name="T15" fmla="*/ 0 w 26"/>
                  <a:gd name="T16" fmla="*/ 0 h 67"/>
                  <a:gd name="T17" fmla="*/ 26 w 26"/>
                  <a:gd name="T18" fmla="*/ 67 h 67"/>
                </a:gdLst>
                <a:ahLst/>
                <a:cxnLst>
                  <a:cxn ang="T10">
                    <a:pos x="T0" y="T1"/>
                  </a:cxn>
                  <a:cxn ang="T11">
                    <a:pos x="T2" y="T3"/>
                  </a:cxn>
                  <a:cxn ang="T12">
                    <a:pos x="T4" y="T5"/>
                  </a:cxn>
                  <a:cxn ang="T13">
                    <a:pos x="T6" y="T7"/>
                  </a:cxn>
                  <a:cxn ang="T14">
                    <a:pos x="T8" y="T9"/>
                  </a:cxn>
                </a:cxnLst>
                <a:rect l="T15" t="T16" r="T17" b="T18"/>
                <a:pathLst>
                  <a:path w="26" h="67">
                    <a:moveTo>
                      <a:pt x="25" y="0"/>
                    </a:moveTo>
                    <a:lnTo>
                      <a:pt x="24" y="65"/>
                    </a:lnTo>
                    <a:lnTo>
                      <a:pt x="0" y="66"/>
                    </a:lnTo>
                    <a:lnTo>
                      <a:pt x="0" y="0"/>
                    </a:lnTo>
                    <a:lnTo>
                      <a:pt x="25" y="0"/>
                    </a:lnTo>
                  </a:path>
                </a:pathLst>
              </a:custGeom>
              <a:solidFill>
                <a:srgbClr val="7F7F7F"/>
              </a:solidFill>
              <a:ln w="9525" cap="rnd">
                <a:noFill/>
                <a:round/>
                <a:headEnd type="none" w="sm" len="sm"/>
                <a:tailEnd type="none" w="sm" len="sm"/>
              </a:ln>
            </p:spPr>
            <p:txBody>
              <a:bodyPr wrap="none"/>
              <a:lstStyle/>
              <a:p>
                <a:endParaRPr lang="es-PA"/>
              </a:p>
            </p:txBody>
          </p:sp>
          <p:sp>
            <p:nvSpPr>
              <p:cNvPr id="17989" name="Freeform 494"/>
              <p:cNvSpPr>
                <a:spLocks noChangeAspect="1"/>
              </p:cNvSpPr>
              <p:nvPr/>
            </p:nvSpPr>
            <p:spPr bwMode="auto">
              <a:xfrm>
                <a:off x="4867" y="2688"/>
                <a:ext cx="25" cy="58"/>
              </a:xfrm>
              <a:custGeom>
                <a:avLst/>
                <a:gdLst>
                  <a:gd name="T0" fmla="*/ 13 w 26"/>
                  <a:gd name="T1" fmla="*/ 0 h 67"/>
                  <a:gd name="T2" fmla="*/ 13 w 26"/>
                  <a:gd name="T3" fmla="*/ 6 h 67"/>
                  <a:gd name="T4" fmla="*/ 0 w 26"/>
                  <a:gd name="T5" fmla="*/ 6 h 67"/>
                  <a:gd name="T6" fmla="*/ 0 w 26"/>
                  <a:gd name="T7" fmla="*/ 0 h 67"/>
                  <a:gd name="T8" fmla="*/ 13 w 26"/>
                  <a:gd name="T9" fmla="*/ 0 h 67"/>
                  <a:gd name="T10" fmla="*/ 0 60000 65536"/>
                  <a:gd name="T11" fmla="*/ 0 60000 65536"/>
                  <a:gd name="T12" fmla="*/ 0 60000 65536"/>
                  <a:gd name="T13" fmla="*/ 0 60000 65536"/>
                  <a:gd name="T14" fmla="*/ 0 60000 65536"/>
                  <a:gd name="T15" fmla="*/ 0 w 26"/>
                  <a:gd name="T16" fmla="*/ 0 h 67"/>
                  <a:gd name="T17" fmla="*/ 26 w 26"/>
                  <a:gd name="T18" fmla="*/ 67 h 67"/>
                </a:gdLst>
                <a:ahLst/>
                <a:cxnLst>
                  <a:cxn ang="T10">
                    <a:pos x="T0" y="T1"/>
                  </a:cxn>
                  <a:cxn ang="T11">
                    <a:pos x="T2" y="T3"/>
                  </a:cxn>
                  <a:cxn ang="T12">
                    <a:pos x="T4" y="T5"/>
                  </a:cxn>
                  <a:cxn ang="T13">
                    <a:pos x="T6" y="T7"/>
                  </a:cxn>
                  <a:cxn ang="T14">
                    <a:pos x="T8" y="T9"/>
                  </a:cxn>
                </a:cxnLst>
                <a:rect l="T15" t="T16" r="T17" b="T18"/>
                <a:pathLst>
                  <a:path w="26" h="67">
                    <a:moveTo>
                      <a:pt x="25" y="0"/>
                    </a:moveTo>
                    <a:lnTo>
                      <a:pt x="24" y="65"/>
                    </a:lnTo>
                    <a:lnTo>
                      <a:pt x="0" y="66"/>
                    </a:lnTo>
                    <a:lnTo>
                      <a:pt x="0" y="0"/>
                    </a:lnTo>
                    <a:lnTo>
                      <a:pt x="25" y="0"/>
                    </a:lnTo>
                  </a:path>
                </a:pathLst>
              </a:custGeom>
              <a:noFill/>
              <a:ln w="12699" cap="rnd">
                <a:solidFill>
                  <a:srgbClr val="000000"/>
                </a:solidFill>
                <a:round/>
                <a:headEnd type="none" w="sm" len="sm"/>
                <a:tailEnd type="none" w="sm" len="sm"/>
              </a:ln>
            </p:spPr>
            <p:txBody>
              <a:bodyPr wrap="none"/>
              <a:lstStyle/>
              <a:p>
                <a:endParaRPr lang="es-PA"/>
              </a:p>
            </p:txBody>
          </p:sp>
          <p:sp>
            <p:nvSpPr>
              <p:cNvPr id="17990" name="Freeform 495"/>
              <p:cNvSpPr>
                <a:spLocks noChangeAspect="1"/>
              </p:cNvSpPr>
              <p:nvPr/>
            </p:nvSpPr>
            <p:spPr bwMode="auto">
              <a:xfrm>
                <a:off x="4867" y="2734"/>
                <a:ext cx="24" cy="2"/>
              </a:xfrm>
              <a:custGeom>
                <a:avLst/>
                <a:gdLst>
                  <a:gd name="T0" fmla="*/ 0 w 25"/>
                  <a:gd name="T1" fmla="*/ 1 h 2"/>
                  <a:gd name="T2" fmla="*/ 12 w 25"/>
                  <a:gd name="T3" fmla="*/ 0 h 2"/>
                  <a:gd name="T4" fmla="*/ 0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1"/>
                    </a:moveTo>
                    <a:lnTo>
                      <a:pt x="24" y="0"/>
                    </a:lnTo>
                    <a:lnTo>
                      <a:pt x="0" y="1"/>
                    </a:lnTo>
                  </a:path>
                </a:pathLst>
              </a:custGeom>
              <a:solidFill>
                <a:srgbClr val="7F7F7F"/>
              </a:solidFill>
              <a:ln w="9525" cap="rnd">
                <a:noFill/>
                <a:round/>
                <a:headEnd type="none" w="sm" len="sm"/>
                <a:tailEnd type="none" w="sm" len="sm"/>
              </a:ln>
            </p:spPr>
            <p:txBody>
              <a:bodyPr wrap="none"/>
              <a:lstStyle/>
              <a:p>
                <a:endParaRPr lang="es-PA"/>
              </a:p>
            </p:txBody>
          </p:sp>
          <p:sp>
            <p:nvSpPr>
              <p:cNvPr id="17991" name="Line 496"/>
              <p:cNvSpPr>
                <a:spLocks noChangeAspect="1" noChangeShapeType="1"/>
              </p:cNvSpPr>
              <p:nvPr/>
            </p:nvSpPr>
            <p:spPr bwMode="auto">
              <a:xfrm>
                <a:off x="4868" y="2734"/>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92" name="Freeform 497"/>
              <p:cNvSpPr>
                <a:spLocks noChangeAspect="1"/>
              </p:cNvSpPr>
              <p:nvPr/>
            </p:nvSpPr>
            <p:spPr bwMode="auto">
              <a:xfrm>
                <a:off x="4868" y="2775"/>
                <a:ext cx="24" cy="56"/>
              </a:xfrm>
              <a:custGeom>
                <a:avLst/>
                <a:gdLst>
                  <a:gd name="T0" fmla="*/ 12 w 25"/>
                  <a:gd name="T1" fmla="*/ 0 h 65"/>
                  <a:gd name="T2" fmla="*/ 12 w 25"/>
                  <a:gd name="T3" fmla="*/ 5 h 65"/>
                  <a:gd name="T4" fmla="*/ 0 w 25"/>
                  <a:gd name="T5" fmla="*/ 5 h 65"/>
                  <a:gd name="T6" fmla="*/ 0 w 25"/>
                  <a:gd name="T7" fmla="*/ 1 h 65"/>
                  <a:gd name="T8" fmla="*/ 12 w 25"/>
                  <a:gd name="T9" fmla="*/ 0 h 65"/>
                  <a:gd name="T10" fmla="*/ 0 60000 65536"/>
                  <a:gd name="T11" fmla="*/ 0 60000 65536"/>
                  <a:gd name="T12" fmla="*/ 0 60000 65536"/>
                  <a:gd name="T13" fmla="*/ 0 60000 65536"/>
                  <a:gd name="T14" fmla="*/ 0 60000 65536"/>
                  <a:gd name="T15" fmla="*/ 0 w 25"/>
                  <a:gd name="T16" fmla="*/ 0 h 65"/>
                  <a:gd name="T17" fmla="*/ 25 w 25"/>
                  <a:gd name="T18" fmla="*/ 65 h 65"/>
                </a:gdLst>
                <a:ahLst/>
                <a:cxnLst>
                  <a:cxn ang="T10">
                    <a:pos x="T0" y="T1"/>
                  </a:cxn>
                  <a:cxn ang="T11">
                    <a:pos x="T2" y="T3"/>
                  </a:cxn>
                  <a:cxn ang="T12">
                    <a:pos x="T4" y="T5"/>
                  </a:cxn>
                  <a:cxn ang="T13">
                    <a:pos x="T6" y="T7"/>
                  </a:cxn>
                  <a:cxn ang="T14">
                    <a:pos x="T8" y="T9"/>
                  </a:cxn>
                </a:cxnLst>
                <a:rect l="T15" t="T16" r="T17" b="T18"/>
                <a:pathLst>
                  <a:path w="25" h="65">
                    <a:moveTo>
                      <a:pt x="24" y="0"/>
                    </a:moveTo>
                    <a:lnTo>
                      <a:pt x="24" y="64"/>
                    </a:lnTo>
                    <a:lnTo>
                      <a:pt x="0" y="64"/>
                    </a:lnTo>
                    <a:lnTo>
                      <a:pt x="0" y="1"/>
                    </a:lnTo>
                    <a:lnTo>
                      <a:pt x="24" y="0"/>
                    </a:lnTo>
                  </a:path>
                </a:pathLst>
              </a:custGeom>
              <a:solidFill>
                <a:srgbClr val="7F7F7F"/>
              </a:solidFill>
              <a:ln w="9525" cap="rnd">
                <a:noFill/>
                <a:round/>
                <a:headEnd type="none" w="sm" len="sm"/>
                <a:tailEnd type="none" w="sm" len="sm"/>
              </a:ln>
            </p:spPr>
            <p:txBody>
              <a:bodyPr wrap="none"/>
              <a:lstStyle/>
              <a:p>
                <a:endParaRPr lang="es-PA"/>
              </a:p>
            </p:txBody>
          </p:sp>
          <p:sp>
            <p:nvSpPr>
              <p:cNvPr id="17993" name="Freeform 498"/>
              <p:cNvSpPr>
                <a:spLocks noChangeAspect="1"/>
              </p:cNvSpPr>
              <p:nvPr/>
            </p:nvSpPr>
            <p:spPr bwMode="auto">
              <a:xfrm>
                <a:off x="4868" y="2775"/>
                <a:ext cx="24" cy="56"/>
              </a:xfrm>
              <a:custGeom>
                <a:avLst/>
                <a:gdLst>
                  <a:gd name="T0" fmla="*/ 12 w 25"/>
                  <a:gd name="T1" fmla="*/ 0 h 65"/>
                  <a:gd name="T2" fmla="*/ 12 w 25"/>
                  <a:gd name="T3" fmla="*/ 5 h 65"/>
                  <a:gd name="T4" fmla="*/ 0 w 25"/>
                  <a:gd name="T5" fmla="*/ 5 h 65"/>
                  <a:gd name="T6" fmla="*/ 0 w 25"/>
                  <a:gd name="T7" fmla="*/ 1 h 65"/>
                  <a:gd name="T8" fmla="*/ 12 w 25"/>
                  <a:gd name="T9" fmla="*/ 0 h 65"/>
                  <a:gd name="T10" fmla="*/ 0 60000 65536"/>
                  <a:gd name="T11" fmla="*/ 0 60000 65536"/>
                  <a:gd name="T12" fmla="*/ 0 60000 65536"/>
                  <a:gd name="T13" fmla="*/ 0 60000 65536"/>
                  <a:gd name="T14" fmla="*/ 0 60000 65536"/>
                  <a:gd name="T15" fmla="*/ 0 w 25"/>
                  <a:gd name="T16" fmla="*/ 0 h 65"/>
                  <a:gd name="T17" fmla="*/ 25 w 25"/>
                  <a:gd name="T18" fmla="*/ 65 h 65"/>
                </a:gdLst>
                <a:ahLst/>
                <a:cxnLst>
                  <a:cxn ang="T10">
                    <a:pos x="T0" y="T1"/>
                  </a:cxn>
                  <a:cxn ang="T11">
                    <a:pos x="T2" y="T3"/>
                  </a:cxn>
                  <a:cxn ang="T12">
                    <a:pos x="T4" y="T5"/>
                  </a:cxn>
                  <a:cxn ang="T13">
                    <a:pos x="T6" y="T7"/>
                  </a:cxn>
                  <a:cxn ang="T14">
                    <a:pos x="T8" y="T9"/>
                  </a:cxn>
                </a:cxnLst>
                <a:rect l="T15" t="T16" r="T17" b="T18"/>
                <a:pathLst>
                  <a:path w="25" h="65">
                    <a:moveTo>
                      <a:pt x="24" y="0"/>
                    </a:moveTo>
                    <a:lnTo>
                      <a:pt x="24" y="64"/>
                    </a:lnTo>
                    <a:lnTo>
                      <a:pt x="0" y="64"/>
                    </a:lnTo>
                    <a:lnTo>
                      <a:pt x="0" y="1"/>
                    </a:lnTo>
                    <a:lnTo>
                      <a:pt x="24" y="0"/>
                    </a:lnTo>
                  </a:path>
                </a:pathLst>
              </a:custGeom>
              <a:noFill/>
              <a:ln w="12699" cap="rnd">
                <a:solidFill>
                  <a:srgbClr val="000000"/>
                </a:solidFill>
                <a:round/>
                <a:headEnd type="none" w="sm" len="sm"/>
                <a:tailEnd type="none" w="sm" len="sm"/>
              </a:ln>
            </p:spPr>
            <p:txBody>
              <a:bodyPr wrap="none"/>
              <a:lstStyle/>
              <a:p>
                <a:endParaRPr lang="es-PA"/>
              </a:p>
            </p:txBody>
          </p:sp>
          <p:sp>
            <p:nvSpPr>
              <p:cNvPr id="17994" name="Freeform 499"/>
              <p:cNvSpPr>
                <a:spLocks noChangeAspect="1"/>
              </p:cNvSpPr>
              <p:nvPr/>
            </p:nvSpPr>
            <p:spPr bwMode="auto">
              <a:xfrm>
                <a:off x="4869" y="2820"/>
                <a:ext cx="23" cy="1"/>
              </a:xfrm>
              <a:custGeom>
                <a:avLst/>
                <a:gdLst>
                  <a:gd name="T0" fmla="*/ 0 w 24"/>
                  <a:gd name="T1" fmla="*/ 1 h 2"/>
                  <a:gd name="T2" fmla="*/ 12 w 24"/>
                  <a:gd name="T3" fmla="*/ 0 h 2"/>
                  <a:gd name="T4" fmla="*/ 0 w 24"/>
                  <a:gd name="T5" fmla="*/ 1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0" y="1"/>
                    </a:moveTo>
                    <a:lnTo>
                      <a:pt x="23" y="0"/>
                    </a:lnTo>
                    <a:lnTo>
                      <a:pt x="0" y="1"/>
                    </a:lnTo>
                  </a:path>
                </a:pathLst>
              </a:custGeom>
              <a:solidFill>
                <a:srgbClr val="7F7F7F"/>
              </a:solidFill>
              <a:ln w="9525" cap="rnd">
                <a:noFill/>
                <a:round/>
                <a:headEnd type="none" w="sm" len="sm"/>
                <a:tailEnd type="none" w="sm" len="sm"/>
              </a:ln>
            </p:spPr>
            <p:txBody>
              <a:bodyPr wrap="none"/>
              <a:lstStyle/>
              <a:p>
                <a:endParaRPr lang="es-PA"/>
              </a:p>
            </p:txBody>
          </p:sp>
          <p:sp>
            <p:nvSpPr>
              <p:cNvPr id="17995" name="Line 500"/>
              <p:cNvSpPr>
                <a:spLocks noChangeAspect="1" noChangeShapeType="1"/>
              </p:cNvSpPr>
              <p:nvPr/>
            </p:nvSpPr>
            <p:spPr bwMode="auto">
              <a:xfrm>
                <a:off x="4871" y="2820"/>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96" name="Freeform 501"/>
              <p:cNvSpPr>
                <a:spLocks noChangeAspect="1"/>
              </p:cNvSpPr>
              <p:nvPr/>
            </p:nvSpPr>
            <p:spPr bwMode="auto">
              <a:xfrm>
                <a:off x="4864" y="2605"/>
                <a:ext cx="26" cy="56"/>
              </a:xfrm>
              <a:custGeom>
                <a:avLst/>
                <a:gdLst>
                  <a:gd name="T0" fmla="*/ 13 w 27"/>
                  <a:gd name="T1" fmla="*/ 0 h 65"/>
                  <a:gd name="T2" fmla="*/ 13 w 27"/>
                  <a:gd name="T3" fmla="*/ 5 h 65"/>
                  <a:gd name="T4" fmla="*/ 0 w 27"/>
                  <a:gd name="T5" fmla="*/ 5 h 65"/>
                  <a:gd name="T6" fmla="*/ 0 w 27"/>
                  <a:gd name="T7" fmla="*/ 1 h 65"/>
                  <a:gd name="T8" fmla="*/ 13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6" y="0"/>
                    </a:moveTo>
                    <a:lnTo>
                      <a:pt x="26" y="64"/>
                    </a:lnTo>
                    <a:lnTo>
                      <a:pt x="0" y="64"/>
                    </a:lnTo>
                    <a:lnTo>
                      <a:pt x="0" y="1"/>
                    </a:lnTo>
                    <a:lnTo>
                      <a:pt x="26" y="0"/>
                    </a:lnTo>
                  </a:path>
                </a:pathLst>
              </a:custGeom>
              <a:solidFill>
                <a:srgbClr val="7F7F7F"/>
              </a:solidFill>
              <a:ln w="9525" cap="rnd">
                <a:noFill/>
                <a:round/>
                <a:headEnd type="none" w="sm" len="sm"/>
                <a:tailEnd type="none" w="sm" len="sm"/>
              </a:ln>
            </p:spPr>
            <p:txBody>
              <a:bodyPr wrap="none"/>
              <a:lstStyle/>
              <a:p>
                <a:endParaRPr lang="es-PA"/>
              </a:p>
            </p:txBody>
          </p:sp>
          <p:sp>
            <p:nvSpPr>
              <p:cNvPr id="17997" name="Freeform 502"/>
              <p:cNvSpPr>
                <a:spLocks noChangeAspect="1"/>
              </p:cNvSpPr>
              <p:nvPr/>
            </p:nvSpPr>
            <p:spPr bwMode="auto">
              <a:xfrm>
                <a:off x="4864" y="2605"/>
                <a:ext cx="26" cy="56"/>
              </a:xfrm>
              <a:custGeom>
                <a:avLst/>
                <a:gdLst>
                  <a:gd name="T0" fmla="*/ 13 w 27"/>
                  <a:gd name="T1" fmla="*/ 0 h 65"/>
                  <a:gd name="T2" fmla="*/ 13 w 27"/>
                  <a:gd name="T3" fmla="*/ 5 h 65"/>
                  <a:gd name="T4" fmla="*/ 0 w 27"/>
                  <a:gd name="T5" fmla="*/ 5 h 65"/>
                  <a:gd name="T6" fmla="*/ 0 w 27"/>
                  <a:gd name="T7" fmla="*/ 1 h 65"/>
                  <a:gd name="T8" fmla="*/ 13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6" y="0"/>
                    </a:moveTo>
                    <a:lnTo>
                      <a:pt x="26" y="64"/>
                    </a:lnTo>
                    <a:lnTo>
                      <a:pt x="0" y="64"/>
                    </a:lnTo>
                    <a:lnTo>
                      <a:pt x="0" y="1"/>
                    </a:lnTo>
                    <a:lnTo>
                      <a:pt x="26" y="0"/>
                    </a:lnTo>
                  </a:path>
                </a:pathLst>
              </a:custGeom>
              <a:noFill/>
              <a:ln w="12699" cap="rnd">
                <a:solidFill>
                  <a:srgbClr val="000000"/>
                </a:solidFill>
                <a:round/>
                <a:headEnd type="none" w="sm" len="sm"/>
                <a:tailEnd type="none" w="sm" len="sm"/>
              </a:ln>
            </p:spPr>
            <p:txBody>
              <a:bodyPr wrap="none"/>
              <a:lstStyle/>
              <a:p>
                <a:endParaRPr lang="es-PA"/>
              </a:p>
            </p:txBody>
          </p:sp>
          <p:sp>
            <p:nvSpPr>
              <p:cNvPr id="17998" name="Freeform 503"/>
              <p:cNvSpPr>
                <a:spLocks noChangeAspect="1"/>
              </p:cNvSpPr>
              <p:nvPr/>
            </p:nvSpPr>
            <p:spPr bwMode="auto">
              <a:xfrm>
                <a:off x="4865" y="2650"/>
                <a:ext cx="25" cy="1"/>
              </a:xfrm>
              <a:custGeom>
                <a:avLst/>
                <a:gdLst>
                  <a:gd name="T0" fmla="*/ 0 w 26"/>
                  <a:gd name="T1" fmla="*/ 1 h 2"/>
                  <a:gd name="T2" fmla="*/ 13 w 26"/>
                  <a:gd name="T3" fmla="*/ 0 h 2"/>
                  <a:gd name="T4" fmla="*/ 0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0" y="1"/>
                    </a:moveTo>
                    <a:lnTo>
                      <a:pt x="25" y="0"/>
                    </a:lnTo>
                    <a:lnTo>
                      <a:pt x="0" y="1"/>
                    </a:lnTo>
                  </a:path>
                </a:pathLst>
              </a:custGeom>
              <a:solidFill>
                <a:srgbClr val="7F7F7F"/>
              </a:solidFill>
              <a:ln w="9525" cap="rnd">
                <a:noFill/>
                <a:round/>
                <a:headEnd type="none" w="sm" len="sm"/>
                <a:tailEnd type="none" w="sm" len="sm"/>
              </a:ln>
            </p:spPr>
            <p:txBody>
              <a:bodyPr wrap="none"/>
              <a:lstStyle/>
              <a:p>
                <a:endParaRPr lang="es-PA"/>
              </a:p>
            </p:txBody>
          </p:sp>
          <p:sp>
            <p:nvSpPr>
              <p:cNvPr id="17999" name="Line 504"/>
              <p:cNvSpPr>
                <a:spLocks noChangeAspect="1" noChangeShapeType="1"/>
              </p:cNvSpPr>
              <p:nvPr/>
            </p:nvSpPr>
            <p:spPr bwMode="auto">
              <a:xfrm>
                <a:off x="4866" y="2650"/>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00" name="Rectangle 505"/>
              <p:cNvSpPr>
                <a:spLocks noChangeAspect="1" noChangeArrowheads="1"/>
              </p:cNvSpPr>
              <p:nvPr/>
            </p:nvSpPr>
            <p:spPr bwMode="auto">
              <a:xfrm flipH="1">
                <a:off x="4835" y="2625"/>
                <a:ext cx="24" cy="188"/>
              </a:xfrm>
              <a:prstGeom prst="rect">
                <a:avLst/>
              </a:prstGeom>
              <a:solidFill>
                <a:srgbClr val="D9D9D9"/>
              </a:solidFill>
              <a:ln w="9525">
                <a:noFill/>
                <a:miter lim="800000"/>
                <a:headEnd/>
                <a:tailEnd/>
              </a:ln>
            </p:spPr>
            <p:txBody>
              <a:bodyPr wrap="none" anchor="ctr"/>
              <a:lstStyle/>
              <a:p>
                <a:endParaRPr lang="en-GB"/>
              </a:p>
            </p:txBody>
          </p:sp>
          <p:sp>
            <p:nvSpPr>
              <p:cNvPr id="18001" name="Rectangle 506"/>
              <p:cNvSpPr>
                <a:spLocks noChangeAspect="1" noChangeArrowheads="1"/>
              </p:cNvSpPr>
              <p:nvPr/>
            </p:nvSpPr>
            <p:spPr bwMode="auto">
              <a:xfrm flipH="1">
                <a:off x="4835" y="2643"/>
                <a:ext cx="24" cy="151"/>
              </a:xfrm>
              <a:prstGeom prst="rect">
                <a:avLst/>
              </a:prstGeom>
              <a:solidFill>
                <a:srgbClr val="E5E5E5"/>
              </a:solidFill>
              <a:ln w="9525">
                <a:noFill/>
                <a:miter lim="800000"/>
                <a:headEnd/>
                <a:tailEnd/>
              </a:ln>
            </p:spPr>
            <p:txBody>
              <a:bodyPr wrap="none" anchor="ctr"/>
              <a:lstStyle/>
              <a:p>
                <a:endParaRPr lang="en-GB"/>
              </a:p>
            </p:txBody>
          </p:sp>
          <p:sp>
            <p:nvSpPr>
              <p:cNvPr id="18002" name="Freeform 507"/>
              <p:cNvSpPr>
                <a:spLocks noChangeAspect="1"/>
              </p:cNvSpPr>
              <p:nvPr/>
            </p:nvSpPr>
            <p:spPr bwMode="auto">
              <a:xfrm>
                <a:off x="4835" y="2658"/>
                <a:ext cx="25" cy="122"/>
              </a:xfrm>
              <a:custGeom>
                <a:avLst/>
                <a:gdLst>
                  <a:gd name="T0" fmla="*/ 0 w 26"/>
                  <a:gd name="T1" fmla="*/ 0 h 140"/>
                  <a:gd name="T2" fmla="*/ 13 w 26"/>
                  <a:gd name="T3" fmla="*/ 0 h 140"/>
                  <a:gd name="T4" fmla="*/ 13 w 26"/>
                  <a:gd name="T5" fmla="*/ 13 h 140"/>
                  <a:gd name="T6" fmla="*/ 0 w 26"/>
                  <a:gd name="T7" fmla="*/ 13 h 140"/>
                  <a:gd name="T8" fmla="*/ 0 w 26"/>
                  <a:gd name="T9" fmla="*/ 0 h 140"/>
                  <a:gd name="T10" fmla="*/ 0 60000 65536"/>
                  <a:gd name="T11" fmla="*/ 0 60000 65536"/>
                  <a:gd name="T12" fmla="*/ 0 60000 65536"/>
                  <a:gd name="T13" fmla="*/ 0 60000 65536"/>
                  <a:gd name="T14" fmla="*/ 0 60000 65536"/>
                  <a:gd name="T15" fmla="*/ 0 w 26"/>
                  <a:gd name="T16" fmla="*/ 0 h 140"/>
                  <a:gd name="T17" fmla="*/ 26 w 26"/>
                  <a:gd name="T18" fmla="*/ 140 h 140"/>
                </a:gdLst>
                <a:ahLst/>
                <a:cxnLst>
                  <a:cxn ang="T10">
                    <a:pos x="T0" y="T1"/>
                  </a:cxn>
                  <a:cxn ang="T11">
                    <a:pos x="T2" y="T3"/>
                  </a:cxn>
                  <a:cxn ang="T12">
                    <a:pos x="T4" y="T5"/>
                  </a:cxn>
                  <a:cxn ang="T13">
                    <a:pos x="T6" y="T7"/>
                  </a:cxn>
                  <a:cxn ang="T14">
                    <a:pos x="T8" y="T9"/>
                  </a:cxn>
                </a:cxnLst>
                <a:rect l="T15" t="T16" r="T17" b="T18"/>
                <a:pathLst>
                  <a:path w="26" h="140">
                    <a:moveTo>
                      <a:pt x="0" y="0"/>
                    </a:moveTo>
                    <a:lnTo>
                      <a:pt x="25" y="0"/>
                    </a:lnTo>
                    <a:lnTo>
                      <a:pt x="25" y="138"/>
                    </a:lnTo>
                    <a:lnTo>
                      <a:pt x="0" y="139"/>
                    </a:lnTo>
                    <a:lnTo>
                      <a:pt x="0" y="0"/>
                    </a:lnTo>
                  </a:path>
                </a:pathLst>
              </a:custGeom>
              <a:solidFill>
                <a:srgbClr val="F2F2F2"/>
              </a:solidFill>
              <a:ln w="9525" cap="rnd">
                <a:noFill/>
                <a:round/>
                <a:headEnd type="none" w="sm" len="sm"/>
                <a:tailEnd type="none" w="sm" len="sm"/>
              </a:ln>
            </p:spPr>
            <p:txBody>
              <a:bodyPr wrap="none"/>
              <a:lstStyle/>
              <a:p>
                <a:endParaRPr lang="es-PA"/>
              </a:p>
            </p:txBody>
          </p:sp>
          <p:sp>
            <p:nvSpPr>
              <p:cNvPr id="18003" name="Rectangle 508"/>
              <p:cNvSpPr>
                <a:spLocks noChangeAspect="1" noChangeArrowheads="1"/>
              </p:cNvSpPr>
              <p:nvPr/>
            </p:nvSpPr>
            <p:spPr bwMode="auto">
              <a:xfrm flipH="1">
                <a:off x="4835" y="2670"/>
                <a:ext cx="24" cy="97"/>
              </a:xfrm>
              <a:prstGeom prst="rect">
                <a:avLst/>
              </a:prstGeom>
              <a:solidFill>
                <a:srgbClr val="F7F7F7"/>
              </a:solidFill>
              <a:ln w="9525">
                <a:noFill/>
                <a:miter lim="800000"/>
                <a:headEnd/>
                <a:tailEnd/>
              </a:ln>
            </p:spPr>
            <p:txBody>
              <a:bodyPr wrap="none" anchor="ctr"/>
              <a:lstStyle/>
              <a:p>
                <a:endParaRPr lang="en-GB"/>
              </a:p>
            </p:txBody>
          </p:sp>
          <p:sp>
            <p:nvSpPr>
              <p:cNvPr id="18004" name="Rectangle 509"/>
              <p:cNvSpPr>
                <a:spLocks noChangeAspect="1" noChangeArrowheads="1"/>
              </p:cNvSpPr>
              <p:nvPr/>
            </p:nvSpPr>
            <p:spPr bwMode="auto">
              <a:xfrm flipH="1">
                <a:off x="4835" y="2679"/>
                <a:ext cx="24" cy="77"/>
              </a:xfrm>
              <a:prstGeom prst="rect">
                <a:avLst/>
              </a:prstGeom>
              <a:solidFill>
                <a:srgbClr val="FFFFFF"/>
              </a:solidFill>
              <a:ln w="9525">
                <a:noFill/>
                <a:miter lim="800000"/>
                <a:headEnd/>
                <a:tailEnd/>
              </a:ln>
            </p:spPr>
            <p:txBody>
              <a:bodyPr wrap="none" anchor="ctr"/>
              <a:lstStyle/>
              <a:p>
                <a:endParaRPr lang="en-GB"/>
              </a:p>
            </p:txBody>
          </p:sp>
          <p:sp>
            <p:nvSpPr>
              <p:cNvPr id="18005" name="Freeform 510"/>
              <p:cNvSpPr>
                <a:spLocks noChangeAspect="1"/>
              </p:cNvSpPr>
              <p:nvPr/>
            </p:nvSpPr>
            <p:spPr bwMode="auto">
              <a:xfrm>
                <a:off x="4883" y="2527"/>
                <a:ext cx="259" cy="29"/>
              </a:xfrm>
              <a:custGeom>
                <a:avLst/>
                <a:gdLst>
                  <a:gd name="T0" fmla="*/ 140 w 269"/>
                  <a:gd name="T1" fmla="*/ 0 h 34"/>
                  <a:gd name="T2" fmla="*/ 140 w 269"/>
                  <a:gd name="T3" fmla="*/ 3 h 34"/>
                  <a:gd name="T4" fmla="*/ 0 w 269"/>
                  <a:gd name="T5" fmla="*/ 3 h 34"/>
                  <a:gd name="T6" fmla="*/ 0 w 269"/>
                  <a:gd name="T7" fmla="*/ 1 h 34"/>
                  <a:gd name="T8" fmla="*/ 140 w 269"/>
                  <a:gd name="T9" fmla="*/ 0 h 34"/>
                  <a:gd name="T10" fmla="*/ 0 60000 65536"/>
                  <a:gd name="T11" fmla="*/ 0 60000 65536"/>
                  <a:gd name="T12" fmla="*/ 0 60000 65536"/>
                  <a:gd name="T13" fmla="*/ 0 60000 65536"/>
                  <a:gd name="T14" fmla="*/ 0 60000 65536"/>
                  <a:gd name="T15" fmla="*/ 0 w 269"/>
                  <a:gd name="T16" fmla="*/ 0 h 34"/>
                  <a:gd name="T17" fmla="*/ 269 w 269"/>
                  <a:gd name="T18" fmla="*/ 34 h 34"/>
                </a:gdLst>
                <a:ahLst/>
                <a:cxnLst>
                  <a:cxn ang="T10">
                    <a:pos x="T0" y="T1"/>
                  </a:cxn>
                  <a:cxn ang="T11">
                    <a:pos x="T2" y="T3"/>
                  </a:cxn>
                  <a:cxn ang="T12">
                    <a:pos x="T4" y="T5"/>
                  </a:cxn>
                  <a:cxn ang="T13">
                    <a:pos x="T6" y="T7"/>
                  </a:cxn>
                  <a:cxn ang="T14">
                    <a:pos x="T8" y="T9"/>
                  </a:cxn>
                </a:cxnLst>
                <a:rect l="T15" t="T16" r="T17" b="T18"/>
                <a:pathLst>
                  <a:path w="269" h="34">
                    <a:moveTo>
                      <a:pt x="268" y="0"/>
                    </a:moveTo>
                    <a:lnTo>
                      <a:pt x="268" y="32"/>
                    </a:lnTo>
                    <a:lnTo>
                      <a:pt x="0" y="33"/>
                    </a:lnTo>
                    <a:lnTo>
                      <a:pt x="0" y="1"/>
                    </a:lnTo>
                    <a:lnTo>
                      <a:pt x="268" y="0"/>
                    </a:lnTo>
                  </a:path>
                </a:pathLst>
              </a:custGeom>
              <a:solidFill>
                <a:srgbClr val="A6A6A6"/>
              </a:solidFill>
              <a:ln w="9525" cap="rnd">
                <a:noFill/>
                <a:round/>
                <a:headEnd type="none" w="sm" len="sm"/>
                <a:tailEnd type="none" w="sm" len="sm"/>
              </a:ln>
            </p:spPr>
            <p:txBody>
              <a:bodyPr wrap="none"/>
              <a:lstStyle/>
              <a:p>
                <a:endParaRPr lang="es-PA"/>
              </a:p>
            </p:txBody>
          </p:sp>
          <p:sp>
            <p:nvSpPr>
              <p:cNvPr id="18006" name="Freeform 511"/>
              <p:cNvSpPr>
                <a:spLocks noChangeAspect="1"/>
              </p:cNvSpPr>
              <p:nvPr/>
            </p:nvSpPr>
            <p:spPr bwMode="auto">
              <a:xfrm>
                <a:off x="4883" y="2527"/>
                <a:ext cx="259" cy="29"/>
              </a:xfrm>
              <a:custGeom>
                <a:avLst/>
                <a:gdLst>
                  <a:gd name="T0" fmla="*/ 140 w 269"/>
                  <a:gd name="T1" fmla="*/ 0 h 34"/>
                  <a:gd name="T2" fmla="*/ 140 w 269"/>
                  <a:gd name="T3" fmla="*/ 3 h 34"/>
                  <a:gd name="T4" fmla="*/ 0 w 269"/>
                  <a:gd name="T5" fmla="*/ 3 h 34"/>
                  <a:gd name="T6" fmla="*/ 0 w 269"/>
                  <a:gd name="T7" fmla="*/ 1 h 34"/>
                  <a:gd name="T8" fmla="*/ 140 w 269"/>
                  <a:gd name="T9" fmla="*/ 0 h 34"/>
                  <a:gd name="T10" fmla="*/ 0 60000 65536"/>
                  <a:gd name="T11" fmla="*/ 0 60000 65536"/>
                  <a:gd name="T12" fmla="*/ 0 60000 65536"/>
                  <a:gd name="T13" fmla="*/ 0 60000 65536"/>
                  <a:gd name="T14" fmla="*/ 0 60000 65536"/>
                  <a:gd name="T15" fmla="*/ 0 w 269"/>
                  <a:gd name="T16" fmla="*/ 0 h 34"/>
                  <a:gd name="T17" fmla="*/ 269 w 269"/>
                  <a:gd name="T18" fmla="*/ 34 h 34"/>
                </a:gdLst>
                <a:ahLst/>
                <a:cxnLst>
                  <a:cxn ang="T10">
                    <a:pos x="T0" y="T1"/>
                  </a:cxn>
                  <a:cxn ang="T11">
                    <a:pos x="T2" y="T3"/>
                  </a:cxn>
                  <a:cxn ang="T12">
                    <a:pos x="T4" y="T5"/>
                  </a:cxn>
                  <a:cxn ang="T13">
                    <a:pos x="T6" y="T7"/>
                  </a:cxn>
                  <a:cxn ang="T14">
                    <a:pos x="T8" y="T9"/>
                  </a:cxn>
                </a:cxnLst>
                <a:rect l="T15" t="T16" r="T17" b="T18"/>
                <a:pathLst>
                  <a:path w="269" h="34">
                    <a:moveTo>
                      <a:pt x="268" y="0"/>
                    </a:moveTo>
                    <a:lnTo>
                      <a:pt x="268" y="32"/>
                    </a:lnTo>
                    <a:lnTo>
                      <a:pt x="0" y="33"/>
                    </a:lnTo>
                    <a:lnTo>
                      <a:pt x="0" y="1"/>
                    </a:lnTo>
                    <a:lnTo>
                      <a:pt x="268" y="0"/>
                    </a:lnTo>
                  </a:path>
                </a:pathLst>
              </a:custGeom>
              <a:noFill/>
              <a:ln w="12699" cap="rnd">
                <a:solidFill>
                  <a:srgbClr val="000000"/>
                </a:solidFill>
                <a:round/>
                <a:headEnd type="none" w="sm" len="sm"/>
                <a:tailEnd type="none" w="sm" len="sm"/>
              </a:ln>
            </p:spPr>
            <p:txBody>
              <a:bodyPr wrap="none"/>
              <a:lstStyle/>
              <a:p>
                <a:endParaRPr lang="es-PA"/>
              </a:p>
            </p:txBody>
          </p:sp>
          <p:sp>
            <p:nvSpPr>
              <p:cNvPr id="18007" name="Freeform 512"/>
              <p:cNvSpPr>
                <a:spLocks noChangeAspect="1"/>
              </p:cNvSpPr>
              <p:nvPr/>
            </p:nvSpPr>
            <p:spPr bwMode="auto">
              <a:xfrm>
                <a:off x="4915" y="2527"/>
                <a:ext cx="192" cy="28"/>
              </a:xfrm>
              <a:custGeom>
                <a:avLst/>
                <a:gdLst>
                  <a:gd name="T0" fmla="*/ 0 w 200"/>
                  <a:gd name="T1" fmla="*/ 4 h 32"/>
                  <a:gd name="T2" fmla="*/ 0 w 200"/>
                  <a:gd name="T3" fmla="*/ 1 h 32"/>
                  <a:gd name="T4" fmla="*/ 100 w 200"/>
                  <a:gd name="T5" fmla="*/ 0 h 32"/>
                  <a:gd name="T6" fmla="*/ 100 w 200"/>
                  <a:gd name="T7" fmla="*/ 4 h 32"/>
                  <a:gd name="T8" fmla="*/ 0 w 200"/>
                  <a:gd name="T9" fmla="*/ 4 h 32"/>
                  <a:gd name="T10" fmla="*/ 0 60000 65536"/>
                  <a:gd name="T11" fmla="*/ 0 60000 65536"/>
                  <a:gd name="T12" fmla="*/ 0 60000 65536"/>
                  <a:gd name="T13" fmla="*/ 0 60000 65536"/>
                  <a:gd name="T14" fmla="*/ 0 60000 65536"/>
                  <a:gd name="T15" fmla="*/ 0 w 200"/>
                  <a:gd name="T16" fmla="*/ 0 h 32"/>
                  <a:gd name="T17" fmla="*/ 200 w 200"/>
                  <a:gd name="T18" fmla="*/ 32 h 32"/>
                </a:gdLst>
                <a:ahLst/>
                <a:cxnLst>
                  <a:cxn ang="T10">
                    <a:pos x="T0" y="T1"/>
                  </a:cxn>
                  <a:cxn ang="T11">
                    <a:pos x="T2" y="T3"/>
                  </a:cxn>
                  <a:cxn ang="T12">
                    <a:pos x="T4" y="T5"/>
                  </a:cxn>
                  <a:cxn ang="T13">
                    <a:pos x="T6" y="T7"/>
                  </a:cxn>
                  <a:cxn ang="T14">
                    <a:pos x="T8" y="T9"/>
                  </a:cxn>
                </a:cxnLst>
                <a:rect l="T15" t="T16" r="T17" b="T18"/>
                <a:pathLst>
                  <a:path w="200" h="32">
                    <a:moveTo>
                      <a:pt x="0" y="31"/>
                    </a:moveTo>
                    <a:lnTo>
                      <a:pt x="0" y="1"/>
                    </a:lnTo>
                    <a:lnTo>
                      <a:pt x="199" y="0"/>
                    </a:lnTo>
                    <a:lnTo>
                      <a:pt x="199" y="30"/>
                    </a:lnTo>
                    <a:lnTo>
                      <a:pt x="0" y="31"/>
                    </a:lnTo>
                  </a:path>
                </a:pathLst>
              </a:custGeom>
              <a:solidFill>
                <a:srgbClr val="D9D9D9"/>
              </a:solidFill>
              <a:ln w="9525" cap="rnd">
                <a:noFill/>
                <a:round/>
                <a:headEnd type="none" w="sm" len="sm"/>
                <a:tailEnd type="none" w="sm" len="sm"/>
              </a:ln>
            </p:spPr>
            <p:txBody>
              <a:bodyPr wrap="none"/>
              <a:lstStyle/>
              <a:p>
                <a:endParaRPr lang="es-PA"/>
              </a:p>
            </p:txBody>
          </p:sp>
          <p:sp>
            <p:nvSpPr>
              <p:cNvPr id="18008" name="Freeform 513"/>
              <p:cNvSpPr>
                <a:spLocks noChangeAspect="1"/>
              </p:cNvSpPr>
              <p:nvPr/>
            </p:nvSpPr>
            <p:spPr bwMode="auto">
              <a:xfrm>
                <a:off x="4934" y="2527"/>
                <a:ext cx="154" cy="26"/>
              </a:xfrm>
              <a:custGeom>
                <a:avLst/>
                <a:gdLst>
                  <a:gd name="T0" fmla="*/ 0 w 160"/>
                  <a:gd name="T1" fmla="*/ 3 h 30"/>
                  <a:gd name="T2" fmla="*/ 1 w 160"/>
                  <a:gd name="T3" fmla="*/ 1 h 30"/>
                  <a:gd name="T4" fmla="*/ 83 w 160"/>
                  <a:gd name="T5" fmla="*/ 0 h 30"/>
                  <a:gd name="T6" fmla="*/ 83 w 160"/>
                  <a:gd name="T7" fmla="*/ 3 h 30"/>
                  <a:gd name="T8" fmla="*/ 0 w 160"/>
                  <a:gd name="T9" fmla="*/ 3 h 30"/>
                  <a:gd name="T10" fmla="*/ 0 60000 65536"/>
                  <a:gd name="T11" fmla="*/ 0 60000 65536"/>
                  <a:gd name="T12" fmla="*/ 0 60000 65536"/>
                  <a:gd name="T13" fmla="*/ 0 60000 65536"/>
                  <a:gd name="T14" fmla="*/ 0 60000 65536"/>
                  <a:gd name="T15" fmla="*/ 0 w 160"/>
                  <a:gd name="T16" fmla="*/ 0 h 30"/>
                  <a:gd name="T17" fmla="*/ 160 w 160"/>
                  <a:gd name="T18" fmla="*/ 30 h 30"/>
                </a:gdLst>
                <a:ahLst/>
                <a:cxnLst>
                  <a:cxn ang="T10">
                    <a:pos x="T0" y="T1"/>
                  </a:cxn>
                  <a:cxn ang="T11">
                    <a:pos x="T2" y="T3"/>
                  </a:cxn>
                  <a:cxn ang="T12">
                    <a:pos x="T4" y="T5"/>
                  </a:cxn>
                  <a:cxn ang="T13">
                    <a:pos x="T6" y="T7"/>
                  </a:cxn>
                  <a:cxn ang="T14">
                    <a:pos x="T8" y="T9"/>
                  </a:cxn>
                </a:cxnLst>
                <a:rect l="T15" t="T16" r="T17" b="T18"/>
                <a:pathLst>
                  <a:path w="160" h="30">
                    <a:moveTo>
                      <a:pt x="0" y="29"/>
                    </a:moveTo>
                    <a:lnTo>
                      <a:pt x="1" y="1"/>
                    </a:lnTo>
                    <a:lnTo>
                      <a:pt x="159" y="0"/>
                    </a:lnTo>
                    <a:lnTo>
                      <a:pt x="159" y="29"/>
                    </a:lnTo>
                    <a:lnTo>
                      <a:pt x="0" y="29"/>
                    </a:lnTo>
                  </a:path>
                </a:pathLst>
              </a:custGeom>
              <a:solidFill>
                <a:srgbClr val="E5E5E5"/>
              </a:solidFill>
              <a:ln w="9525" cap="rnd">
                <a:noFill/>
                <a:round/>
                <a:headEnd type="none" w="sm" len="sm"/>
                <a:tailEnd type="none" w="sm" len="sm"/>
              </a:ln>
            </p:spPr>
            <p:txBody>
              <a:bodyPr wrap="none"/>
              <a:lstStyle/>
              <a:p>
                <a:endParaRPr lang="es-PA"/>
              </a:p>
            </p:txBody>
          </p:sp>
          <p:sp>
            <p:nvSpPr>
              <p:cNvPr id="18009" name="Freeform 514"/>
              <p:cNvSpPr>
                <a:spLocks noChangeAspect="1"/>
              </p:cNvSpPr>
              <p:nvPr/>
            </p:nvSpPr>
            <p:spPr bwMode="auto">
              <a:xfrm>
                <a:off x="4949" y="2527"/>
                <a:ext cx="125" cy="26"/>
              </a:xfrm>
              <a:custGeom>
                <a:avLst/>
                <a:gdLst>
                  <a:gd name="T0" fmla="*/ 0 w 129"/>
                  <a:gd name="T1" fmla="*/ 3 h 30"/>
                  <a:gd name="T2" fmla="*/ 0 w 129"/>
                  <a:gd name="T3" fmla="*/ 1 h 30"/>
                  <a:gd name="T4" fmla="*/ 74 w 129"/>
                  <a:gd name="T5" fmla="*/ 0 h 30"/>
                  <a:gd name="T6" fmla="*/ 75 w 129"/>
                  <a:gd name="T7" fmla="*/ 3 h 30"/>
                  <a:gd name="T8" fmla="*/ 0 w 129"/>
                  <a:gd name="T9" fmla="*/ 3 h 30"/>
                  <a:gd name="T10" fmla="*/ 0 60000 65536"/>
                  <a:gd name="T11" fmla="*/ 0 60000 65536"/>
                  <a:gd name="T12" fmla="*/ 0 60000 65536"/>
                  <a:gd name="T13" fmla="*/ 0 60000 65536"/>
                  <a:gd name="T14" fmla="*/ 0 60000 65536"/>
                  <a:gd name="T15" fmla="*/ 0 w 129"/>
                  <a:gd name="T16" fmla="*/ 0 h 30"/>
                  <a:gd name="T17" fmla="*/ 129 w 129"/>
                  <a:gd name="T18" fmla="*/ 30 h 30"/>
                </a:gdLst>
                <a:ahLst/>
                <a:cxnLst>
                  <a:cxn ang="T10">
                    <a:pos x="T0" y="T1"/>
                  </a:cxn>
                  <a:cxn ang="T11">
                    <a:pos x="T2" y="T3"/>
                  </a:cxn>
                  <a:cxn ang="T12">
                    <a:pos x="T4" y="T5"/>
                  </a:cxn>
                  <a:cxn ang="T13">
                    <a:pos x="T6" y="T7"/>
                  </a:cxn>
                  <a:cxn ang="T14">
                    <a:pos x="T8" y="T9"/>
                  </a:cxn>
                </a:cxnLst>
                <a:rect l="T15" t="T16" r="T17" b="T18"/>
                <a:pathLst>
                  <a:path w="129" h="30">
                    <a:moveTo>
                      <a:pt x="0" y="29"/>
                    </a:moveTo>
                    <a:lnTo>
                      <a:pt x="0" y="1"/>
                    </a:lnTo>
                    <a:lnTo>
                      <a:pt x="127" y="0"/>
                    </a:lnTo>
                    <a:lnTo>
                      <a:pt x="128" y="29"/>
                    </a:lnTo>
                    <a:lnTo>
                      <a:pt x="0" y="29"/>
                    </a:lnTo>
                  </a:path>
                </a:pathLst>
              </a:custGeom>
              <a:solidFill>
                <a:srgbClr val="F2F2F2"/>
              </a:solidFill>
              <a:ln w="9525" cap="rnd">
                <a:noFill/>
                <a:round/>
                <a:headEnd type="none" w="sm" len="sm"/>
                <a:tailEnd type="none" w="sm" len="sm"/>
              </a:ln>
            </p:spPr>
            <p:txBody>
              <a:bodyPr wrap="none"/>
              <a:lstStyle/>
              <a:p>
                <a:endParaRPr lang="es-PA"/>
              </a:p>
            </p:txBody>
          </p:sp>
          <p:sp>
            <p:nvSpPr>
              <p:cNvPr id="18010" name="Freeform 515"/>
              <p:cNvSpPr>
                <a:spLocks noChangeAspect="1"/>
              </p:cNvSpPr>
              <p:nvPr/>
            </p:nvSpPr>
            <p:spPr bwMode="auto">
              <a:xfrm>
                <a:off x="4962" y="2527"/>
                <a:ext cx="99" cy="26"/>
              </a:xfrm>
              <a:custGeom>
                <a:avLst/>
                <a:gdLst>
                  <a:gd name="T0" fmla="*/ 0 w 103"/>
                  <a:gd name="T1" fmla="*/ 3 h 30"/>
                  <a:gd name="T2" fmla="*/ 0 w 103"/>
                  <a:gd name="T3" fmla="*/ 1 h 30"/>
                  <a:gd name="T4" fmla="*/ 53 w 103"/>
                  <a:gd name="T5" fmla="*/ 0 h 30"/>
                  <a:gd name="T6" fmla="*/ 53 w 103"/>
                  <a:gd name="T7" fmla="*/ 3 h 30"/>
                  <a:gd name="T8" fmla="*/ 0 w 103"/>
                  <a:gd name="T9" fmla="*/ 3 h 30"/>
                  <a:gd name="T10" fmla="*/ 0 60000 65536"/>
                  <a:gd name="T11" fmla="*/ 0 60000 65536"/>
                  <a:gd name="T12" fmla="*/ 0 60000 65536"/>
                  <a:gd name="T13" fmla="*/ 0 60000 65536"/>
                  <a:gd name="T14" fmla="*/ 0 60000 65536"/>
                  <a:gd name="T15" fmla="*/ 0 w 103"/>
                  <a:gd name="T16" fmla="*/ 0 h 30"/>
                  <a:gd name="T17" fmla="*/ 103 w 103"/>
                  <a:gd name="T18" fmla="*/ 30 h 30"/>
                </a:gdLst>
                <a:ahLst/>
                <a:cxnLst>
                  <a:cxn ang="T10">
                    <a:pos x="T0" y="T1"/>
                  </a:cxn>
                  <a:cxn ang="T11">
                    <a:pos x="T2" y="T3"/>
                  </a:cxn>
                  <a:cxn ang="T12">
                    <a:pos x="T4" y="T5"/>
                  </a:cxn>
                  <a:cxn ang="T13">
                    <a:pos x="T6" y="T7"/>
                  </a:cxn>
                  <a:cxn ang="T14">
                    <a:pos x="T8" y="T9"/>
                  </a:cxn>
                </a:cxnLst>
                <a:rect l="T15" t="T16" r="T17" b="T18"/>
                <a:pathLst>
                  <a:path w="103" h="30">
                    <a:moveTo>
                      <a:pt x="0" y="29"/>
                    </a:moveTo>
                    <a:lnTo>
                      <a:pt x="0" y="1"/>
                    </a:lnTo>
                    <a:lnTo>
                      <a:pt x="102" y="0"/>
                    </a:lnTo>
                    <a:lnTo>
                      <a:pt x="102" y="29"/>
                    </a:lnTo>
                    <a:lnTo>
                      <a:pt x="0" y="29"/>
                    </a:lnTo>
                  </a:path>
                </a:pathLst>
              </a:custGeom>
              <a:solidFill>
                <a:srgbClr val="F7F7F7"/>
              </a:solidFill>
              <a:ln w="9525" cap="rnd">
                <a:noFill/>
                <a:round/>
                <a:headEnd type="none" w="sm" len="sm"/>
                <a:tailEnd type="none" w="sm" len="sm"/>
              </a:ln>
            </p:spPr>
            <p:txBody>
              <a:bodyPr wrap="none"/>
              <a:lstStyle/>
              <a:p>
                <a:endParaRPr lang="es-PA"/>
              </a:p>
            </p:txBody>
          </p:sp>
          <p:sp>
            <p:nvSpPr>
              <p:cNvPr id="18011" name="Freeform 516"/>
              <p:cNvSpPr>
                <a:spLocks noChangeAspect="1"/>
              </p:cNvSpPr>
              <p:nvPr/>
            </p:nvSpPr>
            <p:spPr bwMode="auto">
              <a:xfrm>
                <a:off x="4971" y="2527"/>
                <a:ext cx="81" cy="26"/>
              </a:xfrm>
              <a:custGeom>
                <a:avLst/>
                <a:gdLst>
                  <a:gd name="T0" fmla="*/ 0 w 84"/>
                  <a:gd name="T1" fmla="*/ 3 h 30"/>
                  <a:gd name="T2" fmla="*/ 0 w 84"/>
                  <a:gd name="T3" fmla="*/ 1 h 30"/>
                  <a:gd name="T4" fmla="*/ 44 w 84"/>
                  <a:gd name="T5" fmla="*/ 0 h 30"/>
                  <a:gd name="T6" fmla="*/ 44 w 84"/>
                  <a:gd name="T7" fmla="*/ 3 h 30"/>
                  <a:gd name="T8" fmla="*/ 0 w 84"/>
                  <a:gd name="T9" fmla="*/ 3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29"/>
                    </a:moveTo>
                    <a:lnTo>
                      <a:pt x="0" y="1"/>
                    </a:lnTo>
                    <a:lnTo>
                      <a:pt x="82" y="0"/>
                    </a:lnTo>
                    <a:lnTo>
                      <a:pt x="83" y="29"/>
                    </a:lnTo>
                    <a:lnTo>
                      <a:pt x="0" y="29"/>
                    </a:lnTo>
                  </a:path>
                </a:pathLst>
              </a:custGeom>
              <a:solidFill>
                <a:srgbClr val="FFFFFF"/>
              </a:solidFill>
              <a:ln w="9525" cap="rnd">
                <a:noFill/>
                <a:round/>
                <a:headEnd type="none" w="sm" len="sm"/>
                <a:tailEnd type="none" w="sm" len="sm"/>
              </a:ln>
            </p:spPr>
            <p:txBody>
              <a:bodyPr wrap="none"/>
              <a:lstStyle/>
              <a:p>
                <a:endParaRPr lang="es-PA"/>
              </a:p>
            </p:txBody>
          </p:sp>
          <p:sp>
            <p:nvSpPr>
              <p:cNvPr id="18012" name="Freeform 517"/>
              <p:cNvSpPr>
                <a:spLocks noChangeAspect="1"/>
              </p:cNvSpPr>
              <p:nvPr/>
            </p:nvSpPr>
            <p:spPr bwMode="auto">
              <a:xfrm>
                <a:off x="4912" y="2506"/>
                <a:ext cx="198" cy="21"/>
              </a:xfrm>
              <a:custGeom>
                <a:avLst/>
                <a:gdLst>
                  <a:gd name="T0" fmla="*/ 0 w 206"/>
                  <a:gd name="T1" fmla="*/ 3 h 25"/>
                  <a:gd name="T2" fmla="*/ 0 w 206"/>
                  <a:gd name="T3" fmla="*/ 1 h 25"/>
                  <a:gd name="T4" fmla="*/ 104 w 206"/>
                  <a:gd name="T5" fmla="*/ 0 h 25"/>
                  <a:gd name="T6" fmla="*/ 104 w 206"/>
                  <a:gd name="T7" fmla="*/ 3 h 25"/>
                  <a:gd name="T8" fmla="*/ 0 w 206"/>
                  <a:gd name="T9" fmla="*/ 3 h 25"/>
                  <a:gd name="T10" fmla="*/ 0 60000 65536"/>
                  <a:gd name="T11" fmla="*/ 0 60000 65536"/>
                  <a:gd name="T12" fmla="*/ 0 60000 65536"/>
                  <a:gd name="T13" fmla="*/ 0 60000 65536"/>
                  <a:gd name="T14" fmla="*/ 0 60000 65536"/>
                  <a:gd name="T15" fmla="*/ 0 w 206"/>
                  <a:gd name="T16" fmla="*/ 0 h 25"/>
                  <a:gd name="T17" fmla="*/ 206 w 206"/>
                  <a:gd name="T18" fmla="*/ 25 h 25"/>
                </a:gdLst>
                <a:ahLst/>
                <a:cxnLst>
                  <a:cxn ang="T10">
                    <a:pos x="T0" y="T1"/>
                  </a:cxn>
                  <a:cxn ang="T11">
                    <a:pos x="T2" y="T3"/>
                  </a:cxn>
                  <a:cxn ang="T12">
                    <a:pos x="T4" y="T5"/>
                  </a:cxn>
                  <a:cxn ang="T13">
                    <a:pos x="T6" y="T7"/>
                  </a:cxn>
                  <a:cxn ang="T14">
                    <a:pos x="T8" y="T9"/>
                  </a:cxn>
                </a:cxnLst>
                <a:rect l="T15" t="T16" r="T17" b="T18"/>
                <a:pathLst>
                  <a:path w="206" h="25">
                    <a:moveTo>
                      <a:pt x="0" y="24"/>
                    </a:moveTo>
                    <a:lnTo>
                      <a:pt x="0" y="1"/>
                    </a:lnTo>
                    <a:lnTo>
                      <a:pt x="205" y="0"/>
                    </a:lnTo>
                    <a:lnTo>
                      <a:pt x="205" y="23"/>
                    </a:lnTo>
                    <a:lnTo>
                      <a:pt x="0" y="24"/>
                    </a:lnTo>
                  </a:path>
                </a:pathLst>
              </a:custGeom>
              <a:solidFill>
                <a:srgbClr val="404040"/>
              </a:solidFill>
              <a:ln w="9525" cap="rnd">
                <a:noFill/>
                <a:round/>
                <a:headEnd type="none" w="sm" len="sm"/>
                <a:tailEnd type="none" w="sm" len="sm"/>
              </a:ln>
            </p:spPr>
            <p:txBody>
              <a:bodyPr wrap="none"/>
              <a:lstStyle/>
              <a:p>
                <a:endParaRPr lang="es-PA"/>
              </a:p>
            </p:txBody>
          </p:sp>
          <p:sp>
            <p:nvSpPr>
              <p:cNvPr id="18013" name="Freeform 518"/>
              <p:cNvSpPr>
                <a:spLocks noChangeAspect="1"/>
              </p:cNvSpPr>
              <p:nvPr/>
            </p:nvSpPr>
            <p:spPr bwMode="auto">
              <a:xfrm>
                <a:off x="4986" y="2499"/>
                <a:ext cx="60" cy="24"/>
              </a:xfrm>
              <a:custGeom>
                <a:avLst/>
                <a:gdLst>
                  <a:gd name="T0" fmla="*/ 36 w 62"/>
                  <a:gd name="T1" fmla="*/ 3 h 28"/>
                  <a:gd name="T2" fmla="*/ 0 w 62"/>
                  <a:gd name="T3" fmla="*/ 3 h 28"/>
                  <a:gd name="T4" fmla="*/ 0 w 62"/>
                  <a:gd name="T5" fmla="*/ 0 h 28"/>
                  <a:gd name="T6" fmla="*/ 36 w 62"/>
                  <a:gd name="T7" fmla="*/ 0 h 28"/>
                  <a:gd name="T8" fmla="*/ 36 w 62"/>
                  <a:gd name="T9" fmla="*/ 3 h 28"/>
                  <a:gd name="T10" fmla="*/ 0 60000 65536"/>
                  <a:gd name="T11" fmla="*/ 0 60000 65536"/>
                  <a:gd name="T12" fmla="*/ 0 60000 65536"/>
                  <a:gd name="T13" fmla="*/ 0 60000 65536"/>
                  <a:gd name="T14" fmla="*/ 0 60000 65536"/>
                  <a:gd name="T15" fmla="*/ 0 w 62"/>
                  <a:gd name="T16" fmla="*/ 0 h 28"/>
                  <a:gd name="T17" fmla="*/ 62 w 62"/>
                  <a:gd name="T18" fmla="*/ 28 h 28"/>
                </a:gdLst>
                <a:ahLst/>
                <a:cxnLst>
                  <a:cxn ang="T10">
                    <a:pos x="T0" y="T1"/>
                  </a:cxn>
                  <a:cxn ang="T11">
                    <a:pos x="T2" y="T3"/>
                  </a:cxn>
                  <a:cxn ang="T12">
                    <a:pos x="T4" y="T5"/>
                  </a:cxn>
                  <a:cxn ang="T13">
                    <a:pos x="T6" y="T7"/>
                  </a:cxn>
                  <a:cxn ang="T14">
                    <a:pos x="T8" y="T9"/>
                  </a:cxn>
                </a:cxnLst>
                <a:rect l="T15" t="T16" r="T17" b="T18"/>
                <a:pathLst>
                  <a:path w="62" h="28">
                    <a:moveTo>
                      <a:pt x="61" y="27"/>
                    </a:moveTo>
                    <a:lnTo>
                      <a:pt x="0" y="27"/>
                    </a:lnTo>
                    <a:lnTo>
                      <a:pt x="0" y="0"/>
                    </a:lnTo>
                    <a:lnTo>
                      <a:pt x="60" y="0"/>
                    </a:lnTo>
                    <a:lnTo>
                      <a:pt x="61" y="27"/>
                    </a:lnTo>
                  </a:path>
                </a:pathLst>
              </a:custGeom>
              <a:solidFill>
                <a:srgbClr val="7F7F7F"/>
              </a:solidFill>
              <a:ln w="9525" cap="rnd">
                <a:noFill/>
                <a:round/>
                <a:headEnd type="none" w="sm" len="sm"/>
                <a:tailEnd type="none" w="sm" len="sm"/>
              </a:ln>
            </p:spPr>
            <p:txBody>
              <a:bodyPr wrap="none"/>
              <a:lstStyle/>
              <a:p>
                <a:endParaRPr lang="es-PA"/>
              </a:p>
            </p:txBody>
          </p:sp>
          <p:sp>
            <p:nvSpPr>
              <p:cNvPr id="18014" name="Freeform 519"/>
              <p:cNvSpPr>
                <a:spLocks noChangeAspect="1"/>
              </p:cNvSpPr>
              <p:nvPr/>
            </p:nvSpPr>
            <p:spPr bwMode="auto">
              <a:xfrm>
                <a:off x="4986" y="2499"/>
                <a:ext cx="60" cy="24"/>
              </a:xfrm>
              <a:custGeom>
                <a:avLst/>
                <a:gdLst>
                  <a:gd name="T0" fmla="*/ 36 w 62"/>
                  <a:gd name="T1" fmla="*/ 3 h 28"/>
                  <a:gd name="T2" fmla="*/ 0 w 62"/>
                  <a:gd name="T3" fmla="*/ 3 h 28"/>
                  <a:gd name="T4" fmla="*/ 0 w 62"/>
                  <a:gd name="T5" fmla="*/ 0 h 28"/>
                  <a:gd name="T6" fmla="*/ 36 w 62"/>
                  <a:gd name="T7" fmla="*/ 0 h 28"/>
                  <a:gd name="T8" fmla="*/ 36 w 62"/>
                  <a:gd name="T9" fmla="*/ 3 h 28"/>
                  <a:gd name="T10" fmla="*/ 0 60000 65536"/>
                  <a:gd name="T11" fmla="*/ 0 60000 65536"/>
                  <a:gd name="T12" fmla="*/ 0 60000 65536"/>
                  <a:gd name="T13" fmla="*/ 0 60000 65536"/>
                  <a:gd name="T14" fmla="*/ 0 60000 65536"/>
                  <a:gd name="T15" fmla="*/ 0 w 62"/>
                  <a:gd name="T16" fmla="*/ 0 h 28"/>
                  <a:gd name="T17" fmla="*/ 62 w 62"/>
                  <a:gd name="T18" fmla="*/ 28 h 28"/>
                </a:gdLst>
                <a:ahLst/>
                <a:cxnLst>
                  <a:cxn ang="T10">
                    <a:pos x="T0" y="T1"/>
                  </a:cxn>
                  <a:cxn ang="T11">
                    <a:pos x="T2" y="T3"/>
                  </a:cxn>
                  <a:cxn ang="T12">
                    <a:pos x="T4" y="T5"/>
                  </a:cxn>
                  <a:cxn ang="T13">
                    <a:pos x="T6" y="T7"/>
                  </a:cxn>
                  <a:cxn ang="T14">
                    <a:pos x="T8" y="T9"/>
                  </a:cxn>
                </a:cxnLst>
                <a:rect l="T15" t="T16" r="T17" b="T18"/>
                <a:pathLst>
                  <a:path w="62" h="28">
                    <a:moveTo>
                      <a:pt x="61" y="27"/>
                    </a:moveTo>
                    <a:lnTo>
                      <a:pt x="0" y="27"/>
                    </a:lnTo>
                    <a:lnTo>
                      <a:pt x="0" y="0"/>
                    </a:lnTo>
                    <a:lnTo>
                      <a:pt x="60" y="0"/>
                    </a:lnTo>
                    <a:lnTo>
                      <a:pt x="61" y="27"/>
                    </a:lnTo>
                  </a:path>
                </a:pathLst>
              </a:custGeom>
              <a:noFill/>
              <a:ln w="12699" cap="rnd">
                <a:solidFill>
                  <a:srgbClr val="000000"/>
                </a:solidFill>
                <a:round/>
                <a:headEnd type="none" w="sm" len="sm"/>
                <a:tailEnd type="none" w="sm" len="sm"/>
              </a:ln>
            </p:spPr>
            <p:txBody>
              <a:bodyPr wrap="none"/>
              <a:lstStyle/>
              <a:p>
                <a:endParaRPr lang="es-PA"/>
              </a:p>
            </p:txBody>
          </p:sp>
          <p:sp>
            <p:nvSpPr>
              <p:cNvPr id="18015" name="Freeform 520"/>
              <p:cNvSpPr>
                <a:spLocks noChangeAspect="1"/>
              </p:cNvSpPr>
              <p:nvPr/>
            </p:nvSpPr>
            <p:spPr bwMode="auto">
              <a:xfrm>
                <a:off x="4997" y="2500"/>
                <a:ext cx="1" cy="23"/>
              </a:xfrm>
              <a:custGeom>
                <a:avLst/>
                <a:gdLst>
                  <a:gd name="T0" fmla="*/ 0 w 1"/>
                  <a:gd name="T1" fmla="*/ 0 h 27"/>
                  <a:gd name="T2" fmla="*/ 0 w 1"/>
                  <a:gd name="T3" fmla="*/ 3 h 27"/>
                  <a:gd name="T4" fmla="*/ 0 w 1"/>
                  <a:gd name="T5" fmla="*/ 0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26"/>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016" name="Line 521"/>
              <p:cNvSpPr>
                <a:spLocks noChangeAspect="1" noChangeShapeType="1"/>
              </p:cNvSpPr>
              <p:nvPr/>
            </p:nvSpPr>
            <p:spPr bwMode="auto">
              <a:xfrm flipH="1">
                <a:off x="4996" y="2501"/>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17" name="Freeform 522"/>
              <p:cNvSpPr>
                <a:spLocks noChangeAspect="1"/>
              </p:cNvSpPr>
              <p:nvPr/>
            </p:nvSpPr>
            <p:spPr bwMode="auto">
              <a:xfrm>
                <a:off x="4900" y="2499"/>
                <a:ext cx="58" cy="25"/>
              </a:xfrm>
              <a:custGeom>
                <a:avLst/>
                <a:gdLst>
                  <a:gd name="T0" fmla="*/ 35 w 60"/>
                  <a:gd name="T1" fmla="*/ 3 h 29"/>
                  <a:gd name="T2" fmla="*/ 0 w 60"/>
                  <a:gd name="T3" fmla="*/ 3 h 29"/>
                  <a:gd name="T4" fmla="*/ 0 w 60"/>
                  <a:gd name="T5" fmla="*/ 1 h 29"/>
                  <a:gd name="T6" fmla="*/ 34 w 60"/>
                  <a:gd name="T7" fmla="*/ 0 h 29"/>
                  <a:gd name="T8" fmla="*/ 35 w 60"/>
                  <a:gd name="T9" fmla="*/ 3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59" y="27"/>
                    </a:moveTo>
                    <a:lnTo>
                      <a:pt x="0" y="28"/>
                    </a:lnTo>
                    <a:lnTo>
                      <a:pt x="0" y="1"/>
                    </a:lnTo>
                    <a:lnTo>
                      <a:pt x="58" y="0"/>
                    </a:lnTo>
                    <a:lnTo>
                      <a:pt x="59" y="27"/>
                    </a:lnTo>
                  </a:path>
                </a:pathLst>
              </a:custGeom>
              <a:solidFill>
                <a:srgbClr val="7F7F7F"/>
              </a:solidFill>
              <a:ln w="9525" cap="rnd">
                <a:noFill/>
                <a:round/>
                <a:headEnd type="none" w="sm" len="sm"/>
                <a:tailEnd type="none" w="sm" len="sm"/>
              </a:ln>
            </p:spPr>
            <p:txBody>
              <a:bodyPr wrap="none"/>
              <a:lstStyle/>
              <a:p>
                <a:endParaRPr lang="es-PA"/>
              </a:p>
            </p:txBody>
          </p:sp>
          <p:sp>
            <p:nvSpPr>
              <p:cNvPr id="18018" name="Freeform 523"/>
              <p:cNvSpPr>
                <a:spLocks noChangeAspect="1"/>
              </p:cNvSpPr>
              <p:nvPr/>
            </p:nvSpPr>
            <p:spPr bwMode="auto">
              <a:xfrm>
                <a:off x="4900" y="2499"/>
                <a:ext cx="58" cy="25"/>
              </a:xfrm>
              <a:custGeom>
                <a:avLst/>
                <a:gdLst>
                  <a:gd name="T0" fmla="*/ 35 w 60"/>
                  <a:gd name="T1" fmla="*/ 3 h 29"/>
                  <a:gd name="T2" fmla="*/ 0 w 60"/>
                  <a:gd name="T3" fmla="*/ 3 h 29"/>
                  <a:gd name="T4" fmla="*/ 0 w 60"/>
                  <a:gd name="T5" fmla="*/ 1 h 29"/>
                  <a:gd name="T6" fmla="*/ 34 w 60"/>
                  <a:gd name="T7" fmla="*/ 0 h 29"/>
                  <a:gd name="T8" fmla="*/ 35 w 60"/>
                  <a:gd name="T9" fmla="*/ 3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59" y="27"/>
                    </a:moveTo>
                    <a:lnTo>
                      <a:pt x="0" y="28"/>
                    </a:lnTo>
                    <a:lnTo>
                      <a:pt x="0" y="1"/>
                    </a:lnTo>
                    <a:lnTo>
                      <a:pt x="58" y="0"/>
                    </a:lnTo>
                    <a:lnTo>
                      <a:pt x="59" y="27"/>
                    </a:lnTo>
                  </a:path>
                </a:pathLst>
              </a:custGeom>
              <a:noFill/>
              <a:ln w="12699" cap="rnd">
                <a:solidFill>
                  <a:srgbClr val="000000"/>
                </a:solidFill>
                <a:round/>
                <a:headEnd type="none" w="sm" len="sm"/>
                <a:tailEnd type="none" w="sm" len="sm"/>
              </a:ln>
            </p:spPr>
            <p:txBody>
              <a:bodyPr wrap="none"/>
              <a:lstStyle/>
              <a:p>
                <a:endParaRPr lang="es-PA"/>
              </a:p>
            </p:txBody>
          </p:sp>
          <p:sp>
            <p:nvSpPr>
              <p:cNvPr id="18019" name="Freeform 524"/>
              <p:cNvSpPr>
                <a:spLocks noChangeAspect="1"/>
              </p:cNvSpPr>
              <p:nvPr/>
            </p:nvSpPr>
            <p:spPr bwMode="auto">
              <a:xfrm>
                <a:off x="4911" y="2501"/>
                <a:ext cx="1" cy="23"/>
              </a:xfrm>
              <a:custGeom>
                <a:avLst/>
                <a:gdLst>
                  <a:gd name="T0" fmla="*/ 0 w 1"/>
                  <a:gd name="T1" fmla="*/ 0 h 27"/>
                  <a:gd name="T2" fmla="*/ 0 w 1"/>
                  <a:gd name="T3" fmla="*/ 3 h 27"/>
                  <a:gd name="T4" fmla="*/ 0 w 1"/>
                  <a:gd name="T5" fmla="*/ 0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26"/>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020" name="Line 525"/>
              <p:cNvSpPr>
                <a:spLocks noChangeAspect="1" noChangeShapeType="1"/>
              </p:cNvSpPr>
              <p:nvPr/>
            </p:nvSpPr>
            <p:spPr bwMode="auto">
              <a:xfrm flipH="1">
                <a:off x="4910" y="2502"/>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8021" name="Freeform 526"/>
              <p:cNvSpPr>
                <a:spLocks noChangeAspect="1"/>
              </p:cNvSpPr>
              <p:nvPr/>
            </p:nvSpPr>
            <p:spPr bwMode="auto">
              <a:xfrm>
                <a:off x="5074" y="2497"/>
                <a:ext cx="57" cy="26"/>
              </a:xfrm>
              <a:custGeom>
                <a:avLst/>
                <a:gdLst>
                  <a:gd name="T0" fmla="*/ 26 w 60"/>
                  <a:gd name="T1" fmla="*/ 3 h 30"/>
                  <a:gd name="T2" fmla="*/ 1 w 60"/>
                  <a:gd name="T3" fmla="*/ 3 h 30"/>
                  <a:gd name="T4" fmla="*/ 0 w 60"/>
                  <a:gd name="T5" fmla="*/ 1 h 30"/>
                  <a:gd name="T6" fmla="*/ 26 w 60"/>
                  <a:gd name="T7" fmla="*/ 0 h 30"/>
                  <a:gd name="T8" fmla="*/ 26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59" y="28"/>
                    </a:moveTo>
                    <a:lnTo>
                      <a:pt x="1" y="29"/>
                    </a:lnTo>
                    <a:lnTo>
                      <a:pt x="0" y="1"/>
                    </a:lnTo>
                    <a:lnTo>
                      <a:pt x="59" y="0"/>
                    </a:lnTo>
                    <a:lnTo>
                      <a:pt x="59" y="28"/>
                    </a:lnTo>
                  </a:path>
                </a:pathLst>
              </a:custGeom>
              <a:solidFill>
                <a:srgbClr val="7F7F7F"/>
              </a:solidFill>
              <a:ln w="9525" cap="rnd">
                <a:noFill/>
                <a:round/>
                <a:headEnd type="none" w="sm" len="sm"/>
                <a:tailEnd type="none" w="sm" len="sm"/>
              </a:ln>
            </p:spPr>
            <p:txBody>
              <a:bodyPr wrap="none"/>
              <a:lstStyle/>
              <a:p>
                <a:endParaRPr lang="es-PA"/>
              </a:p>
            </p:txBody>
          </p:sp>
          <p:sp>
            <p:nvSpPr>
              <p:cNvPr id="18022" name="Freeform 527"/>
              <p:cNvSpPr>
                <a:spLocks noChangeAspect="1"/>
              </p:cNvSpPr>
              <p:nvPr/>
            </p:nvSpPr>
            <p:spPr bwMode="auto">
              <a:xfrm>
                <a:off x="5074" y="2497"/>
                <a:ext cx="57" cy="26"/>
              </a:xfrm>
              <a:custGeom>
                <a:avLst/>
                <a:gdLst>
                  <a:gd name="T0" fmla="*/ 26 w 60"/>
                  <a:gd name="T1" fmla="*/ 3 h 30"/>
                  <a:gd name="T2" fmla="*/ 1 w 60"/>
                  <a:gd name="T3" fmla="*/ 3 h 30"/>
                  <a:gd name="T4" fmla="*/ 0 w 60"/>
                  <a:gd name="T5" fmla="*/ 1 h 30"/>
                  <a:gd name="T6" fmla="*/ 26 w 60"/>
                  <a:gd name="T7" fmla="*/ 0 h 30"/>
                  <a:gd name="T8" fmla="*/ 26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59" y="28"/>
                    </a:moveTo>
                    <a:lnTo>
                      <a:pt x="1" y="29"/>
                    </a:lnTo>
                    <a:lnTo>
                      <a:pt x="0" y="1"/>
                    </a:lnTo>
                    <a:lnTo>
                      <a:pt x="59" y="0"/>
                    </a:lnTo>
                    <a:lnTo>
                      <a:pt x="59" y="28"/>
                    </a:lnTo>
                  </a:path>
                </a:pathLst>
              </a:custGeom>
              <a:noFill/>
              <a:ln w="12699" cap="rnd">
                <a:solidFill>
                  <a:srgbClr val="000000"/>
                </a:solidFill>
                <a:round/>
                <a:headEnd type="none" w="sm" len="sm"/>
                <a:tailEnd type="none" w="sm" len="sm"/>
              </a:ln>
            </p:spPr>
            <p:txBody>
              <a:bodyPr wrap="none"/>
              <a:lstStyle/>
              <a:p>
                <a:endParaRPr lang="es-PA"/>
              </a:p>
            </p:txBody>
          </p:sp>
          <p:sp>
            <p:nvSpPr>
              <p:cNvPr id="18023" name="Freeform 528"/>
              <p:cNvSpPr>
                <a:spLocks noChangeAspect="1"/>
              </p:cNvSpPr>
              <p:nvPr/>
            </p:nvSpPr>
            <p:spPr bwMode="auto">
              <a:xfrm>
                <a:off x="5084" y="2500"/>
                <a:ext cx="2" cy="23"/>
              </a:xfrm>
              <a:custGeom>
                <a:avLst/>
                <a:gdLst>
                  <a:gd name="T0" fmla="*/ 0 w 2"/>
                  <a:gd name="T1" fmla="*/ 0 h 27"/>
                  <a:gd name="T2" fmla="*/ 1 w 2"/>
                  <a:gd name="T3" fmla="*/ 3 h 27"/>
                  <a:gd name="T4" fmla="*/ 0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0" y="0"/>
                    </a:moveTo>
                    <a:lnTo>
                      <a:pt x="1" y="26"/>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8024" name="Line 529"/>
              <p:cNvSpPr>
                <a:spLocks noChangeAspect="1" noChangeShapeType="1"/>
              </p:cNvSpPr>
              <p:nvPr/>
            </p:nvSpPr>
            <p:spPr bwMode="auto">
              <a:xfrm>
                <a:off x="5084" y="2501"/>
                <a:ext cx="1" cy="21"/>
              </a:xfrm>
              <a:prstGeom prst="line">
                <a:avLst/>
              </a:prstGeom>
              <a:noFill/>
              <a:ln w="12699">
                <a:solidFill>
                  <a:srgbClr val="000000"/>
                </a:solidFill>
                <a:round/>
                <a:headEnd type="none" w="sm" len="sm"/>
                <a:tailEnd type="none" w="sm" len="sm"/>
              </a:ln>
            </p:spPr>
            <p:txBody>
              <a:bodyPr wrap="none" anchor="ctr"/>
              <a:lstStyle/>
              <a:p>
                <a:endParaRPr lang="es-PA"/>
              </a:p>
            </p:txBody>
          </p:sp>
        </p:grpSp>
        <p:grpSp>
          <p:nvGrpSpPr>
            <p:cNvPr id="17500" name="Group 530"/>
            <p:cNvGrpSpPr>
              <a:grpSpLocks/>
            </p:cNvGrpSpPr>
            <p:nvPr/>
          </p:nvGrpSpPr>
          <p:grpSpPr bwMode="auto">
            <a:xfrm>
              <a:off x="603" y="1706"/>
              <a:ext cx="5108" cy="844"/>
              <a:chOff x="455" y="1622"/>
              <a:chExt cx="4685" cy="864"/>
            </a:xfrm>
          </p:grpSpPr>
          <p:grpSp>
            <p:nvGrpSpPr>
              <p:cNvPr id="17513" name="Group 531"/>
              <p:cNvGrpSpPr>
                <a:grpSpLocks/>
              </p:cNvGrpSpPr>
              <p:nvPr/>
            </p:nvGrpSpPr>
            <p:grpSpPr bwMode="auto">
              <a:xfrm rot="10800000">
                <a:off x="2510" y="1627"/>
                <a:ext cx="2630" cy="859"/>
                <a:chOff x="458" y="1982"/>
                <a:chExt cx="2630" cy="859"/>
              </a:xfrm>
            </p:grpSpPr>
            <p:sp>
              <p:nvSpPr>
                <p:cNvPr id="17711" name="Freeform 532"/>
                <p:cNvSpPr>
                  <a:spLocks noChangeAspect="1"/>
                </p:cNvSpPr>
                <p:nvPr/>
              </p:nvSpPr>
              <p:spPr bwMode="auto">
                <a:xfrm>
                  <a:off x="486" y="2524"/>
                  <a:ext cx="271" cy="278"/>
                </a:xfrm>
                <a:custGeom>
                  <a:avLst/>
                  <a:gdLst>
                    <a:gd name="T0" fmla="*/ 0 w 282"/>
                    <a:gd name="T1" fmla="*/ 3 h 320"/>
                    <a:gd name="T2" fmla="*/ 1 w 282"/>
                    <a:gd name="T3" fmla="*/ 3 h 320"/>
                    <a:gd name="T4" fmla="*/ 1 w 282"/>
                    <a:gd name="T5" fmla="*/ 3 h 320"/>
                    <a:gd name="T6" fmla="*/ 1 w 282"/>
                    <a:gd name="T7" fmla="*/ 2 h 320"/>
                    <a:gd name="T8" fmla="*/ 4 w 282"/>
                    <a:gd name="T9" fmla="*/ 0 h 320"/>
                    <a:gd name="T10" fmla="*/ 6 w 282"/>
                    <a:gd name="T11" fmla="*/ 0 h 320"/>
                    <a:gd name="T12" fmla="*/ 12 w 282"/>
                    <a:gd name="T13" fmla="*/ 0 h 320"/>
                    <a:gd name="T14" fmla="*/ 12 w 282"/>
                    <a:gd name="T15" fmla="*/ 0 h 320"/>
                    <a:gd name="T16" fmla="*/ 17 w 282"/>
                    <a:gd name="T17" fmla="*/ 0 h 320"/>
                    <a:gd name="T18" fmla="*/ 27 w 282"/>
                    <a:gd name="T19" fmla="*/ 0 h 320"/>
                    <a:gd name="T20" fmla="*/ 34 w 282"/>
                    <a:gd name="T21" fmla="*/ 0 h 320"/>
                    <a:gd name="T22" fmla="*/ 43 w 282"/>
                    <a:gd name="T23" fmla="*/ 0 h 320"/>
                    <a:gd name="T24" fmla="*/ 52 w 282"/>
                    <a:gd name="T25" fmla="*/ 0 h 320"/>
                    <a:gd name="T26" fmla="*/ 61 w 282"/>
                    <a:gd name="T27" fmla="*/ 0 h 320"/>
                    <a:gd name="T28" fmla="*/ 72 w 282"/>
                    <a:gd name="T29" fmla="*/ 0 h 320"/>
                    <a:gd name="T30" fmla="*/ 80 w 282"/>
                    <a:gd name="T31" fmla="*/ 0 h 320"/>
                    <a:gd name="T32" fmla="*/ 87 w 282"/>
                    <a:gd name="T33" fmla="*/ 0 h 320"/>
                    <a:gd name="T34" fmla="*/ 95 w 282"/>
                    <a:gd name="T35" fmla="*/ 0 h 320"/>
                    <a:gd name="T36" fmla="*/ 100 w 282"/>
                    <a:gd name="T37" fmla="*/ 0 h 320"/>
                    <a:gd name="T38" fmla="*/ 105 w 282"/>
                    <a:gd name="T39" fmla="*/ 0 h 320"/>
                    <a:gd name="T40" fmla="*/ 107 w 282"/>
                    <a:gd name="T41" fmla="*/ 0 h 320"/>
                    <a:gd name="T42" fmla="*/ 107 w 282"/>
                    <a:gd name="T43" fmla="*/ 3 h 320"/>
                    <a:gd name="T44" fmla="*/ 107 w 282"/>
                    <a:gd name="T45" fmla="*/ 3 h 320"/>
                    <a:gd name="T46" fmla="*/ 107 w 282"/>
                    <a:gd name="T47" fmla="*/ 3 h 320"/>
                    <a:gd name="T48" fmla="*/ 107 w 282"/>
                    <a:gd name="T49" fmla="*/ 3 h 320"/>
                    <a:gd name="T50" fmla="*/ 107 w 282"/>
                    <a:gd name="T51" fmla="*/ 3 h 320"/>
                    <a:gd name="T52" fmla="*/ 107 w 282"/>
                    <a:gd name="T53" fmla="*/ 3 h 320"/>
                    <a:gd name="T54" fmla="*/ 107 w 282"/>
                    <a:gd name="T55" fmla="*/ 3 h 320"/>
                    <a:gd name="T56" fmla="*/ 107 w 282"/>
                    <a:gd name="T57" fmla="*/ 3 h 320"/>
                    <a:gd name="T58" fmla="*/ 108 w 282"/>
                    <a:gd name="T59" fmla="*/ 4 h 320"/>
                    <a:gd name="T60" fmla="*/ 111 w 282"/>
                    <a:gd name="T61" fmla="*/ 5 h 320"/>
                    <a:gd name="T62" fmla="*/ 113 w 282"/>
                    <a:gd name="T63" fmla="*/ 7 h 320"/>
                    <a:gd name="T64" fmla="*/ 116 w 282"/>
                    <a:gd name="T65" fmla="*/ 7 h 320"/>
                    <a:gd name="T66" fmla="*/ 122 w 282"/>
                    <a:gd name="T67" fmla="*/ 8 h 320"/>
                    <a:gd name="T68" fmla="*/ 128 w 282"/>
                    <a:gd name="T69" fmla="*/ 8 h 320"/>
                    <a:gd name="T70" fmla="*/ 135 w 282"/>
                    <a:gd name="T71" fmla="*/ 9 h 320"/>
                    <a:gd name="T72" fmla="*/ 142 w 282"/>
                    <a:gd name="T73" fmla="*/ 9 h 320"/>
                    <a:gd name="T74" fmla="*/ 142 w 282"/>
                    <a:gd name="T75" fmla="*/ 28 h 320"/>
                    <a:gd name="T76" fmla="*/ 123 w 282"/>
                    <a:gd name="T77" fmla="*/ 28 h 320"/>
                    <a:gd name="T78" fmla="*/ 103 w 282"/>
                    <a:gd name="T79" fmla="*/ 28 h 320"/>
                    <a:gd name="T80" fmla="*/ 86 w 282"/>
                    <a:gd name="T81" fmla="*/ 28 h 320"/>
                    <a:gd name="T82" fmla="*/ 71 w 282"/>
                    <a:gd name="T83" fmla="*/ 28 h 320"/>
                    <a:gd name="T84" fmla="*/ 58 w 282"/>
                    <a:gd name="T85" fmla="*/ 28 h 320"/>
                    <a:gd name="T86" fmla="*/ 46 w 282"/>
                    <a:gd name="T87" fmla="*/ 28 h 320"/>
                    <a:gd name="T88" fmla="*/ 36 w 282"/>
                    <a:gd name="T89" fmla="*/ 27 h 320"/>
                    <a:gd name="T90" fmla="*/ 29 w 282"/>
                    <a:gd name="T91" fmla="*/ 27 h 320"/>
                    <a:gd name="T92" fmla="*/ 21 w 282"/>
                    <a:gd name="T93" fmla="*/ 26 h 320"/>
                    <a:gd name="T94" fmla="*/ 12 w 282"/>
                    <a:gd name="T95" fmla="*/ 24 h 320"/>
                    <a:gd name="T96" fmla="*/ 12 w 282"/>
                    <a:gd name="T97" fmla="*/ 23 h 320"/>
                    <a:gd name="T98" fmla="*/ 12 w 282"/>
                    <a:gd name="T99" fmla="*/ 20 h 320"/>
                    <a:gd name="T100" fmla="*/ 6 w 282"/>
                    <a:gd name="T101" fmla="*/ 17 h 320"/>
                    <a:gd name="T102" fmla="*/ 4 w 282"/>
                    <a:gd name="T103" fmla="*/ 15 h 320"/>
                    <a:gd name="T104" fmla="*/ 2 w 282"/>
                    <a:gd name="T105" fmla="*/ 11 h 320"/>
                    <a:gd name="T106" fmla="*/ 1 w 282"/>
                    <a:gd name="T107" fmla="*/ 7 h 320"/>
                    <a:gd name="T108" fmla="*/ 0 w 282"/>
                    <a:gd name="T109" fmla="*/ 3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2"/>
                    <a:gd name="T166" fmla="*/ 0 h 320"/>
                    <a:gd name="T167" fmla="*/ 282 w 282"/>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2" h="320">
                      <a:moveTo>
                        <a:pt x="0" y="26"/>
                      </a:moveTo>
                      <a:lnTo>
                        <a:pt x="1" y="15"/>
                      </a:lnTo>
                      <a:lnTo>
                        <a:pt x="1" y="6"/>
                      </a:lnTo>
                      <a:lnTo>
                        <a:pt x="1" y="2"/>
                      </a:lnTo>
                      <a:lnTo>
                        <a:pt x="4" y="0"/>
                      </a:lnTo>
                      <a:lnTo>
                        <a:pt x="6" y="0"/>
                      </a:lnTo>
                      <a:lnTo>
                        <a:pt x="13" y="0"/>
                      </a:lnTo>
                      <a:lnTo>
                        <a:pt x="22" y="0"/>
                      </a:lnTo>
                      <a:lnTo>
                        <a:pt x="34" y="0"/>
                      </a:lnTo>
                      <a:lnTo>
                        <a:pt x="50" y="0"/>
                      </a:lnTo>
                      <a:lnTo>
                        <a:pt x="66" y="0"/>
                      </a:lnTo>
                      <a:lnTo>
                        <a:pt x="84" y="0"/>
                      </a:lnTo>
                      <a:lnTo>
                        <a:pt x="102" y="0"/>
                      </a:lnTo>
                      <a:lnTo>
                        <a:pt x="121" y="0"/>
                      </a:lnTo>
                      <a:lnTo>
                        <a:pt x="140" y="0"/>
                      </a:lnTo>
                      <a:lnTo>
                        <a:pt x="157" y="0"/>
                      </a:lnTo>
                      <a:lnTo>
                        <a:pt x="172" y="0"/>
                      </a:lnTo>
                      <a:lnTo>
                        <a:pt x="186" y="0"/>
                      </a:lnTo>
                      <a:lnTo>
                        <a:pt x="197" y="0"/>
                      </a:lnTo>
                      <a:lnTo>
                        <a:pt x="206" y="0"/>
                      </a:lnTo>
                      <a:lnTo>
                        <a:pt x="209" y="0"/>
                      </a:lnTo>
                      <a:lnTo>
                        <a:pt x="209" y="15"/>
                      </a:lnTo>
                      <a:lnTo>
                        <a:pt x="209" y="19"/>
                      </a:lnTo>
                      <a:lnTo>
                        <a:pt x="209" y="18"/>
                      </a:lnTo>
                      <a:lnTo>
                        <a:pt x="209" y="15"/>
                      </a:lnTo>
                      <a:lnTo>
                        <a:pt x="209" y="11"/>
                      </a:lnTo>
                      <a:lnTo>
                        <a:pt x="209" y="10"/>
                      </a:lnTo>
                      <a:lnTo>
                        <a:pt x="209" y="15"/>
                      </a:lnTo>
                      <a:lnTo>
                        <a:pt x="210" y="28"/>
                      </a:lnTo>
                      <a:lnTo>
                        <a:pt x="213" y="44"/>
                      </a:lnTo>
                      <a:lnTo>
                        <a:pt x="217" y="57"/>
                      </a:lnTo>
                      <a:lnTo>
                        <a:pt x="223" y="68"/>
                      </a:lnTo>
                      <a:lnTo>
                        <a:pt x="230" y="75"/>
                      </a:lnTo>
                      <a:lnTo>
                        <a:pt x="240" y="82"/>
                      </a:lnTo>
                      <a:lnTo>
                        <a:pt x="251" y="87"/>
                      </a:lnTo>
                      <a:lnTo>
                        <a:pt x="265" y="90"/>
                      </a:lnTo>
                      <a:lnTo>
                        <a:pt x="280" y="92"/>
                      </a:lnTo>
                      <a:lnTo>
                        <a:pt x="281" y="319"/>
                      </a:lnTo>
                      <a:lnTo>
                        <a:pt x="241" y="319"/>
                      </a:lnTo>
                      <a:lnTo>
                        <a:pt x="202" y="318"/>
                      </a:lnTo>
                      <a:lnTo>
                        <a:pt x="169" y="318"/>
                      </a:lnTo>
                      <a:lnTo>
                        <a:pt x="139" y="316"/>
                      </a:lnTo>
                      <a:lnTo>
                        <a:pt x="113" y="313"/>
                      </a:lnTo>
                      <a:lnTo>
                        <a:pt x="89" y="308"/>
                      </a:lnTo>
                      <a:lnTo>
                        <a:pt x="70" y="301"/>
                      </a:lnTo>
                      <a:lnTo>
                        <a:pt x="54" y="293"/>
                      </a:lnTo>
                      <a:lnTo>
                        <a:pt x="39" y="281"/>
                      </a:lnTo>
                      <a:lnTo>
                        <a:pt x="28" y="265"/>
                      </a:lnTo>
                      <a:lnTo>
                        <a:pt x="19" y="246"/>
                      </a:lnTo>
                      <a:lnTo>
                        <a:pt x="13" y="222"/>
                      </a:lnTo>
                      <a:lnTo>
                        <a:pt x="6" y="193"/>
                      </a:lnTo>
                      <a:lnTo>
                        <a:pt x="4" y="159"/>
                      </a:lnTo>
                      <a:lnTo>
                        <a:pt x="2" y="121"/>
                      </a:lnTo>
                      <a:lnTo>
                        <a:pt x="1" y="77"/>
                      </a:lnTo>
                      <a:lnTo>
                        <a:pt x="0" y="26"/>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712" name="Freeform 533"/>
                <p:cNvSpPr>
                  <a:spLocks noChangeAspect="1"/>
                </p:cNvSpPr>
                <p:nvPr/>
              </p:nvSpPr>
              <p:spPr bwMode="auto">
                <a:xfrm>
                  <a:off x="486" y="2524"/>
                  <a:ext cx="271" cy="278"/>
                </a:xfrm>
                <a:custGeom>
                  <a:avLst/>
                  <a:gdLst>
                    <a:gd name="T0" fmla="*/ 0 w 282"/>
                    <a:gd name="T1" fmla="*/ 3 h 320"/>
                    <a:gd name="T2" fmla="*/ 1 w 282"/>
                    <a:gd name="T3" fmla="*/ 3 h 320"/>
                    <a:gd name="T4" fmla="*/ 1 w 282"/>
                    <a:gd name="T5" fmla="*/ 3 h 320"/>
                    <a:gd name="T6" fmla="*/ 1 w 282"/>
                    <a:gd name="T7" fmla="*/ 2 h 320"/>
                    <a:gd name="T8" fmla="*/ 4 w 282"/>
                    <a:gd name="T9" fmla="*/ 0 h 320"/>
                    <a:gd name="T10" fmla="*/ 6 w 282"/>
                    <a:gd name="T11" fmla="*/ 0 h 320"/>
                    <a:gd name="T12" fmla="*/ 12 w 282"/>
                    <a:gd name="T13" fmla="*/ 0 h 320"/>
                    <a:gd name="T14" fmla="*/ 12 w 282"/>
                    <a:gd name="T15" fmla="*/ 0 h 320"/>
                    <a:gd name="T16" fmla="*/ 17 w 282"/>
                    <a:gd name="T17" fmla="*/ 0 h 320"/>
                    <a:gd name="T18" fmla="*/ 27 w 282"/>
                    <a:gd name="T19" fmla="*/ 0 h 320"/>
                    <a:gd name="T20" fmla="*/ 34 w 282"/>
                    <a:gd name="T21" fmla="*/ 0 h 320"/>
                    <a:gd name="T22" fmla="*/ 43 w 282"/>
                    <a:gd name="T23" fmla="*/ 0 h 320"/>
                    <a:gd name="T24" fmla="*/ 52 w 282"/>
                    <a:gd name="T25" fmla="*/ 0 h 320"/>
                    <a:gd name="T26" fmla="*/ 61 w 282"/>
                    <a:gd name="T27" fmla="*/ 0 h 320"/>
                    <a:gd name="T28" fmla="*/ 72 w 282"/>
                    <a:gd name="T29" fmla="*/ 0 h 320"/>
                    <a:gd name="T30" fmla="*/ 80 w 282"/>
                    <a:gd name="T31" fmla="*/ 0 h 320"/>
                    <a:gd name="T32" fmla="*/ 87 w 282"/>
                    <a:gd name="T33" fmla="*/ 0 h 320"/>
                    <a:gd name="T34" fmla="*/ 95 w 282"/>
                    <a:gd name="T35" fmla="*/ 0 h 320"/>
                    <a:gd name="T36" fmla="*/ 100 w 282"/>
                    <a:gd name="T37" fmla="*/ 0 h 320"/>
                    <a:gd name="T38" fmla="*/ 105 w 282"/>
                    <a:gd name="T39" fmla="*/ 0 h 320"/>
                    <a:gd name="T40" fmla="*/ 107 w 282"/>
                    <a:gd name="T41" fmla="*/ 0 h 320"/>
                    <a:gd name="T42" fmla="*/ 107 w 282"/>
                    <a:gd name="T43" fmla="*/ 3 h 320"/>
                    <a:gd name="T44" fmla="*/ 107 w 282"/>
                    <a:gd name="T45" fmla="*/ 3 h 320"/>
                    <a:gd name="T46" fmla="*/ 107 w 282"/>
                    <a:gd name="T47" fmla="*/ 3 h 320"/>
                    <a:gd name="T48" fmla="*/ 107 w 282"/>
                    <a:gd name="T49" fmla="*/ 3 h 320"/>
                    <a:gd name="T50" fmla="*/ 107 w 282"/>
                    <a:gd name="T51" fmla="*/ 3 h 320"/>
                    <a:gd name="T52" fmla="*/ 107 w 282"/>
                    <a:gd name="T53" fmla="*/ 3 h 320"/>
                    <a:gd name="T54" fmla="*/ 107 w 282"/>
                    <a:gd name="T55" fmla="*/ 3 h 320"/>
                    <a:gd name="T56" fmla="*/ 107 w 282"/>
                    <a:gd name="T57" fmla="*/ 3 h 320"/>
                    <a:gd name="T58" fmla="*/ 108 w 282"/>
                    <a:gd name="T59" fmla="*/ 4 h 320"/>
                    <a:gd name="T60" fmla="*/ 111 w 282"/>
                    <a:gd name="T61" fmla="*/ 5 h 320"/>
                    <a:gd name="T62" fmla="*/ 113 w 282"/>
                    <a:gd name="T63" fmla="*/ 7 h 320"/>
                    <a:gd name="T64" fmla="*/ 116 w 282"/>
                    <a:gd name="T65" fmla="*/ 7 h 320"/>
                    <a:gd name="T66" fmla="*/ 122 w 282"/>
                    <a:gd name="T67" fmla="*/ 8 h 320"/>
                    <a:gd name="T68" fmla="*/ 128 w 282"/>
                    <a:gd name="T69" fmla="*/ 8 h 320"/>
                    <a:gd name="T70" fmla="*/ 135 w 282"/>
                    <a:gd name="T71" fmla="*/ 9 h 320"/>
                    <a:gd name="T72" fmla="*/ 142 w 282"/>
                    <a:gd name="T73" fmla="*/ 9 h 320"/>
                    <a:gd name="T74" fmla="*/ 142 w 282"/>
                    <a:gd name="T75" fmla="*/ 28 h 320"/>
                    <a:gd name="T76" fmla="*/ 123 w 282"/>
                    <a:gd name="T77" fmla="*/ 28 h 320"/>
                    <a:gd name="T78" fmla="*/ 103 w 282"/>
                    <a:gd name="T79" fmla="*/ 28 h 320"/>
                    <a:gd name="T80" fmla="*/ 86 w 282"/>
                    <a:gd name="T81" fmla="*/ 28 h 320"/>
                    <a:gd name="T82" fmla="*/ 71 w 282"/>
                    <a:gd name="T83" fmla="*/ 28 h 320"/>
                    <a:gd name="T84" fmla="*/ 58 w 282"/>
                    <a:gd name="T85" fmla="*/ 28 h 320"/>
                    <a:gd name="T86" fmla="*/ 46 w 282"/>
                    <a:gd name="T87" fmla="*/ 28 h 320"/>
                    <a:gd name="T88" fmla="*/ 36 w 282"/>
                    <a:gd name="T89" fmla="*/ 27 h 320"/>
                    <a:gd name="T90" fmla="*/ 29 w 282"/>
                    <a:gd name="T91" fmla="*/ 27 h 320"/>
                    <a:gd name="T92" fmla="*/ 21 w 282"/>
                    <a:gd name="T93" fmla="*/ 26 h 320"/>
                    <a:gd name="T94" fmla="*/ 12 w 282"/>
                    <a:gd name="T95" fmla="*/ 24 h 320"/>
                    <a:gd name="T96" fmla="*/ 12 w 282"/>
                    <a:gd name="T97" fmla="*/ 23 h 320"/>
                    <a:gd name="T98" fmla="*/ 12 w 282"/>
                    <a:gd name="T99" fmla="*/ 20 h 320"/>
                    <a:gd name="T100" fmla="*/ 6 w 282"/>
                    <a:gd name="T101" fmla="*/ 17 h 320"/>
                    <a:gd name="T102" fmla="*/ 4 w 282"/>
                    <a:gd name="T103" fmla="*/ 15 h 320"/>
                    <a:gd name="T104" fmla="*/ 2 w 282"/>
                    <a:gd name="T105" fmla="*/ 11 h 320"/>
                    <a:gd name="T106" fmla="*/ 1 w 282"/>
                    <a:gd name="T107" fmla="*/ 7 h 320"/>
                    <a:gd name="T108" fmla="*/ 0 w 282"/>
                    <a:gd name="T109" fmla="*/ 3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2"/>
                    <a:gd name="T166" fmla="*/ 0 h 320"/>
                    <a:gd name="T167" fmla="*/ 282 w 282"/>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2" h="320">
                      <a:moveTo>
                        <a:pt x="0" y="26"/>
                      </a:moveTo>
                      <a:lnTo>
                        <a:pt x="1" y="15"/>
                      </a:lnTo>
                      <a:lnTo>
                        <a:pt x="1" y="6"/>
                      </a:lnTo>
                      <a:lnTo>
                        <a:pt x="1" y="2"/>
                      </a:lnTo>
                      <a:lnTo>
                        <a:pt x="4" y="0"/>
                      </a:lnTo>
                      <a:lnTo>
                        <a:pt x="6" y="0"/>
                      </a:lnTo>
                      <a:lnTo>
                        <a:pt x="13" y="0"/>
                      </a:lnTo>
                      <a:lnTo>
                        <a:pt x="22" y="0"/>
                      </a:lnTo>
                      <a:lnTo>
                        <a:pt x="34" y="0"/>
                      </a:lnTo>
                      <a:lnTo>
                        <a:pt x="50" y="0"/>
                      </a:lnTo>
                      <a:lnTo>
                        <a:pt x="66" y="0"/>
                      </a:lnTo>
                      <a:lnTo>
                        <a:pt x="84" y="0"/>
                      </a:lnTo>
                      <a:lnTo>
                        <a:pt x="102" y="0"/>
                      </a:lnTo>
                      <a:lnTo>
                        <a:pt x="121" y="0"/>
                      </a:lnTo>
                      <a:lnTo>
                        <a:pt x="140" y="0"/>
                      </a:lnTo>
                      <a:lnTo>
                        <a:pt x="157" y="0"/>
                      </a:lnTo>
                      <a:lnTo>
                        <a:pt x="172" y="0"/>
                      </a:lnTo>
                      <a:lnTo>
                        <a:pt x="186" y="0"/>
                      </a:lnTo>
                      <a:lnTo>
                        <a:pt x="197" y="0"/>
                      </a:lnTo>
                      <a:lnTo>
                        <a:pt x="206" y="0"/>
                      </a:lnTo>
                      <a:lnTo>
                        <a:pt x="209" y="0"/>
                      </a:lnTo>
                      <a:lnTo>
                        <a:pt x="209" y="15"/>
                      </a:lnTo>
                      <a:lnTo>
                        <a:pt x="209" y="19"/>
                      </a:lnTo>
                      <a:lnTo>
                        <a:pt x="209" y="18"/>
                      </a:lnTo>
                      <a:lnTo>
                        <a:pt x="209" y="15"/>
                      </a:lnTo>
                      <a:lnTo>
                        <a:pt x="209" y="11"/>
                      </a:lnTo>
                      <a:lnTo>
                        <a:pt x="209" y="10"/>
                      </a:lnTo>
                      <a:lnTo>
                        <a:pt x="209" y="15"/>
                      </a:lnTo>
                      <a:lnTo>
                        <a:pt x="210" y="28"/>
                      </a:lnTo>
                      <a:lnTo>
                        <a:pt x="213" y="44"/>
                      </a:lnTo>
                      <a:lnTo>
                        <a:pt x="217" y="57"/>
                      </a:lnTo>
                      <a:lnTo>
                        <a:pt x="223" y="68"/>
                      </a:lnTo>
                      <a:lnTo>
                        <a:pt x="230" y="75"/>
                      </a:lnTo>
                      <a:lnTo>
                        <a:pt x="240" y="82"/>
                      </a:lnTo>
                      <a:lnTo>
                        <a:pt x="251" y="87"/>
                      </a:lnTo>
                      <a:lnTo>
                        <a:pt x="265" y="90"/>
                      </a:lnTo>
                      <a:lnTo>
                        <a:pt x="280" y="92"/>
                      </a:lnTo>
                      <a:lnTo>
                        <a:pt x="281" y="319"/>
                      </a:lnTo>
                      <a:lnTo>
                        <a:pt x="241" y="319"/>
                      </a:lnTo>
                      <a:lnTo>
                        <a:pt x="202" y="318"/>
                      </a:lnTo>
                      <a:lnTo>
                        <a:pt x="169" y="318"/>
                      </a:lnTo>
                      <a:lnTo>
                        <a:pt x="139" y="316"/>
                      </a:lnTo>
                      <a:lnTo>
                        <a:pt x="113" y="313"/>
                      </a:lnTo>
                      <a:lnTo>
                        <a:pt x="89" y="308"/>
                      </a:lnTo>
                      <a:lnTo>
                        <a:pt x="70" y="301"/>
                      </a:lnTo>
                      <a:lnTo>
                        <a:pt x="54" y="293"/>
                      </a:lnTo>
                      <a:lnTo>
                        <a:pt x="39" y="281"/>
                      </a:lnTo>
                      <a:lnTo>
                        <a:pt x="28" y="265"/>
                      </a:lnTo>
                      <a:lnTo>
                        <a:pt x="19" y="246"/>
                      </a:lnTo>
                      <a:lnTo>
                        <a:pt x="13" y="222"/>
                      </a:lnTo>
                      <a:lnTo>
                        <a:pt x="6" y="193"/>
                      </a:lnTo>
                      <a:lnTo>
                        <a:pt x="4" y="159"/>
                      </a:lnTo>
                      <a:lnTo>
                        <a:pt x="2" y="121"/>
                      </a:lnTo>
                      <a:lnTo>
                        <a:pt x="1" y="77"/>
                      </a:lnTo>
                      <a:lnTo>
                        <a:pt x="0" y="26"/>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13" name="Freeform 534"/>
                <p:cNvSpPr>
                  <a:spLocks noChangeAspect="1"/>
                </p:cNvSpPr>
                <p:nvPr/>
              </p:nvSpPr>
              <p:spPr bwMode="auto">
                <a:xfrm>
                  <a:off x="656" y="2542"/>
                  <a:ext cx="107" cy="86"/>
                </a:xfrm>
                <a:custGeom>
                  <a:avLst/>
                  <a:gdLst>
                    <a:gd name="T0" fmla="*/ 0 w 111"/>
                    <a:gd name="T1" fmla="*/ 1 h 100"/>
                    <a:gd name="T2" fmla="*/ 2 w 111"/>
                    <a:gd name="T3" fmla="*/ 3 h 100"/>
                    <a:gd name="T4" fmla="*/ 5 w 111"/>
                    <a:gd name="T5" fmla="*/ 3 h 100"/>
                    <a:gd name="T6" fmla="*/ 13 w 111"/>
                    <a:gd name="T7" fmla="*/ 5 h 100"/>
                    <a:gd name="T8" fmla="*/ 13 w 111"/>
                    <a:gd name="T9" fmla="*/ 6 h 100"/>
                    <a:gd name="T10" fmla="*/ 19 w 111"/>
                    <a:gd name="T11" fmla="*/ 7 h 100"/>
                    <a:gd name="T12" fmla="*/ 30 w 111"/>
                    <a:gd name="T13" fmla="*/ 7 h 100"/>
                    <a:gd name="T14" fmla="*/ 41 w 111"/>
                    <a:gd name="T15" fmla="*/ 8 h 100"/>
                    <a:gd name="T16" fmla="*/ 59 w 111"/>
                    <a:gd name="T17" fmla="*/ 8 h 100"/>
                    <a:gd name="T18" fmla="*/ 59 w 111"/>
                    <a:gd name="T19" fmla="*/ 6 h 100"/>
                    <a:gd name="T20" fmla="*/ 47 w 111"/>
                    <a:gd name="T21" fmla="*/ 6 h 100"/>
                    <a:gd name="T22" fmla="*/ 38 w 111"/>
                    <a:gd name="T23" fmla="*/ 5 h 100"/>
                    <a:gd name="T24" fmla="*/ 32 w 111"/>
                    <a:gd name="T25" fmla="*/ 5 h 100"/>
                    <a:gd name="T26" fmla="*/ 27 w 111"/>
                    <a:gd name="T27" fmla="*/ 4 h 100"/>
                    <a:gd name="T28" fmla="*/ 23 w 111"/>
                    <a:gd name="T29" fmla="*/ 3 h 100"/>
                    <a:gd name="T30" fmla="*/ 16 w 111"/>
                    <a:gd name="T31" fmla="*/ 3 h 100"/>
                    <a:gd name="T32" fmla="*/ 13 w 111"/>
                    <a:gd name="T33" fmla="*/ 3 h 100"/>
                    <a:gd name="T34" fmla="*/ 13 w 111"/>
                    <a:gd name="T35" fmla="*/ 0 h 100"/>
                    <a:gd name="T36" fmla="*/ 0 w 111"/>
                    <a:gd name="T37" fmla="*/ 1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00"/>
                    <a:gd name="T59" fmla="*/ 111 w 111"/>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00">
                      <a:moveTo>
                        <a:pt x="0" y="1"/>
                      </a:moveTo>
                      <a:lnTo>
                        <a:pt x="2" y="26"/>
                      </a:lnTo>
                      <a:lnTo>
                        <a:pt x="5" y="47"/>
                      </a:lnTo>
                      <a:lnTo>
                        <a:pt x="13" y="63"/>
                      </a:lnTo>
                      <a:lnTo>
                        <a:pt x="23" y="77"/>
                      </a:lnTo>
                      <a:lnTo>
                        <a:pt x="36" y="85"/>
                      </a:lnTo>
                      <a:lnTo>
                        <a:pt x="54" y="91"/>
                      </a:lnTo>
                      <a:lnTo>
                        <a:pt x="78" y="97"/>
                      </a:lnTo>
                      <a:lnTo>
                        <a:pt x="109" y="99"/>
                      </a:lnTo>
                      <a:lnTo>
                        <a:pt x="110" y="74"/>
                      </a:lnTo>
                      <a:lnTo>
                        <a:pt x="88" y="73"/>
                      </a:lnTo>
                      <a:lnTo>
                        <a:pt x="71" y="69"/>
                      </a:lnTo>
                      <a:lnTo>
                        <a:pt x="58" y="64"/>
                      </a:lnTo>
                      <a:lnTo>
                        <a:pt x="47" y="56"/>
                      </a:lnTo>
                      <a:lnTo>
                        <a:pt x="40" y="48"/>
                      </a:lnTo>
                      <a:lnTo>
                        <a:pt x="33" y="35"/>
                      </a:lnTo>
                      <a:lnTo>
                        <a:pt x="30" y="18"/>
                      </a:lnTo>
                      <a:lnTo>
                        <a:pt x="29" y="0"/>
                      </a:lnTo>
                      <a:lnTo>
                        <a:pt x="0" y="1"/>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714" name="Freeform 535"/>
                <p:cNvSpPr>
                  <a:spLocks noChangeAspect="1"/>
                </p:cNvSpPr>
                <p:nvPr/>
              </p:nvSpPr>
              <p:spPr bwMode="auto">
                <a:xfrm>
                  <a:off x="695" y="2570"/>
                  <a:ext cx="1" cy="25"/>
                </a:xfrm>
                <a:custGeom>
                  <a:avLst/>
                  <a:gdLst>
                    <a:gd name="T0" fmla="*/ 0 w 1"/>
                    <a:gd name="T1" fmla="*/ 0 h 28"/>
                    <a:gd name="T2" fmla="*/ 0 w 1"/>
                    <a:gd name="T3" fmla="*/ 4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715" name="Freeform 536"/>
                <p:cNvSpPr>
                  <a:spLocks noChangeAspect="1"/>
                </p:cNvSpPr>
                <p:nvPr/>
              </p:nvSpPr>
              <p:spPr bwMode="auto">
                <a:xfrm>
                  <a:off x="511" y="2580"/>
                  <a:ext cx="192" cy="198"/>
                </a:xfrm>
                <a:custGeom>
                  <a:avLst/>
                  <a:gdLst>
                    <a:gd name="T0" fmla="*/ 0 w 200"/>
                    <a:gd name="T1" fmla="*/ 6 h 229"/>
                    <a:gd name="T2" fmla="*/ 0 w 200"/>
                    <a:gd name="T3" fmla="*/ 1 h 229"/>
                    <a:gd name="T4" fmla="*/ 81 w 200"/>
                    <a:gd name="T5" fmla="*/ 0 h 229"/>
                    <a:gd name="T6" fmla="*/ 81 w 200"/>
                    <a:gd name="T7" fmla="*/ 3 h 229"/>
                    <a:gd name="T8" fmla="*/ 81 w 200"/>
                    <a:gd name="T9" fmla="*/ 3 h 229"/>
                    <a:gd name="T10" fmla="*/ 81 w 200"/>
                    <a:gd name="T11" fmla="*/ 3 h 229"/>
                    <a:gd name="T12" fmla="*/ 81 w 200"/>
                    <a:gd name="T13" fmla="*/ 4 h 229"/>
                    <a:gd name="T14" fmla="*/ 84 w 200"/>
                    <a:gd name="T15" fmla="*/ 5 h 229"/>
                    <a:gd name="T16" fmla="*/ 87 w 200"/>
                    <a:gd name="T17" fmla="*/ 5 h 229"/>
                    <a:gd name="T18" fmla="*/ 92 w 200"/>
                    <a:gd name="T19" fmla="*/ 5 h 229"/>
                    <a:gd name="T20" fmla="*/ 100 w 200"/>
                    <a:gd name="T21" fmla="*/ 5 h 229"/>
                    <a:gd name="T22" fmla="*/ 99 w 200"/>
                    <a:gd name="T23" fmla="*/ 19 h 229"/>
                    <a:gd name="T24" fmla="*/ 75 w 200"/>
                    <a:gd name="T25" fmla="*/ 19 h 229"/>
                    <a:gd name="T26" fmla="*/ 55 w 200"/>
                    <a:gd name="T27" fmla="*/ 19 h 229"/>
                    <a:gd name="T28" fmla="*/ 36 w 200"/>
                    <a:gd name="T29" fmla="*/ 19 h 229"/>
                    <a:gd name="T30" fmla="*/ 26 w 200"/>
                    <a:gd name="T31" fmla="*/ 17 h 229"/>
                    <a:gd name="T32" fmla="*/ 13 w 200"/>
                    <a:gd name="T33" fmla="*/ 16 h 229"/>
                    <a:gd name="T34" fmla="*/ 12 w 200"/>
                    <a:gd name="T35" fmla="*/ 14 h 229"/>
                    <a:gd name="T36" fmla="*/ 5 w 200"/>
                    <a:gd name="T37" fmla="*/ 12 h 229"/>
                    <a:gd name="T38" fmla="*/ 1 w 200"/>
                    <a:gd name="T39" fmla="*/ 9 h 229"/>
                    <a:gd name="T40" fmla="*/ 0 w 200"/>
                    <a:gd name="T41" fmla="*/ 6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229"/>
                    <a:gd name="T65" fmla="*/ 200 w 200"/>
                    <a:gd name="T66" fmla="*/ 229 h 2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229">
                      <a:moveTo>
                        <a:pt x="0" y="64"/>
                      </a:moveTo>
                      <a:lnTo>
                        <a:pt x="0" y="1"/>
                      </a:lnTo>
                      <a:lnTo>
                        <a:pt x="160" y="0"/>
                      </a:lnTo>
                      <a:lnTo>
                        <a:pt x="160" y="21"/>
                      </a:lnTo>
                      <a:lnTo>
                        <a:pt x="160" y="35"/>
                      </a:lnTo>
                      <a:lnTo>
                        <a:pt x="160" y="46"/>
                      </a:lnTo>
                      <a:lnTo>
                        <a:pt x="162" y="52"/>
                      </a:lnTo>
                      <a:lnTo>
                        <a:pt x="168" y="56"/>
                      </a:lnTo>
                      <a:lnTo>
                        <a:pt x="174" y="58"/>
                      </a:lnTo>
                      <a:lnTo>
                        <a:pt x="185" y="58"/>
                      </a:lnTo>
                      <a:lnTo>
                        <a:pt x="199" y="56"/>
                      </a:lnTo>
                      <a:lnTo>
                        <a:pt x="197" y="228"/>
                      </a:lnTo>
                      <a:lnTo>
                        <a:pt x="149" y="228"/>
                      </a:lnTo>
                      <a:lnTo>
                        <a:pt x="109" y="225"/>
                      </a:lnTo>
                      <a:lnTo>
                        <a:pt x="75" y="218"/>
                      </a:lnTo>
                      <a:lnTo>
                        <a:pt x="49" y="208"/>
                      </a:lnTo>
                      <a:lnTo>
                        <a:pt x="30" y="194"/>
                      </a:lnTo>
                      <a:lnTo>
                        <a:pt x="15" y="171"/>
                      </a:lnTo>
                      <a:lnTo>
                        <a:pt x="5" y="143"/>
                      </a:lnTo>
                      <a:lnTo>
                        <a:pt x="1" y="108"/>
                      </a:lnTo>
                      <a:lnTo>
                        <a:pt x="0" y="64"/>
                      </a:lnTo>
                    </a:path>
                  </a:pathLst>
                </a:custGeom>
                <a:solidFill>
                  <a:srgbClr val="BFBFBF"/>
                </a:solidFill>
                <a:ln w="9525" cap="rnd">
                  <a:noFill/>
                  <a:round/>
                  <a:headEnd type="none" w="sm" len="sm"/>
                  <a:tailEnd type="none" w="sm" len="sm"/>
                </a:ln>
              </p:spPr>
              <p:txBody>
                <a:bodyPr rot="10800000" wrap="none"/>
                <a:lstStyle/>
                <a:p>
                  <a:endParaRPr lang="es-PA"/>
                </a:p>
              </p:txBody>
            </p:sp>
            <p:sp>
              <p:nvSpPr>
                <p:cNvPr id="17716" name="Freeform 537"/>
                <p:cNvSpPr>
                  <a:spLocks noChangeAspect="1"/>
                </p:cNvSpPr>
                <p:nvPr/>
              </p:nvSpPr>
              <p:spPr bwMode="auto">
                <a:xfrm>
                  <a:off x="526" y="2550"/>
                  <a:ext cx="228" cy="214"/>
                </a:xfrm>
                <a:custGeom>
                  <a:avLst/>
                  <a:gdLst>
                    <a:gd name="T0" fmla="*/ 0 w 236"/>
                    <a:gd name="T1" fmla="*/ 4 h 246"/>
                    <a:gd name="T2" fmla="*/ 0 w 236"/>
                    <a:gd name="T3" fmla="*/ 0 h 246"/>
                    <a:gd name="T4" fmla="*/ 71 w 236"/>
                    <a:gd name="T5" fmla="*/ 0 h 246"/>
                    <a:gd name="T6" fmla="*/ 71 w 236"/>
                    <a:gd name="T7" fmla="*/ 6 h 246"/>
                    <a:gd name="T8" fmla="*/ 71 w 236"/>
                    <a:gd name="T9" fmla="*/ 8 h 246"/>
                    <a:gd name="T10" fmla="*/ 73 w 236"/>
                    <a:gd name="T11" fmla="*/ 9 h 246"/>
                    <a:gd name="T12" fmla="*/ 76 w 236"/>
                    <a:gd name="T13" fmla="*/ 9 h 246"/>
                    <a:gd name="T14" fmla="*/ 79 w 236"/>
                    <a:gd name="T15" fmla="*/ 10 h 246"/>
                    <a:gd name="T16" fmla="*/ 85 w 236"/>
                    <a:gd name="T17" fmla="*/ 10 h 246"/>
                    <a:gd name="T18" fmla="*/ 89 w 236"/>
                    <a:gd name="T19" fmla="*/ 10 h 246"/>
                    <a:gd name="T20" fmla="*/ 94 w 236"/>
                    <a:gd name="T21" fmla="*/ 10 h 246"/>
                    <a:gd name="T22" fmla="*/ 98 w 236"/>
                    <a:gd name="T23" fmla="*/ 10 h 246"/>
                    <a:gd name="T24" fmla="*/ 130 w 236"/>
                    <a:gd name="T25" fmla="*/ 10 h 246"/>
                    <a:gd name="T26" fmla="*/ 131 w 236"/>
                    <a:gd name="T27" fmla="*/ 23 h 246"/>
                    <a:gd name="T28" fmla="*/ 98 w 236"/>
                    <a:gd name="T29" fmla="*/ 23 h 246"/>
                    <a:gd name="T30" fmla="*/ 85 w 236"/>
                    <a:gd name="T31" fmla="*/ 23 h 246"/>
                    <a:gd name="T32" fmla="*/ 73 w 236"/>
                    <a:gd name="T33" fmla="*/ 23 h 246"/>
                    <a:gd name="T34" fmla="*/ 63 w 236"/>
                    <a:gd name="T35" fmla="*/ 23 h 246"/>
                    <a:gd name="T36" fmla="*/ 52 w 236"/>
                    <a:gd name="T37" fmla="*/ 22 h 246"/>
                    <a:gd name="T38" fmla="*/ 42 w 236"/>
                    <a:gd name="T39" fmla="*/ 21 h 246"/>
                    <a:gd name="T40" fmla="*/ 36 w 236"/>
                    <a:gd name="T41" fmla="*/ 21 h 246"/>
                    <a:gd name="T42" fmla="*/ 30 w 236"/>
                    <a:gd name="T43" fmla="*/ 21 h 246"/>
                    <a:gd name="T44" fmla="*/ 22 w 236"/>
                    <a:gd name="T45" fmla="*/ 20 h 246"/>
                    <a:gd name="T46" fmla="*/ 14 w 236"/>
                    <a:gd name="T47" fmla="*/ 18 h 246"/>
                    <a:gd name="T48" fmla="*/ 14 w 236"/>
                    <a:gd name="T49" fmla="*/ 17 h 246"/>
                    <a:gd name="T50" fmla="*/ 13 w 236"/>
                    <a:gd name="T51" fmla="*/ 16 h 246"/>
                    <a:gd name="T52" fmla="*/ 8 w 236"/>
                    <a:gd name="T53" fmla="*/ 14 h 246"/>
                    <a:gd name="T54" fmla="*/ 4 w 236"/>
                    <a:gd name="T55" fmla="*/ 12 h 246"/>
                    <a:gd name="T56" fmla="*/ 2 w 236"/>
                    <a:gd name="T57" fmla="*/ 10 h 246"/>
                    <a:gd name="T58" fmla="*/ 0 w 236"/>
                    <a:gd name="T59" fmla="*/ 8 h 246"/>
                    <a:gd name="T60" fmla="*/ 0 w 236"/>
                    <a:gd name="T61" fmla="*/ 4 h 2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
                    <a:gd name="T94" fmla="*/ 0 h 246"/>
                    <a:gd name="T95" fmla="*/ 236 w 236"/>
                    <a:gd name="T96" fmla="*/ 246 h 2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 h="246">
                      <a:moveTo>
                        <a:pt x="0" y="49"/>
                      </a:moveTo>
                      <a:lnTo>
                        <a:pt x="0" y="0"/>
                      </a:lnTo>
                      <a:lnTo>
                        <a:pt x="127" y="0"/>
                      </a:lnTo>
                      <a:lnTo>
                        <a:pt x="127" y="66"/>
                      </a:lnTo>
                      <a:lnTo>
                        <a:pt x="129" y="81"/>
                      </a:lnTo>
                      <a:lnTo>
                        <a:pt x="133" y="92"/>
                      </a:lnTo>
                      <a:lnTo>
                        <a:pt x="137" y="99"/>
                      </a:lnTo>
                      <a:lnTo>
                        <a:pt x="143" y="103"/>
                      </a:lnTo>
                      <a:lnTo>
                        <a:pt x="152" y="104"/>
                      </a:lnTo>
                      <a:lnTo>
                        <a:pt x="159" y="105"/>
                      </a:lnTo>
                      <a:lnTo>
                        <a:pt x="168" y="105"/>
                      </a:lnTo>
                      <a:lnTo>
                        <a:pt x="177" y="105"/>
                      </a:lnTo>
                      <a:lnTo>
                        <a:pt x="234" y="105"/>
                      </a:lnTo>
                      <a:lnTo>
                        <a:pt x="235" y="245"/>
                      </a:lnTo>
                      <a:lnTo>
                        <a:pt x="177" y="245"/>
                      </a:lnTo>
                      <a:lnTo>
                        <a:pt x="153" y="245"/>
                      </a:lnTo>
                      <a:lnTo>
                        <a:pt x="131" y="245"/>
                      </a:lnTo>
                      <a:lnTo>
                        <a:pt x="111" y="243"/>
                      </a:lnTo>
                      <a:lnTo>
                        <a:pt x="93" y="240"/>
                      </a:lnTo>
                      <a:lnTo>
                        <a:pt x="77" y="235"/>
                      </a:lnTo>
                      <a:lnTo>
                        <a:pt x="63" y="230"/>
                      </a:lnTo>
                      <a:lnTo>
                        <a:pt x="50" y="223"/>
                      </a:lnTo>
                      <a:lnTo>
                        <a:pt x="39" y="214"/>
                      </a:lnTo>
                      <a:lnTo>
                        <a:pt x="29" y="202"/>
                      </a:lnTo>
                      <a:lnTo>
                        <a:pt x="20" y="188"/>
                      </a:lnTo>
                      <a:lnTo>
                        <a:pt x="13" y="171"/>
                      </a:lnTo>
                      <a:lnTo>
                        <a:pt x="8" y="153"/>
                      </a:lnTo>
                      <a:lnTo>
                        <a:pt x="4" y="132"/>
                      </a:lnTo>
                      <a:lnTo>
                        <a:pt x="2" y="108"/>
                      </a:lnTo>
                      <a:lnTo>
                        <a:pt x="0" y="80"/>
                      </a:lnTo>
                      <a:lnTo>
                        <a:pt x="0" y="49"/>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717" name="Rectangle 538"/>
                <p:cNvSpPr>
                  <a:spLocks noChangeAspect="1" noChangeArrowheads="1"/>
                </p:cNvSpPr>
                <p:nvPr/>
              </p:nvSpPr>
              <p:spPr bwMode="auto">
                <a:xfrm>
                  <a:off x="458" y="2534"/>
                  <a:ext cx="258" cy="28"/>
                </a:xfrm>
                <a:prstGeom prst="rect">
                  <a:avLst/>
                </a:prstGeom>
                <a:solidFill>
                  <a:srgbClr val="A6A6A6"/>
                </a:solidFill>
                <a:ln w="9525">
                  <a:noFill/>
                  <a:miter lim="800000"/>
                  <a:headEnd/>
                  <a:tailEnd/>
                </a:ln>
              </p:spPr>
              <p:txBody>
                <a:bodyPr rot="10800000" wrap="none" anchor="ctr"/>
                <a:lstStyle/>
                <a:p>
                  <a:endParaRPr lang="en-GB"/>
                </a:p>
              </p:txBody>
            </p:sp>
            <p:sp>
              <p:nvSpPr>
                <p:cNvPr id="17718" name="Rectangle 539"/>
                <p:cNvSpPr>
                  <a:spLocks noChangeAspect="1" noChangeArrowheads="1"/>
                </p:cNvSpPr>
                <p:nvPr/>
              </p:nvSpPr>
              <p:spPr bwMode="auto">
                <a:xfrm>
                  <a:off x="462" y="2538"/>
                  <a:ext cx="250" cy="20"/>
                </a:xfrm>
                <a:prstGeom prst="rect">
                  <a:avLst/>
                </a:prstGeom>
                <a:noFill/>
                <a:ln w="12699">
                  <a:solidFill>
                    <a:srgbClr val="000000"/>
                  </a:solidFill>
                  <a:miter lim="800000"/>
                  <a:headEnd/>
                  <a:tailEnd/>
                </a:ln>
              </p:spPr>
              <p:txBody>
                <a:bodyPr rot="10800000" wrap="none" anchor="ctr"/>
                <a:lstStyle/>
                <a:p>
                  <a:endParaRPr lang="en-GB"/>
                </a:p>
              </p:txBody>
            </p:sp>
            <p:sp>
              <p:nvSpPr>
                <p:cNvPr id="17719" name="Rectangle 540"/>
                <p:cNvSpPr>
                  <a:spLocks noChangeAspect="1" noChangeArrowheads="1"/>
                </p:cNvSpPr>
                <p:nvPr/>
              </p:nvSpPr>
              <p:spPr bwMode="auto">
                <a:xfrm>
                  <a:off x="493" y="2537"/>
                  <a:ext cx="191" cy="24"/>
                </a:xfrm>
                <a:prstGeom prst="rect">
                  <a:avLst/>
                </a:prstGeom>
                <a:solidFill>
                  <a:srgbClr val="D9D9D9"/>
                </a:solidFill>
                <a:ln w="9525">
                  <a:noFill/>
                  <a:miter lim="800000"/>
                  <a:headEnd/>
                  <a:tailEnd/>
                </a:ln>
              </p:spPr>
              <p:txBody>
                <a:bodyPr rot="10800000" wrap="none" anchor="ctr"/>
                <a:lstStyle/>
                <a:p>
                  <a:endParaRPr lang="en-GB"/>
                </a:p>
              </p:txBody>
            </p:sp>
            <p:sp>
              <p:nvSpPr>
                <p:cNvPr id="17720" name="Freeform 541"/>
                <p:cNvSpPr>
                  <a:spLocks noChangeAspect="1"/>
                </p:cNvSpPr>
                <p:nvPr/>
              </p:nvSpPr>
              <p:spPr bwMode="auto">
                <a:xfrm>
                  <a:off x="512" y="2537"/>
                  <a:ext cx="155" cy="25"/>
                </a:xfrm>
                <a:custGeom>
                  <a:avLst/>
                  <a:gdLst>
                    <a:gd name="T0" fmla="*/ 84 w 161"/>
                    <a:gd name="T1" fmla="*/ 4 h 28"/>
                    <a:gd name="T2" fmla="*/ 84 w 161"/>
                    <a:gd name="T3" fmla="*/ 0 h 28"/>
                    <a:gd name="T4" fmla="*/ 0 w 161"/>
                    <a:gd name="T5" fmla="*/ 0 h 28"/>
                    <a:gd name="T6" fmla="*/ 0 w 161"/>
                    <a:gd name="T7" fmla="*/ 4 h 28"/>
                    <a:gd name="T8" fmla="*/ 84 w 161"/>
                    <a:gd name="T9" fmla="*/ 4 h 28"/>
                    <a:gd name="T10" fmla="*/ 0 60000 65536"/>
                    <a:gd name="T11" fmla="*/ 0 60000 65536"/>
                    <a:gd name="T12" fmla="*/ 0 60000 65536"/>
                    <a:gd name="T13" fmla="*/ 0 60000 65536"/>
                    <a:gd name="T14" fmla="*/ 0 60000 65536"/>
                    <a:gd name="T15" fmla="*/ 0 w 161"/>
                    <a:gd name="T16" fmla="*/ 0 h 28"/>
                    <a:gd name="T17" fmla="*/ 161 w 161"/>
                    <a:gd name="T18" fmla="*/ 28 h 28"/>
                  </a:gdLst>
                  <a:ahLst/>
                  <a:cxnLst>
                    <a:cxn ang="T10">
                      <a:pos x="T0" y="T1"/>
                    </a:cxn>
                    <a:cxn ang="T11">
                      <a:pos x="T2" y="T3"/>
                    </a:cxn>
                    <a:cxn ang="T12">
                      <a:pos x="T4" y="T5"/>
                    </a:cxn>
                    <a:cxn ang="T13">
                      <a:pos x="T6" y="T7"/>
                    </a:cxn>
                    <a:cxn ang="T14">
                      <a:pos x="T8" y="T9"/>
                    </a:cxn>
                  </a:cxnLst>
                  <a:rect l="T15" t="T16" r="T17" b="T18"/>
                  <a:pathLst>
                    <a:path w="161" h="28">
                      <a:moveTo>
                        <a:pt x="160" y="27"/>
                      </a:moveTo>
                      <a:lnTo>
                        <a:pt x="159" y="0"/>
                      </a:lnTo>
                      <a:lnTo>
                        <a:pt x="0" y="0"/>
                      </a:lnTo>
                      <a:lnTo>
                        <a:pt x="0" y="27"/>
                      </a:lnTo>
                      <a:lnTo>
                        <a:pt x="160" y="27"/>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721" name="Freeform 542"/>
                <p:cNvSpPr>
                  <a:spLocks noChangeAspect="1"/>
                </p:cNvSpPr>
                <p:nvPr/>
              </p:nvSpPr>
              <p:spPr bwMode="auto">
                <a:xfrm>
                  <a:off x="526" y="2537"/>
                  <a:ext cx="125" cy="25"/>
                </a:xfrm>
                <a:custGeom>
                  <a:avLst/>
                  <a:gdLst>
                    <a:gd name="T0" fmla="*/ 75 w 129"/>
                    <a:gd name="T1" fmla="*/ 4 h 28"/>
                    <a:gd name="T2" fmla="*/ 74 w 129"/>
                    <a:gd name="T3" fmla="*/ 0 h 28"/>
                    <a:gd name="T4" fmla="*/ 0 w 129"/>
                    <a:gd name="T5" fmla="*/ 0 h 28"/>
                    <a:gd name="T6" fmla="*/ 0 w 129"/>
                    <a:gd name="T7" fmla="*/ 4 h 28"/>
                    <a:gd name="T8" fmla="*/ 75 w 129"/>
                    <a:gd name="T9" fmla="*/ 4 h 28"/>
                    <a:gd name="T10" fmla="*/ 0 60000 65536"/>
                    <a:gd name="T11" fmla="*/ 0 60000 65536"/>
                    <a:gd name="T12" fmla="*/ 0 60000 65536"/>
                    <a:gd name="T13" fmla="*/ 0 60000 65536"/>
                    <a:gd name="T14" fmla="*/ 0 60000 65536"/>
                    <a:gd name="T15" fmla="*/ 0 w 129"/>
                    <a:gd name="T16" fmla="*/ 0 h 28"/>
                    <a:gd name="T17" fmla="*/ 129 w 129"/>
                    <a:gd name="T18" fmla="*/ 28 h 28"/>
                  </a:gdLst>
                  <a:ahLst/>
                  <a:cxnLst>
                    <a:cxn ang="T10">
                      <a:pos x="T0" y="T1"/>
                    </a:cxn>
                    <a:cxn ang="T11">
                      <a:pos x="T2" y="T3"/>
                    </a:cxn>
                    <a:cxn ang="T12">
                      <a:pos x="T4" y="T5"/>
                    </a:cxn>
                    <a:cxn ang="T13">
                      <a:pos x="T6" y="T7"/>
                    </a:cxn>
                    <a:cxn ang="T14">
                      <a:pos x="T8" y="T9"/>
                    </a:cxn>
                  </a:cxnLst>
                  <a:rect l="T15" t="T16" r="T17" b="T18"/>
                  <a:pathLst>
                    <a:path w="129" h="28">
                      <a:moveTo>
                        <a:pt x="128" y="27"/>
                      </a:moveTo>
                      <a:lnTo>
                        <a:pt x="127" y="0"/>
                      </a:lnTo>
                      <a:lnTo>
                        <a:pt x="0" y="0"/>
                      </a:lnTo>
                      <a:lnTo>
                        <a:pt x="0" y="27"/>
                      </a:lnTo>
                      <a:lnTo>
                        <a:pt x="128" y="27"/>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722" name="Rectangle 543"/>
                <p:cNvSpPr>
                  <a:spLocks noChangeAspect="1" noChangeArrowheads="1"/>
                </p:cNvSpPr>
                <p:nvPr/>
              </p:nvSpPr>
              <p:spPr bwMode="auto">
                <a:xfrm>
                  <a:off x="539" y="2537"/>
                  <a:ext cx="98" cy="24"/>
                </a:xfrm>
                <a:prstGeom prst="rect">
                  <a:avLst/>
                </a:prstGeom>
                <a:solidFill>
                  <a:srgbClr val="F7F7F7"/>
                </a:solidFill>
                <a:ln w="9525">
                  <a:noFill/>
                  <a:miter lim="800000"/>
                  <a:headEnd/>
                  <a:tailEnd/>
                </a:ln>
              </p:spPr>
              <p:txBody>
                <a:bodyPr rot="10800000" wrap="none" anchor="ctr"/>
                <a:lstStyle/>
                <a:p>
                  <a:endParaRPr lang="en-GB"/>
                </a:p>
              </p:txBody>
            </p:sp>
            <p:sp>
              <p:nvSpPr>
                <p:cNvPr id="17723" name="Freeform 544"/>
                <p:cNvSpPr>
                  <a:spLocks noChangeAspect="1"/>
                </p:cNvSpPr>
                <p:nvPr/>
              </p:nvSpPr>
              <p:spPr bwMode="auto">
                <a:xfrm>
                  <a:off x="548" y="2537"/>
                  <a:ext cx="81" cy="25"/>
                </a:xfrm>
                <a:custGeom>
                  <a:avLst/>
                  <a:gdLst>
                    <a:gd name="T0" fmla="*/ 44 w 84"/>
                    <a:gd name="T1" fmla="*/ 4 h 28"/>
                    <a:gd name="T2" fmla="*/ 44 w 84"/>
                    <a:gd name="T3" fmla="*/ 0 h 28"/>
                    <a:gd name="T4" fmla="*/ 1 w 84"/>
                    <a:gd name="T5" fmla="*/ 0 h 28"/>
                    <a:gd name="T6" fmla="*/ 0 w 84"/>
                    <a:gd name="T7" fmla="*/ 4 h 28"/>
                    <a:gd name="T8" fmla="*/ 44 w 84"/>
                    <a:gd name="T9" fmla="*/ 4 h 28"/>
                    <a:gd name="T10" fmla="*/ 0 60000 65536"/>
                    <a:gd name="T11" fmla="*/ 0 60000 65536"/>
                    <a:gd name="T12" fmla="*/ 0 60000 65536"/>
                    <a:gd name="T13" fmla="*/ 0 60000 65536"/>
                    <a:gd name="T14" fmla="*/ 0 60000 65536"/>
                    <a:gd name="T15" fmla="*/ 0 w 84"/>
                    <a:gd name="T16" fmla="*/ 0 h 28"/>
                    <a:gd name="T17" fmla="*/ 84 w 84"/>
                    <a:gd name="T18" fmla="*/ 28 h 28"/>
                  </a:gdLst>
                  <a:ahLst/>
                  <a:cxnLst>
                    <a:cxn ang="T10">
                      <a:pos x="T0" y="T1"/>
                    </a:cxn>
                    <a:cxn ang="T11">
                      <a:pos x="T2" y="T3"/>
                    </a:cxn>
                    <a:cxn ang="T12">
                      <a:pos x="T4" y="T5"/>
                    </a:cxn>
                    <a:cxn ang="T13">
                      <a:pos x="T6" y="T7"/>
                    </a:cxn>
                    <a:cxn ang="T14">
                      <a:pos x="T8" y="T9"/>
                    </a:cxn>
                  </a:cxnLst>
                  <a:rect l="T15" t="T16" r="T17" b="T18"/>
                  <a:pathLst>
                    <a:path w="84" h="28">
                      <a:moveTo>
                        <a:pt x="83" y="27"/>
                      </a:moveTo>
                      <a:lnTo>
                        <a:pt x="83" y="0"/>
                      </a:lnTo>
                      <a:lnTo>
                        <a:pt x="1" y="0"/>
                      </a:lnTo>
                      <a:lnTo>
                        <a:pt x="0" y="27"/>
                      </a:lnTo>
                      <a:lnTo>
                        <a:pt x="83" y="27"/>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724" name="Rectangle 545"/>
                <p:cNvSpPr>
                  <a:spLocks noChangeAspect="1" noChangeArrowheads="1"/>
                </p:cNvSpPr>
                <p:nvPr/>
              </p:nvSpPr>
              <p:spPr bwMode="auto">
                <a:xfrm>
                  <a:off x="738" y="2572"/>
                  <a:ext cx="29" cy="253"/>
                </a:xfrm>
                <a:prstGeom prst="rect">
                  <a:avLst/>
                </a:prstGeom>
                <a:solidFill>
                  <a:srgbClr val="A6A6A6"/>
                </a:solidFill>
                <a:ln w="9525">
                  <a:noFill/>
                  <a:miter lim="800000"/>
                  <a:headEnd/>
                  <a:tailEnd/>
                </a:ln>
              </p:spPr>
              <p:txBody>
                <a:bodyPr rot="10800000" wrap="none" anchor="ctr"/>
                <a:lstStyle/>
                <a:p>
                  <a:endParaRPr lang="en-GB"/>
                </a:p>
              </p:txBody>
            </p:sp>
            <p:sp>
              <p:nvSpPr>
                <p:cNvPr id="17725" name="Rectangle 546"/>
                <p:cNvSpPr>
                  <a:spLocks noChangeAspect="1" noChangeArrowheads="1"/>
                </p:cNvSpPr>
                <p:nvPr/>
              </p:nvSpPr>
              <p:spPr bwMode="auto">
                <a:xfrm>
                  <a:off x="742" y="2576"/>
                  <a:ext cx="21" cy="246"/>
                </a:xfrm>
                <a:prstGeom prst="rect">
                  <a:avLst/>
                </a:prstGeom>
                <a:noFill/>
                <a:ln w="12699">
                  <a:solidFill>
                    <a:srgbClr val="000000"/>
                  </a:solidFill>
                  <a:miter lim="800000"/>
                  <a:headEnd/>
                  <a:tailEnd/>
                </a:ln>
              </p:spPr>
              <p:txBody>
                <a:bodyPr rot="10800000" wrap="none" anchor="ctr"/>
                <a:lstStyle/>
                <a:p>
                  <a:endParaRPr lang="en-GB"/>
                </a:p>
              </p:txBody>
            </p:sp>
            <p:sp>
              <p:nvSpPr>
                <p:cNvPr id="17726" name="Freeform 547"/>
                <p:cNvSpPr>
                  <a:spLocks noChangeAspect="1"/>
                </p:cNvSpPr>
                <p:nvPr/>
              </p:nvSpPr>
              <p:spPr bwMode="auto">
                <a:xfrm>
                  <a:off x="562" y="2569"/>
                  <a:ext cx="57" cy="26"/>
                </a:xfrm>
                <a:custGeom>
                  <a:avLst/>
                  <a:gdLst>
                    <a:gd name="T0" fmla="*/ 0 w 59"/>
                    <a:gd name="T1" fmla="*/ 3 h 30"/>
                    <a:gd name="T2" fmla="*/ 34 w 59"/>
                    <a:gd name="T3" fmla="*/ 3 h 30"/>
                    <a:gd name="T4" fmla="*/ 34 w 59"/>
                    <a:gd name="T5" fmla="*/ 1 h 30"/>
                    <a:gd name="T6" fmla="*/ 0 w 59"/>
                    <a:gd name="T7" fmla="*/ 0 h 30"/>
                    <a:gd name="T8" fmla="*/ 0 w 59"/>
                    <a:gd name="T9" fmla="*/ 3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0" y="29"/>
                      </a:moveTo>
                      <a:lnTo>
                        <a:pt x="58" y="29"/>
                      </a:lnTo>
                      <a:lnTo>
                        <a:pt x="58" y="1"/>
                      </a:lnTo>
                      <a:lnTo>
                        <a:pt x="0" y="0"/>
                      </a:lnTo>
                      <a:lnTo>
                        <a:pt x="0" y="29"/>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27" name="Freeform 548"/>
                <p:cNvSpPr>
                  <a:spLocks noChangeAspect="1"/>
                </p:cNvSpPr>
                <p:nvPr/>
              </p:nvSpPr>
              <p:spPr bwMode="auto">
                <a:xfrm>
                  <a:off x="562" y="2569"/>
                  <a:ext cx="57" cy="26"/>
                </a:xfrm>
                <a:custGeom>
                  <a:avLst/>
                  <a:gdLst>
                    <a:gd name="T0" fmla="*/ 0 w 59"/>
                    <a:gd name="T1" fmla="*/ 3 h 30"/>
                    <a:gd name="T2" fmla="*/ 34 w 59"/>
                    <a:gd name="T3" fmla="*/ 3 h 30"/>
                    <a:gd name="T4" fmla="*/ 34 w 59"/>
                    <a:gd name="T5" fmla="*/ 1 h 30"/>
                    <a:gd name="T6" fmla="*/ 0 w 59"/>
                    <a:gd name="T7" fmla="*/ 0 h 30"/>
                    <a:gd name="T8" fmla="*/ 0 w 59"/>
                    <a:gd name="T9" fmla="*/ 3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0" y="29"/>
                      </a:moveTo>
                      <a:lnTo>
                        <a:pt x="58" y="29"/>
                      </a:lnTo>
                      <a:lnTo>
                        <a:pt x="58" y="1"/>
                      </a:lnTo>
                      <a:lnTo>
                        <a:pt x="0" y="0"/>
                      </a:lnTo>
                      <a:lnTo>
                        <a:pt x="0" y="29"/>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28" name="Freeform 549"/>
                <p:cNvSpPr>
                  <a:spLocks noChangeAspect="1"/>
                </p:cNvSpPr>
                <p:nvPr/>
              </p:nvSpPr>
              <p:spPr bwMode="auto">
                <a:xfrm>
                  <a:off x="607" y="2570"/>
                  <a:ext cx="1" cy="25"/>
                </a:xfrm>
                <a:custGeom>
                  <a:avLst/>
                  <a:gdLst>
                    <a:gd name="T0" fmla="*/ 0 w 1"/>
                    <a:gd name="T1" fmla="*/ 0 h 28"/>
                    <a:gd name="T2" fmla="*/ 0 w 1"/>
                    <a:gd name="T3" fmla="*/ 4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29" name="Line 550"/>
                <p:cNvSpPr>
                  <a:spLocks noChangeAspect="1" noChangeShapeType="1"/>
                </p:cNvSpPr>
                <p:nvPr/>
              </p:nvSpPr>
              <p:spPr bwMode="auto">
                <a:xfrm>
                  <a:off x="607" y="2572"/>
                  <a:ext cx="1" cy="22"/>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30" name="Freeform 551"/>
                <p:cNvSpPr>
                  <a:spLocks noChangeAspect="1"/>
                </p:cNvSpPr>
                <p:nvPr/>
              </p:nvSpPr>
              <p:spPr bwMode="auto">
                <a:xfrm>
                  <a:off x="647" y="2569"/>
                  <a:ext cx="58" cy="26"/>
                </a:xfrm>
                <a:custGeom>
                  <a:avLst/>
                  <a:gdLst>
                    <a:gd name="T0" fmla="*/ 0 w 61"/>
                    <a:gd name="T1" fmla="*/ 3 h 30"/>
                    <a:gd name="T2" fmla="*/ 26 w 61"/>
                    <a:gd name="T3" fmla="*/ 3 h 30"/>
                    <a:gd name="T4" fmla="*/ 26 w 61"/>
                    <a:gd name="T5" fmla="*/ 1 h 30"/>
                    <a:gd name="T6" fmla="*/ 0 w 61"/>
                    <a:gd name="T7" fmla="*/ 0 h 30"/>
                    <a:gd name="T8" fmla="*/ 0 w 61"/>
                    <a:gd name="T9" fmla="*/ 3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0" y="29"/>
                      </a:moveTo>
                      <a:lnTo>
                        <a:pt x="60" y="29"/>
                      </a:lnTo>
                      <a:lnTo>
                        <a:pt x="60" y="1"/>
                      </a:lnTo>
                      <a:lnTo>
                        <a:pt x="0" y="0"/>
                      </a:lnTo>
                      <a:lnTo>
                        <a:pt x="0" y="29"/>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31" name="Freeform 552"/>
                <p:cNvSpPr>
                  <a:spLocks noChangeAspect="1"/>
                </p:cNvSpPr>
                <p:nvPr/>
              </p:nvSpPr>
              <p:spPr bwMode="auto">
                <a:xfrm>
                  <a:off x="647" y="2569"/>
                  <a:ext cx="58" cy="26"/>
                </a:xfrm>
                <a:custGeom>
                  <a:avLst/>
                  <a:gdLst>
                    <a:gd name="T0" fmla="*/ 0 w 61"/>
                    <a:gd name="T1" fmla="*/ 3 h 30"/>
                    <a:gd name="T2" fmla="*/ 26 w 61"/>
                    <a:gd name="T3" fmla="*/ 3 h 30"/>
                    <a:gd name="T4" fmla="*/ 26 w 61"/>
                    <a:gd name="T5" fmla="*/ 1 h 30"/>
                    <a:gd name="T6" fmla="*/ 0 w 61"/>
                    <a:gd name="T7" fmla="*/ 0 h 30"/>
                    <a:gd name="T8" fmla="*/ 0 w 61"/>
                    <a:gd name="T9" fmla="*/ 3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0" y="29"/>
                      </a:moveTo>
                      <a:lnTo>
                        <a:pt x="60" y="29"/>
                      </a:lnTo>
                      <a:lnTo>
                        <a:pt x="60" y="1"/>
                      </a:lnTo>
                      <a:lnTo>
                        <a:pt x="0" y="0"/>
                      </a:lnTo>
                      <a:lnTo>
                        <a:pt x="0" y="29"/>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32" name="Freeform 553"/>
                <p:cNvSpPr>
                  <a:spLocks noChangeAspect="1"/>
                </p:cNvSpPr>
                <p:nvPr/>
              </p:nvSpPr>
              <p:spPr bwMode="auto">
                <a:xfrm>
                  <a:off x="473" y="2569"/>
                  <a:ext cx="58" cy="26"/>
                </a:xfrm>
                <a:custGeom>
                  <a:avLst/>
                  <a:gdLst>
                    <a:gd name="T0" fmla="*/ 0 w 60"/>
                    <a:gd name="T1" fmla="*/ 3 h 30"/>
                    <a:gd name="T2" fmla="*/ 35 w 60"/>
                    <a:gd name="T3" fmla="*/ 3 h 30"/>
                    <a:gd name="T4" fmla="*/ 35 w 60"/>
                    <a:gd name="T5" fmla="*/ 1 h 30"/>
                    <a:gd name="T6" fmla="*/ 1 w 60"/>
                    <a:gd name="T7" fmla="*/ 0 h 30"/>
                    <a:gd name="T8" fmla="*/ 0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0" y="29"/>
                      </a:moveTo>
                      <a:lnTo>
                        <a:pt x="59" y="29"/>
                      </a:lnTo>
                      <a:lnTo>
                        <a:pt x="59" y="1"/>
                      </a:lnTo>
                      <a:lnTo>
                        <a:pt x="1" y="0"/>
                      </a:lnTo>
                      <a:lnTo>
                        <a:pt x="0" y="29"/>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33" name="Freeform 554"/>
                <p:cNvSpPr>
                  <a:spLocks noChangeAspect="1"/>
                </p:cNvSpPr>
                <p:nvPr/>
              </p:nvSpPr>
              <p:spPr bwMode="auto">
                <a:xfrm>
                  <a:off x="473" y="2569"/>
                  <a:ext cx="58" cy="26"/>
                </a:xfrm>
                <a:custGeom>
                  <a:avLst/>
                  <a:gdLst>
                    <a:gd name="T0" fmla="*/ 0 w 60"/>
                    <a:gd name="T1" fmla="*/ 3 h 30"/>
                    <a:gd name="T2" fmla="*/ 35 w 60"/>
                    <a:gd name="T3" fmla="*/ 3 h 30"/>
                    <a:gd name="T4" fmla="*/ 35 w 60"/>
                    <a:gd name="T5" fmla="*/ 1 h 30"/>
                    <a:gd name="T6" fmla="*/ 1 w 60"/>
                    <a:gd name="T7" fmla="*/ 0 h 30"/>
                    <a:gd name="T8" fmla="*/ 0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0" y="29"/>
                      </a:moveTo>
                      <a:lnTo>
                        <a:pt x="59" y="29"/>
                      </a:lnTo>
                      <a:lnTo>
                        <a:pt x="59" y="1"/>
                      </a:lnTo>
                      <a:lnTo>
                        <a:pt x="1" y="0"/>
                      </a:lnTo>
                      <a:lnTo>
                        <a:pt x="0" y="29"/>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34" name="Freeform 555"/>
                <p:cNvSpPr>
                  <a:spLocks noChangeAspect="1"/>
                </p:cNvSpPr>
                <p:nvPr/>
              </p:nvSpPr>
              <p:spPr bwMode="auto">
                <a:xfrm>
                  <a:off x="521" y="2570"/>
                  <a:ext cx="1" cy="25"/>
                </a:xfrm>
                <a:custGeom>
                  <a:avLst/>
                  <a:gdLst>
                    <a:gd name="T0" fmla="*/ 0 w 1"/>
                    <a:gd name="T1" fmla="*/ 0 h 28"/>
                    <a:gd name="T2" fmla="*/ 0 w 1"/>
                    <a:gd name="T3" fmla="*/ 4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35" name="Line 556"/>
                <p:cNvSpPr>
                  <a:spLocks noChangeAspect="1" noChangeShapeType="1"/>
                </p:cNvSpPr>
                <p:nvPr/>
              </p:nvSpPr>
              <p:spPr bwMode="auto">
                <a:xfrm>
                  <a:off x="521" y="2572"/>
                  <a:ext cx="1" cy="22"/>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36" name="Freeform 557"/>
                <p:cNvSpPr>
                  <a:spLocks noChangeAspect="1"/>
                </p:cNvSpPr>
                <p:nvPr/>
              </p:nvSpPr>
              <p:spPr bwMode="auto">
                <a:xfrm>
                  <a:off x="708" y="2669"/>
                  <a:ext cx="26" cy="58"/>
                </a:xfrm>
                <a:custGeom>
                  <a:avLst/>
                  <a:gdLst>
                    <a:gd name="T0" fmla="*/ 0 w 27"/>
                    <a:gd name="T1" fmla="*/ 0 h 67"/>
                    <a:gd name="T2" fmla="*/ 1 w 27"/>
                    <a:gd name="T3" fmla="*/ 6 h 67"/>
                    <a:gd name="T4" fmla="*/ 13 w 27"/>
                    <a:gd name="T5" fmla="*/ 6 h 67"/>
                    <a:gd name="T6" fmla="*/ 13 w 27"/>
                    <a:gd name="T7" fmla="*/ 0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1" y="65"/>
                      </a:lnTo>
                      <a:lnTo>
                        <a:pt x="26" y="66"/>
                      </a:lnTo>
                      <a:lnTo>
                        <a:pt x="26"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37" name="Freeform 558"/>
                <p:cNvSpPr>
                  <a:spLocks noChangeAspect="1"/>
                </p:cNvSpPr>
                <p:nvPr/>
              </p:nvSpPr>
              <p:spPr bwMode="auto">
                <a:xfrm>
                  <a:off x="708" y="2669"/>
                  <a:ext cx="26" cy="58"/>
                </a:xfrm>
                <a:custGeom>
                  <a:avLst/>
                  <a:gdLst>
                    <a:gd name="T0" fmla="*/ 0 w 27"/>
                    <a:gd name="T1" fmla="*/ 0 h 67"/>
                    <a:gd name="T2" fmla="*/ 1 w 27"/>
                    <a:gd name="T3" fmla="*/ 6 h 67"/>
                    <a:gd name="T4" fmla="*/ 13 w 27"/>
                    <a:gd name="T5" fmla="*/ 6 h 67"/>
                    <a:gd name="T6" fmla="*/ 13 w 27"/>
                    <a:gd name="T7" fmla="*/ 0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1" y="65"/>
                      </a:lnTo>
                      <a:lnTo>
                        <a:pt x="26" y="66"/>
                      </a:lnTo>
                      <a:lnTo>
                        <a:pt x="26"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38" name="Freeform 559"/>
                <p:cNvSpPr>
                  <a:spLocks noChangeAspect="1"/>
                </p:cNvSpPr>
                <p:nvPr/>
              </p:nvSpPr>
              <p:spPr bwMode="auto">
                <a:xfrm>
                  <a:off x="709" y="2715"/>
                  <a:ext cx="25" cy="2"/>
                </a:xfrm>
                <a:custGeom>
                  <a:avLst/>
                  <a:gdLst>
                    <a:gd name="T0" fmla="*/ 13 w 26"/>
                    <a:gd name="T1" fmla="*/ 1 h 2"/>
                    <a:gd name="T2" fmla="*/ 0 w 26"/>
                    <a:gd name="T3" fmla="*/ 0 h 2"/>
                    <a:gd name="T4" fmla="*/ 13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1"/>
                      </a:moveTo>
                      <a:lnTo>
                        <a:pt x="0" y="0"/>
                      </a:lnTo>
                      <a:lnTo>
                        <a:pt x="25"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39" name="Line 560"/>
                <p:cNvSpPr>
                  <a:spLocks noChangeAspect="1" noChangeShapeType="1"/>
                </p:cNvSpPr>
                <p:nvPr/>
              </p:nvSpPr>
              <p:spPr bwMode="auto">
                <a:xfrm flipH="1">
                  <a:off x="710" y="2715"/>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40" name="Freeform 561"/>
                <p:cNvSpPr>
                  <a:spLocks noChangeAspect="1"/>
                </p:cNvSpPr>
                <p:nvPr/>
              </p:nvSpPr>
              <p:spPr bwMode="auto">
                <a:xfrm>
                  <a:off x="708" y="2756"/>
                  <a:ext cx="24" cy="56"/>
                </a:xfrm>
                <a:custGeom>
                  <a:avLst/>
                  <a:gdLst>
                    <a:gd name="T0" fmla="*/ 0 w 25"/>
                    <a:gd name="T1" fmla="*/ 0 h 65"/>
                    <a:gd name="T2" fmla="*/ 0 w 25"/>
                    <a:gd name="T3" fmla="*/ 5 h 65"/>
                    <a:gd name="T4" fmla="*/ 12 w 25"/>
                    <a:gd name="T5" fmla="*/ 5 h 65"/>
                    <a:gd name="T6" fmla="*/ 12 w 25"/>
                    <a:gd name="T7" fmla="*/ 1 h 65"/>
                    <a:gd name="T8" fmla="*/ 0 w 25"/>
                    <a:gd name="T9" fmla="*/ 0 h 65"/>
                    <a:gd name="T10" fmla="*/ 0 60000 65536"/>
                    <a:gd name="T11" fmla="*/ 0 60000 65536"/>
                    <a:gd name="T12" fmla="*/ 0 60000 65536"/>
                    <a:gd name="T13" fmla="*/ 0 60000 65536"/>
                    <a:gd name="T14" fmla="*/ 0 60000 65536"/>
                    <a:gd name="T15" fmla="*/ 0 w 25"/>
                    <a:gd name="T16" fmla="*/ 0 h 65"/>
                    <a:gd name="T17" fmla="*/ 25 w 25"/>
                    <a:gd name="T18" fmla="*/ 65 h 65"/>
                  </a:gdLst>
                  <a:ahLst/>
                  <a:cxnLst>
                    <a:cxn ang="T10">
                      <a:pos x="T0" y="T1"/>
                    </a:cxn>
                    <a:cxn ang="T11">
                      <a:pos x="T2" y="T3"/>
                    </a:cxn>
                    <a:cxn ang="T12">
                      <a:pos x="T4" y="T5"/>
                    </a:cxn>
                    <a:cxn ang="T13">
                      <a:pos x="T6" y="T7"/>
                    </a:cxn>
                    <a:cxn ang="T14">
                      <a:pos x="T8" y="T9"/>
                    </a:cxn>
                  </a:cxnLst>
                  <a:rect l="T15" t="T16" r="T17" b="T18"/>
                  <a:pathLst>
                    <a:path w="25" h="65">
                      <a:moveTo>
                        <a:pt x="0" y="0"/>
                      </a:moveTo>
                      <a:lnTo>
                        <a:pt x="0" y="64"/>
                      </a:lnTo>
                      <a:lnTo>
                        <a:pt x="24" y="64"/>
                      </a:lnTo>
                      <a:lnTo>
                        <a:pt x="24" y="1"/>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41" name="Freeform 562"/>
                <p:cNvSpPr>
                  <a:spLocks noChangeAspect="1"/>
                </p:cNvSpPr>
                <p:nvPr/>
              </p:nvSpPr>
              <p:spPr bwMode="auto">
                <a:xfrm>
                  <a:off x="708" y="2756"/>
                  <a:ext cx="24" cy="56"/>
                </a:xfrm>
                <a:custGeom>
                  <a:avLst/>
                  <a:gdLst>
                    <a:gd name="T0" fmla="*/ 0 w 25"/>
                    <a:gd name="T1" fmla="*/ 0 h 65"/>
                    <a:gd name="T2" fmla="*/ 0 w 25"/>
                    <a:gd name="T3" fmla="*/ 5 h 65"/>
                    <a:gd name="T4" fmla="*/ 12 w 25"/>
                    <a:gd name="T5" fmla="*/ 5 h 65"/>
                    <a:gd name="T6" fmla="*/ 12 w 25"/>
                    <a:gd name="T7" fmla="*/ 1 h 65"/>
                    <a:gd name="T8" fmla="*/ 0 w 25"/>
                    <a:gd name="T9" fmla="*/ 0 h 65"/>
                    <a:gd name="T10" fmla="*/ 0 60000 65536"/>
                    <a:gd name="T11" fmla="*/ 0 60000 65536"/>
                    <a:gd name="T12" fmla="*/ 0 60000 65536"/>
                    <a:gd name="T13" fmla="*/ 0 60000 65536"/>
                    <a:gd name="T14" fmla="*/ 0 60000 65536"/>
                    <a:gd name="T15" fmla="*/ 0 w 25"/>
                    <a:gd name="T16" fmla="*/ 0 h 65"/>
                    <a:gd name="T17" fmla="*/ 25 w 25"/>
                    <a:gd name="T18" fmla="*/ 65 h 65"/>
                  </a:gdLst>
                  <a:ahLst/>
                  <a:cxnLst>
                    <a:cxn ang="T10">
                      <a:pos x="T0" y="T1"/>
                    </a:cxn>
                    <a:cxn ang="T11">
                      <a:pos x="T2" y="T3"/>
                    </a:cxn>
                    <a:cxn ang="T12">
                      <a:pos x="T4" y="T5"/>
                    </a:cxn>
                    <a:cxn ang="T13">
                      <a:pos x="T6" y="T7"/>
                    </a:cxn>
                    <a:cxn ang="T14">
                      <a:pos x="T8" y="T9"/>
                    </a:cxn>
                  </a:cxnLst>
                  <a:rect l="T15" t="T16" r="T17" b="T18"/>
                  <a:pathLst>
                    <a:path w="25" h="65">
                      <a:moveTo>
                        <a:pt x="0" y="0"/>
                      </a:moveTo>
                      <a:lnTo>
                        <a:pt x="0" y="64"/>
                      </a:lnTo>
                      <a:lnTo>
                        <a:pt x="24" y="64"/>
                      </a:lnTo>
                      <a:lnTo>
                        <a:pt x="24" y="1"/>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42" name="Freeform 563"/>
                <p:cNvSpPr>
                  <a:spLocks noChangeAspect="1"/>
                </p:cNvSpPr>
                <p:nvPr/>
              </p:nvSpPr>
              <p:spPr bwMode="auto">
                <a:xfrm>
                  <a:off x="708" y="2801"/>
                  <a:ext cx="23" cy="1"/>
                </a:xfrm>
                <a:custGeom>
                  <a:avLst/>
                  <a:gdLst>
                    <a:gd name="T0" fmla="*/ 12 w 24"/>
                    <a:gd name="T1" fmla="*/ 1 h 2"/>
                    <a:gd name="T2" fmla="*/ 0 w 24"/>
                    <a:gd name="T3" fmla="*/ 0 h 2"/>
                    <a:gd name="T4" fmla="*/ 12 w 24"/>
                    <a:gd name="T5" fmla="*/ 1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23" y="1"/>
                      </a:moveTo>
                      <a:lnTo>
                        <a:pt x="0" y="0"/>
                      </a:lnTo>
                      <a:lnTo>
                        <a:pt x="23"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43" name="Line 564"/>
                <p:cNvSpPr>
                  <a:spLocks noChangeAspect="1" noChangeShapeType="1"/>
                </p:cNvSpPr>
                <p:nvPr/>
              </p:nvSpPr>
              <p:spPr bwMode="auto">
                <a:xfrm flipH="1">
                  <a:off x="710" y="2801"/>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44" name="Freeform 565"/>
                <p:cNvSpPr>
                  <a:spLocks noChangeAspect="1"/>
                </p:cNvSpPr>
                <p:nvPr/>
              </p:nvSpPr>
              <p:spPr bwMode="auto">
                <a:xfrm>
                  <a:off x="710" y="2586"/>
                  <a:ext cx="26" cy="56"/>
                </a:xfrm>
                <a:custGeom>
                  <a:avLst/>
                  <a:gdLst>
                    <a:gd name="T0" fmla="*/ 0 w 27"/>
                    <a:gd name="T1" fmla="*/ 0 h 65"/>
                    <a:gd name="T2" fmla="*/ 0 w 27"/>
                    <a:gd name="T3" fmla="*/ 5 h 65"/>
                    <a:gd name="T4" fmla="*/ 13 w 27"/>
                    <a:gd name="T5" fmla="*/ 5 h 65"/>
                    <a:gd name="T6" fmla="*/ 13 w 27"/>
                    <a:gd name="T7" fmla="*/ 1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4"/>
                      </a:lnTo>
                      <a:lnTo>
                        <a:pt x="26" y="64"/>
                      </a:lnTo>
                      <a:lnTo>
                        <a:pt x="26" y="1"/>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45" name="Freeform 566"/>
                <p:cNvSpPr>
                  <a:spLocks noChangeAspect="1"/>
                </p:cNvSpPr>
                <p:nvPr/>
              </p:nvSpPr>
              <p:spPr bwMode="auto">
                <a:xfrm>
                  <a:off x="710" y="2586"/>
                  <a:ext cx="26" cy="56"/>
                </a:xfrm>
                <a:custGeom>
                  <a:avLst/>
                  <a:gdLst>
                    <a:gd name="T0" fmla="*/ 0 w 27"/>
                    <a:gd name="T1" fmla="*/ 0 h 65"/>
                    <a:gd name="T2" fmla="*/ 0 w 27"/>
                    <a:gd name="T3" fmla="*/ 5 h 65"/>
                    <a:gd name="T4" fmla="*/ 13 w 27"/>
                    <a:gd name="T5" fmla="*/ 5 h 65"/>
                    <a:gd name="T6" fmla="*/ 13 w 27"/>
                    <a:gd name="T7" fmla="*/ 1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4"/>
                      </a:lnTo>
                      <a:lnTo>
                        <a:pt x="26" y="64"/>
                      </a:lnTo>
                      <a:lnTo>
                        <a:pt x="26" y="1"/>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46" name="Freeform 567"/>
                <p:cNvSpPr>
                  <a:spLocks noChangeAspect="1"/>
                </p:cNvSpPr>
                <p:nvPr/>
              </p:nvSpPr>
              <p:spPr bwMode="auto">
                <a:xfrm>
                  <a:off x="710" y="2631"/>
                  <a:ext cx="25" cy="2"/>
                </a:xfrm>
                <a:custGeom>
                  <a:avLst/>
                  <a:gdLst>
                    <a:gd name="T0" fmla="*/ 13 w 26"/>
                    <a:gd name="T1" fmla="*/ 1 h 2"/>
                    <a:gd name="T2" fmla="*/ 0 w 26"/>
                    <a:gd name="T3" fmla="*/ 0 h 2"/>
                    <a:gd name="T4" fmla="*/ 13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1"/>
                      </a:moveTo>
                      <a:lnTo>
                        <a:pt x="0" y="0"/>
                      </a:lnTo>
                      <a:lnTo>
                        <a:pt x="25"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47" name="Line 568"/>
                <p:cNvSpPr>
                  <a:spLocks noChangeAspect="1" noChangeShapeType="1"/>
                </p:cNvSpPr>
                <p:nvPr/>
              </p:nvSpPr>
              <p:spPr bwMode="auto">
                <a:xfrm flipH="1">
                  <a:off x="711" y="2631"/>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48" name="Rectangle 569"/>
                <p:cNvSpPr>
                  <a:spLocks noChangeAspect="1" noChangeArrowheads="1"/>
                </p:cNvSpPr>
                <p:nvPr/>
              </p:nvSpPr>
              <p:spPr bwMode="auto">
                <a:xfrm>
                  <a:off x="740" y="2607"/>
                  <a:ext cx="24" cy="187"/>
                </a:xfrm>
                <a:prstGeom prst="rect">
                  <a:avLst/>
                </a:prstGeom>
                <a:solidFill>
                  <a:srgbClr val="D9D9D9"/>
                </a:solidFill>
                <a:ln w="9525">
                  <a:noFill/>
                  <a:miter lim="800000"/>
                  <a:headEnd/>
                  <a:tailEnd/>
                </a:ln>
              </p:spPr>
              <p:txBody>
                <a:bodyPr rot="10800000" wrap="none" anchor="ctr"/>
                <a:lstStyle/>
                <a:p>
                  <a:endParaRPr lang="en-GB"/>
                </a:p>
              </p:txBody>
            </p:sp>
            <p:sp>
              <p:nvSpPr>
                <p:cNvPr id="17749" name="Rectangle 570"/>
                <p:cNvSpPr>
                  <a:spLocks noChangeAspect="1" noChangeArrowheads="1"/>
                </p:cNvSpPr>
                <p:nvPr/>
              </p:nvSpPr>
              <p:spPr bwMode="auto">
                <a:xfrm>
                  <a:off x="740" y="2624"/>
                  <a:ext cx="24" cy="151"/>
                </a:xfrm>
                <a:prstGeom prst="rect">
                  <a:avLst/>
                </a:prstGeom>
                <a:solidFill>
                  <a:srgbClr val="E5E5E5"/>
                </a:solidFill>
                <a:ln w="9525">
                  <a:noFill/>
                  <a:miter lim="800000"/>
                  <a:headEnd/>
                  <a:tailEnd/>
                </a:ln>
              </p:spPr>
              <p:txBody>
                <a:bodyPr rot="10800000" wrap="none" anchor="ctr"/>
                <a:lstStyle/>
                <a:p>
                  <a:endParaRPr lang="en-GB"/>
                </a:p>
              </p:txBody>
            </p:sp>
            <p:sp>
              <p:nvSpPr>
                <p:cNvPr id="17750" name="Freeform 571"/>
                <p:cNvSpPr>
                  <a:spLocks noChangeAspect="1"/>
                </p:cNvSpPr>
                <p:nvPr/>
              </p:nvSpPr>
              <p:spPr bwMode="auto">
                <a:xfrm>
                  <a:off x="740" y="2640"/>
                  <a:ext cx="25" cy="121"/>
                </a:xfrm>
                <a:custGeom>
                  <a:avLst/>
                  <a:gdLst>
                    <a:gd name="T0" fmla="*/ 13 w 26"/>
                    <a:gd name="T1" fmla="*/ 0 h 140"/>
                    <a:gd name="T2" fmla="*/ 0 w 26"/>
                    <a:gd name="T3" fmla="*/ 0 h 140"/>
                    <a:gd name="T4" fmla="*/ 0 w 26"/>
                    <a:gd name="T5" fmla="*/ 12 h 140"/>
                    <a:gd name="T6" fmla="*/ 13 w 26"/>
                    <a:gd name="T7" fmla="*/ 12 h 140"/>
                    <a:gd name="T8" fmla="*/ 13 w 26"/>
                    <a:gd name="T9" fmla="*/ 0 h 140"/>
                    <a:gd name="T10" fmla="*/ 0 60000 65536"/>
                    <a:gd name="T11" fmla="*/ 0 60000 65536"/>
                    <a:gd name="T12" fmla="*/ 0 60000 65536"/>
                    <a:gd name="T13" fmla="*/ 0 60000 65536"/>
                    <a:gd name="T14" fmla="*/ 0 60000 65536"/>
                    <a:gd name="T15" fmla="*/ 0 w 26"/>
                    <a:gd name="T16" fmla="*/ 0 h 140"/>
                    <a:gd name="T17" fmla="*/ 26 w 26"/>
                    <a:gd name="T18" fmla="*/ 140 h 140"/>
                  </a:gdLst>
                  <a:ahLst/>
                  <a:cxnLst>
                    <a:cxn ang="T10">
                      <a:pos x="T0" y="T1"/>
                    </a:cxn>
                    <a:cxn ang="T11">
                      <a:pos x="T2" y="T3"/>
                    </a:cxn>
                    <a:cxn ang="T12">
                      <a:pos x="T4" y="T5"/>
                    </a:cxn>
                    <a:cxn ang="T13">
                      <a:pos x="T6" y="T7"/>
                    </a:cxn>
                    <a:cxn ang="T14">
                      <a:pos x="T8" y="T9"/>
                    </a:cxn>
                  </a:cxnLst>
                  <a:rect l="T15" t="T16" r="T17" b="T18"/>
                  <a:pathLst>
                    <a:path w="26" h="140">
                      <a:moveTo>
                        <a:pt x="25" y="0"/>
                      </a:moveTo>
                      <a:lnTo>
                        <a:pt x="0" y="0"/>
                      </a:lnTo>
                      <a:lnTo>
                        <a:pt x="0" y="138"/>
                      </a:lnTo>
                      <a:lnTo>
                        <a:pt x="25" y="139"/>
                      </a:lnTo>
                      <a:lnTo>
                        <a:pt x="25" y="0"/>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751" name="Rectangle 572"/>
                <p:cNvSpPr>
                  <a:spLocks noChangeAspect="1" noChangeArrowheads="1"/>
                </p:cNvSpPr>
                <p:nvPr/>
              </p:nvSpPr>
              <p:spPr bwMode="auto">
                <a:xfrm>
                  <a:off x="740" y="2651"/>
                  <a:ext cx="24" cy="97"/>
                </a:xfrm>
                <a:prstGeom prst="rect">
                  <a:avLst/>
                </a:prstGeom>
                <a:solidFill>
                  <a:srgbClr val="F7F7F7"/>
                </a:solidFill>
                <a:ln w="9525">
                  <a:noFill/>
                  <a:miter lim="800000"/>
                  <a:headEnd/>
                  <a:tailEnd/>
                </a:ln>
              </p:spPr>
              <p:txBody>
                <a:bodyPr rot="10800000" wrap="none" anchor="ctr"/>
                <a:lstStyle/>
                <a:p>
                  <a:endParaRPr lang="en-GB"/>
                </a:p>
              </p:txBody>
            </p:sp>
            <p:sp>
              <p:nvSpPr>
                <p:cNvPr id="17752" name="Rectangle 573"/>
                <p:cNvSpPr>
                  <a:spLocks noChangeAspect="1" noChangeArrowheads="1"/>
                </p:cNvSpPr>
                <p:nvPr/>
              </p:nvSpPr>
              <p:spPr bwMode="auto">
                <a:xfrm>
                  <a:off x="740" y="2660"/>
                  <a:ext cx="24" cy="78"/>
                </a:xfrm>
                <a:prstGeom prst="rect">
                  <a:avLst/>
                </a:prstGeom>
                <a:solidFill>
                  <a:srgbClr val="FFFFFF"/>
                </a:solidFill>
                <a:ln w="9525">
                  <a:noFill/>
                  <a:miter lim="800000"/>
                  <a:headEnd/>
                  <a:tailEnd/>
                </a:ln>
              </p:spPr>
              <p:txBody>
                <a:bodyPr rot="10800000" wrap="none" anchor="ctr"/>
                <a:lstStyle/>
                <a:p>
                  <a:endParaRPr lang="en-GB"/>
                </a:p>
              </p:txBody>
            </p:sp>
            <p:sp>
              <p:nvSpPr>
                <p:cNvPr id="17753" name="Freeform 574"/>
                <p:cNvSpPr>
                  <a:spLocks noChangeAspect="1"/>
                </p:cNvSpPr>
                <p:nvPr/>
              </p:nvSpPr>
              <p:spPr bwMode="auto">
                <a:xfrm>
                  <a:off x="493" y="1982"/>
                  <a:ext cx="199" cy="543"/>
                </a:xfrm>
                <a:custGeom>
                  <a:avLst/>
                  <a:gdLst>
                    <a:gd name="T0" fmla="*/ 1 w 207"/>
                    <a:gd name="T1" fmla="*/ 3 h 627"/>
                    <a:gd name="T2" fmla="*/ 0 w 207"/>
                    <a:gd name="T3" fmla="*/ 54 h 627"/>
                    <a:gd name="T4" fmla="*/ 104 w 207"/>
                    <a:gd name="T5" fmla="*/ 54 h 627"/>
                    <a:gd name="T6" fmla="*/ 105 w 207"/>
                    <a:gd name="T7" fmla="*/ 0 h 627"/>
                    <a:gd name="T8" fmla="*/ 1 w 207"/>
                    <a:gd name="T9" fmla="*/ 3 h 627"/>
                    <a:gd name="T10" fmla="*/ 0 60000 65536"/>
                    <a:gd name="T11" fmla="*/ 0 60000 65536"/>
                    <a:gd name="T12" fmla="*/ 0 60000 65536"/>
                    <a:gd name="T13" fmla="*/ 0 60000 65536"/>
                    <a:gd name="T14" fmla="*/ 0 60000 65536"/>
                    <a:gd name="T15" fmla="*/ 0 w 207"/>
                    <a:gd name="T16" fmla="*/ 0 h 627"/>
                    <a:gd name="T17" fmla="*/ 207 w 207"/>
                    <a:gd name="T18" fmla="*/ 627 h 627"/>
                  </a:gdLst>
                  <a:ahLst/>
                  <a:cxnLst>
                    <a:cxn ang="T10">
                      <a:pos x="T0" y="T1"/>
                    </a:cxn>
                    <a:cxn ang="T11">
                      <a:pos x="T2" y="T3"/>
                    </a:cxn>
                    <a:cxn ang="T12">
                      <a:pos x="T4" y="T5"/>
                    </a:cxn>
                    <a:cxn ang="T13">
                      <a:pos x="T6" y="T7"/>
                    </a:cxn>
                    <a:cxn ang="T14">
                      <a:pos x="T8" y="T9"/>
                    </a:cxn>
                  </a:cxnLst>
                  <a:rect l="T15" t="T16" r="T17" b="T18"/>
                  <a:pathLst>
                    <a:path w="207" h="627">
                      <a:moveTo>
                        <a:pt x="1" y="4"/>
                      </a:moveTo>
                      <a:lnTo>
                        <a:pt x="0" y="620"/>
                      </a:lnTo>
                      <a:lnTo>
                        <a:pt x="202" y="626"/>
                      </a:lnTo>
                      <a:lnTo>
                        <a:pt x="206" y="0"/>
                      </a:lnTo>
                      <a:lnTo>
                        <a:pt x="1" y="4"/>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754" name="Freeform 575"/>
                <p:cNvSpPr>
                  <a:spLocks noChangeAspect="1"/>
                </p:cNvSpPr>
                <p:nvPr/>
              </p:nvSpPr>
              <p:spPr bwMode="auto">
                <a:xfrm>
                  <a:off x="493" y="1982"/>
                  <a:ext cx="199" cy="543"/>
                </a:xfrm>
                <a:custGeom>
                  <a:avLst/>
                  <a:gdLst>
                    <a:gd name="T0" fmla="*/ 1 w 207"/>
                    <a:gd name="T1" fmla="*/ 3 h 627"/>
                    <a:gd name="T2" fmla="*/ 0 w 207"/>
                    <a:gd name="T3" fmla="*/ 54 h 627"/>
                    <a:gd name="T4" fmla="*/ 104 w 207"/>
                    <a:gd name="T5" fmla="*/ 54 h 627"/>
                    <a:gd name="T6" fmla="*/ 105 w 207"/>
                    <a:gd name="T7" fmla="*/ 0 h 627"/>
                    <a:gd name="T8" fmla="*/ 1 w 207"/>
                    <a:gd name="T9" fmla="*/ 3 h 627"/>
                    <a:gd name="T10" fmla="*/ 0 60000 65536"/>
                    <a:gd name="T11" fmla="*/ 0 60000 65536"/>
                    <a:gd name="T12" fmla="*/ 0 60000 65536"/>
                    <a:gd name="T13" fmla="*/ 0 60000 65536"/>
                    <a:gd name="T14" fmla="*/ 0 60000 65536"/>
                    <a:gd name="T15" fmla="*/ 0 w 207"/>
                    <a:gd name="T16" fmla="*/ 0 h 627"/>
                    <a:gd name="T17" fmla="*/ 207 w 207"/>
                    <a:gd name="T18" fmla="*/ 627 h 627"/>
                  </a:gdLst>
                  <a:ahLst/>
                  <a:cxnLst>
                    <a:cxn ang="T10">
                      <a:pos x="T0" y="T1"/>
                    </a:cxn>
                    <a:cxn ang="T11">
                      <a:pos x="T2" y="T3"/>
                    </a:cxn>
                    <a:cxn ang="T12">
                      <a:pos x="T4" y="T5"/>
                    </a:cxn>
                    <a:cxn ang="T13">
                      <a:pos x="T6" y="T7"/>
                    </a:cxn>
                    <a:cxn ang="T14">
                      <a:pos x="T8" y="T9"/>
                    </a:cxn>
                  </a:cxnLst>
                  <a:rect l="T15" t="T16" r="T17" b="T18"/>
                  <a:pathLst>
                    <a:path w="207" h="627">
                      <a:moveTo>
                        <a:pt x="1" y="4"/>
                      </a:moveTo>
                      <a:lnTo>
                        <a:pt x="0" y="620"/>
                      </a:lnTo>
                      <a:lnTo>
                        <a:pt x="202" y="626"/>
                      </a:lnTo>
                      <a:lnTo>
                        <a:pt x="206" y="0"/>
                      </a:lnTo>
                      <a:lnTo>
                        <a:pt x="1" y="4"/>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55" name="Freeform 576"/>
                <p:cNvSpPr>
                  <a:spLocks noChangeAspect="1"/>
                </p:cNvSpPr>
                <p:nvPr/>
              </p:nvSpPr>
              <p:spPr bwMode="auto">
                <a:xfrm>
                  <a:off x="665" y="1984"/>
                  <a:ext cx="22" cy="541"/>
                </a:xfrm>
                <a:custGeom>
                  <a:avLst/>
                  <a:gdLst>
                    <a:gd name="T0" fmla="*/ 5 w 23"/>
                    <a:gd name="T1" fmla="*/ 0 h 625"/>
                    <a:gd name="T2" fmla="*/ 11 w 23"/>
                    <a:gd name="T3" fmla="*/ 2 h 625"/>
                    <a:gd name="T4" fmla="*/ 11 w 23"/>
                    <a:gd name="T5" fmla="*/ 53 h 625"/>
                    <a:gd name="T6" fmla="*/ 0 w 23"/>
                    <a:gd name="T7" fmla="*/ 53 h 625"/>
                    <a:gd name="T8" fmla="*/ 5 w 23"/>
                    <a:gd name="T9" fmla="*/ 0 h 625"/>
                    <a:gd name="T10" fmla="*/ 0 60000 65536"/>
                    <a:gd name="T11" fmla="*/ 0 60000 65536"/>
                    <a:gd name="T12" fmla="*/ 0 60000 65536"/>
                    <a:gd name="T13" fmla="*/ 0 60000 65536"/>
                    <a:gd name="T14" fmla="*/ 0 60000 65536"/>
                    <a:gd name="T15" fmla="*/ 0 w 23"/>
                    <a:gd name="T16" fmla="*/ 0 h 625"/>
                    <a:gd name="T17" fmla="*/ 23 w 23"/>
                    <a:gd name="T18" fmla="*/ 625 h 625"/>
                  </a:gdLst>
                  <a:ahLst/>
                  <a:cxnLst>
                    <a:cxn ang="T10">
                      <a:pos x="T0" y="T1"/>
                    </a:cxn>
                    <a:cxn ang="T11">
                      <a:pos x="T2" y="T3"/>
                    </a:cxn>
                    <a:cxn ang="T12">
                      <a:pos x="T4" y="T5"/>
                    </a:cxn>
                    <a:cxn ang="T13">
                      <a:pos x="T6" y="T7"/>
                    </a:cxn>
                    <a:cxn ang="T14">
                      <a:pos x="T8" y="T9"/>
                    </a:cxn>
                  </a:cxnLst>
                  <a:rect l="T15" t="T16" r="T17" b="T18"/>
                  <a:pathLst>
                    <a:path w="23" h="625">
                      <a:moveTo>
                        <a:pt x="5" y="0"/>
                      </a:moveTo>
                      <a:lnTo>
                        <a:pt x="22" y="2"/>
                      </a:lnTo>
                      <a:lnTo>
                        <a:pt x="19" y="624"/>
                      </a:lnTo>
                      <a:lnTo>
                        <a:pt x="0" y="621"/>
                      </a:lnTo>
                      <a:lnTo>
                        <a:pt x="5" y="0"/>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756" name="Freeform 577"/>
                <p:cNvSpPr>
                  <a:spLocks noChangeAspect="1"/>
                </p:cNvSpPr>
                <p:nvPr/>
              </p:nvSpPr>
              <p:spPr bwMode="auto">
                <a:xfrm>
                  <a:off x="493" y="1988"/>
                  <a:ext cx="20" cy="539"/>
                </a:xfrm>
                <a:custGeom>
                  <a:avLst/>
                  <a:gdLst>
                    <a:gd name="T0" fmla="*/ 3 w 21"/>
                    <a:gd name="T1" fmla="*/ 3 h 622"/>
                    <a:gd name="T2" fmla="*/ 10 w 21"/>
                    <a:gd name="T3" fmla="*/ 0 h 622"/>
                    <a:gd name="T4" fmla="*/ 10 w 21"/>
                    <a:gd name="T5" fmla="*/ 49 h 622"/>
                    <a:gd name="T6" fmla="*/ 10 w 21"/>
                    <a:gd name="T7" fmla="*/ 55 h 622"/>
                    <a:gd name="T8" fmla="*/ 0 w 21"/>
                    <a:gd name="T9" fmla="*/ 55 h 622"/>
                    <a:gd name="T10" fmla="*/ 1 w 21"/>
                    <a:gd name="T11" fmla="*/ 49 h 622"/>
                    <a:gd name="T12" fmla="*/ 3 w 21"/>
                    <a:gd name="T13" fmla="*/ 3 h 622"/>
                    <a:gd name="T14" fmla="*/ 0 60000 65536"/>
                    <a:gd name="T15" fmla="*/ 0 60000 65536"/>
                    <a:gd name="T16" fmla="*/ 0 60000 65536"/>
                    <a:gd name="T17" fmla="*/ 0 60000 65536"/>
                    <a:gd name="T18" fmla="*/ 0 60000 65536"/>
                    <a:gd name="T19" fmla="*/ 0 60000 65536"/>
                    <a:gd name="T20" fmla="*/ 0 60000 65536"/>
                    <a:gd name="T21" fmla="*/ 0 w 21"/>
                    <a:gd name="T22" fmla="*/ 0 h 622"/>
                    <a:gd name="T23" fmla="*/ 21 w 2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622">
                      <a:moveTo>
                        <a:pt x="3" y="3"/>
                      </a:moveTo>
                      <a:lnTo>
                        <a:pt x="20" y="0"/>
                      </a:lnTo>
                      <a:lnTo>
                        <a:pt x="17" y="550"/>
                      </a:lnTo>
                      <a:lnTo>
                        <a:pt x="17" y="621"/>
                      </a:lnTo>
                      <a:lnTo>
                        <a:pt x="0" y="621"/>
                      </a:lnTo>
                      <a:lnTo>
                        <a:pt x="1" y="558"/>
                      </a:lnTo>
                      <a:lnTo>
                        <a:pt x="3" y="3"/>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757" name="Freeform 578"/>
                <p:cNvSpPr>
                  <a:spLocks noChangeAspect="1"/>
                </p:cNvSpPr>
                <p:nvPr/>
              </p:nvSpPr>
              <p:spPr bwMode="auto">
                <a:xfrm>
                  <a:off x="527" y="1990"/>
                  <a:ext cx="127" cy="534"/>
                </a:xfrm>
                <a:custGeom>
                  <a:avLst/>
                  <a:gdLst>
                    <a:gd name="T0" fmla="*/ 3 w 132"/>
                    <a:gd name="T1" fmla="*/ 0 h 626"/>
                    <a:gd name="T2" fmla="*/ 0 w 132"/>
                    <a:gd name="T3" fmla="*/ 42 h 626"/>
                    <a:gd name="T4" fmla="*/ 34 w 132"/>
                    <a:gd name="T5" fmla="*/ 42 h 626"/>
                    <a:gd name="T6" fmla="*/ 66 w 132"/>
                    <a:gd name="T7" fmla="*/ 42 h 626"/>
                    <a:gd name="T8" fmla="*/ 68 w 132"/>
                    <a:gd name="T9" fmla="*/ 3 h 626"/>
                    <a:gd name="T10" fmla="*/ 3 w 132"/>
                    <a:gd name="T11" fmla="*/ 0 h 626"/>
                    <a:gd name="T12" fmla="*/ 0 60000 65536"/>
                    <a:gd name="T13" fmla="*/ 0 60000 65536"/>
                    <a:gd name="T14" fmla="*/ 0 60000 65536"/>
                    <a:gd name="T15" fmla="*/ 0 60000 65536"/>
                    <a:gd name="T16" fmla="*/ 0 60000 65536"/>
                    <a:gd name="T17" fmla="*/ 0 60000 65536"/>
                    <a:gd name="T18" fmla="*/ 0 w 132"/>
                    <a:gd name="T19" fmla="*/ 0 h 626"/>
                    <a:gd name="T20" fmla="*/ 132 w 132"/>
                    <a:gd name="T21" fmla="*/ 626 h 626"/>
                  </a:gdLst>
                  <a:ahLst/>
                  <a:cxnLst>
                    <a:cxn ang="T12">
                      <a:pos x="T0" y="T1"/>
                    </a:cxn>
                    <a:cxn ang="T13">
                      <a:pos x="T2" y="T3"/>
                    </a:cxn>
                    <a:cxn ang="T14">
                      <a:pos x="T4" y="T5"/>
                    </a:cxn>
                    <a:cxn ang="T15">
                      <a:pos x="T6" y="T7"/>
                    </a:cxn>
                    <a:cxn ang="T16">
                      <a:pos x="T8" y="T9"/>
                    </a:cxn>
                    <a:cxn ang="T17">
                      <a:pos x="T10" y="T11"/>
                    </a:cxn>
                  </a:cxnLst>
                  <a:rect l="T18" t="T19" r="T20" b="T21"/>
                  <a:pathLst>
                    <a:path w="132" h="626">
                      <a:moveTo>
                        <a:pt x="3" y="0"/>
                      </a:moveTo>
                      <a:lnTo>
                        <a:pt x="0" y="617"/>
                      </a:lnTo>
                      <a:lnTo>
                        <a:pt x="64" y="613"/>
                      </a:lnTo>
                      <a:lnTo>
                        <a:pt x="128" y="625"/>
                      </a:lnTo>
                      <a:lnTo>
                        <a:pt x="131" y="4"/>
                      </a:lnTo>
                      <a:lnTo>
                        <a:pt x="3" y="0"/>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758" name="Freeform 579"/>
                <p:cNvSpPr>
                  <a:spLocks noChangeAspect="1"/>
                </p:cNvSpPr>
                <p:nvPr/>
              </p:nvSpPr>
              <p:spPr bwMode="auto">
                <a:xfrm>
                  <a:off x="458" y="2508"/>
                  <a:ext cx="259" cy="29"/>
                </a:xfrm>
                <a:custGeom>
                  <a:avLst/>
                  <a:gdLst>
                    <a:gd name="T0" fmla="*/ 0 w 269"/>
                    <a:gd name="T1" fmla="*/ 0 h 34"/>
                    <a:gd name="T2" fmla="*/ 0 w 269"/>
                    <a:gd name="T3" fmla="*/ 3 h 34"/>
                    <a:gd name="T4" fmla="*/ 140 w 269"/>
                    <a:gd name="T5" fmla="*/ 3 h 34"/>
                    <a:gd name="T6" fmla="*/ 140 w 269"/>
                    <a:gd name="T7" fmla="*/ 1 h 34"/>
                    <a:gd name="T8" fmla="*/ 0 w 269"/>
                    <a:gd name="T9" fmla="*/ 0 h 34"/>
                    <a:gd name="T10" fmla="*/ 0 60000 65536"/>
                    <a:gd name="T11" fmla="*/ 0 60000 65536"/>
                    <a:gd name="T12" fmla="*/ 0 60000 65536"/>
                    <a:gd name="T13" fmla="*/ 0 60000 65536"/>
                    <a:gd name="T14" fmla="*/ 0 60000 65536"/>
                    <a:gd name="T15" fmla="*/ 0 w 269"/>
                    <a:gd name="T16" fmla="*/ 0 h 34"/>
                    <a:gd name="T17" fmla="*/ 269 w 269"/>
                    <a:gd name="T18" fmla="*/ 34 h 34"/>
                  </a:gdLst>
                  <a:ahLst/>
                  <a:cxnLst>
                    <a:cxn ang="T10">
                      <a:pos x="T0" y="T1"/>
                    </a:cxn>
                    <a:cxn ang="T11">
                      <a:pos x="T2" y="T3"/>
                    </a:cxn>
                    <a:cxn ang="T12">
                      <a:pos x="T4" y="T5"/>
                    </a:cxn>
                    <a:cxn ang="T13">
                      <a:pos x="T6" y="T7"/>
                    </a:cxn>
                    <a:cxn ang="T14">
                      <a:pos x="T8" y="T9"/>
                    </a:cxn>
                  </a:cxnLst>
                  <a:rect l="T15" t="T16" r="T17" b="T18"/>
                  <a:pathLst>
                    <a:path w="269" h="34">
                      <a:moveTo>
                        <a:pt x="0" y="0"/>
                      </a:moveTo>
                      <a:lnTo>
                        <a:pt x="0" y="32"/>
                      </a:lnTo>
                      <a:lnTo>
                        <a:pt x="268" y="33"/>
                      </a:lnTo>
                      <a:lnTo>
                        <a:pt x="268" y="1"/>
                      </a:lnTo>
                      <a:lnTo>
                        <a:pt x="0"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759" name="Freeform 580"/>
                <p:cNvSpPr>
                  <a:spLocks noChangeAspect="1"/>
                </p:cNvSpPr>
                <p:nvPr/>
              </p:nvSpPr>
              <p:spPr bwMode="auto">
                <a:xfrm>
                  <a:off x="458" y="2508"/>
                  <a:ext cx="259" cy="29"/>
                </a:xfrm>
                <a:custGeom>
                  <a:avLst/>
                  <a:gdLst>
                    <a:gd name="T0" fmla="*/ 0 w 269"/>
                    <a:gd name="T1" fmla="*/ 0 h 34"/>
                    <a:gd name="T2" fmla="*/ 0 w 269"/>
                    <a:gd name="T3" fmla="*/ 3 h 34"/>
                    <a:gd name="T4" fmla="*/ 140 w 269"/>
                    <a:gd name="T5" fmla="*/ 3 h 34"/>
                    <a:gd name="T6" fmla="*/ 140 w 269"/>
                    <a:gd name="T7" fmla="*/ 1 h 34"/>
                    <a:gd name="T8" fmla="*/ 0 w 269"/>
                    <a:gd name="T9" fmla="*/ 0 h 34"/>
                    <a:gd name="T10" fmla="*/ 0 60000 65536"/>
                    <a:gd name="T11" fmla="*/ 0 60000 65536"/>
                    <a:gd name="T12" fmla="*/ 0 60000 65536"/>
                    <a:gd name="T13" fmla="*/ 0 60000 65536"/>
                    <a:gd name="T14" fmla="*/ 0 60000 65536"/>
                    <a:gd name="T15" fmla="*/ 0 w 269"/>
                    <a:gd name="T16" fmla="*/ 0 h 34"/>
                    <a:gd name="T17" fmla="*/ 269 w 269"/>
                    <a:gd name="T18" fmla="*/ 34 h 34"/>
                  </a:gdLst>
                  <a:ahLst/>
                  <a:cxnLst>
                    <a:cxn ang="T10">
                      <a:pos x="T0" y="T1"/>
                    </a:cxn>
                    <a:cxn ang="T11">
                      <a:pos x="T2" y="T3"/>
                    </a:cxn>
                    <a:cxn ang="T12">
                      <a:pos x="T4" y="T5"/>
                    </a:cxn>
                    <a:cxn ang="T13">
                      <a:pos x="T6" y="T7"/>
                    </a:cxn>
                    <a:cxn ang="T14">
                      <a:pos x="T8" y="T9"/>
                    </a:cxn>
                  </a:cxnLst>
                  <a:rect l="T15" t="T16" r="T17" b="T18"/>
                  <a:pathLst>
                    <a:path w="269" h="34">
                      <a:moveTo>
                        <a:pt x="0" y="0"/>
                      </a:moveTo>
                      <a:lnTo>
                        <a:pt x="0" y="32"/>
                      </a:lnTo>
                      <a:lnTo>
                        <a:pt x="268" y="33"/>
                      </a:lnTo>
                      <a:lnTo>
                        <a:pt x="268" y="1"/>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60" name="Freeform 581"/>
                <p:cNvSpPr>
                  <a:spLocks noChangeAspect="1"/>
                </p:cNvSpPr>
                <p:nvPr/>
              </p:nvSpPr>
              <p:spPr bwMode="auto">
                <a:xfrm>
                  <a:off x="493" y="2509"/>
                  <a:ext cx="192" cy="28"/>
                </a:xfrm>
                <a:custGeom>
                  <a:avLst/>
                  <a:gdLst>
                    <a:gd name="T0" fmla="*/ 100 w 200"/>
                    <a:gd name="T1" fmla="*/ 4 h 32"/>
                    <a:gd name="T2" fmla="*/ 100 w 200"/>
                    <a:gd name="T3" fmla="*/ 1 h 32"/>
                    <a:gd name="T4" fmla="*/ 0 w 200"/>
                    <a:gd name="T5" fmla="*/ 0 h 32"/>
                    <a:gd name="T6" fmla="*/ 0 w 200"/>
                    <a:gd name="T7" fmla="*/ 4 h 32"/>
                    <a:gd name="T8" fmla="*/ 100 w 200"/>
                    <a:gd name="T9" fmla="*/ 4 h 32"/>
                    <a:gd name="T10" fmla="*/ 0 60000 65536"/>
                    <a:gd name="T11" fmla="*/ 0 60000 65536"/>
                    <a:gd name="T12" fmla="*/ 0 60000 65536"/>
                    <a:gd name="T13" fmla="*/ 0 60000 65536"/>
                    <a:gd name="T14" fmla="*/ 0 60000 65536"/>
                    <a:gd name="T15" fmla="*/ 0 w 200"/>
                    <a:gd name="T16" fmla="*/ 0 h 32"/>
                    <a:gd name="T17" fmla="*/ 200 w 200"/>
                    <a:gd name="T18" fmla="*/ 32 h 32"/>
                  </a:gdLst>
                  <a:ahLst/>
                  <a:cxnLst>
                    <a:cxn ang="T10">
                      <a:pos x="T0" y="T1"/>
                    </a:cxn>
                    <a:cxn ang="T11">
                      <a:pos x="T2" y="T3"/>
                    </a:cxn>
                    <a:cxn ang="T12">
                      <a:pos x="T4" y="T5"/>
                    </a:cxn>
                    <a:cxn ang="T13">
                      <a:pos x="T6" y="T7"/>
                    </a:cxn>
                    <a:cxn ang="T14">
                      <a:pos x="T8" y="T9"/>
                    </a:cxn>
                  </a:cxnLst>
                  <a:rect l="T15" t="T16" r="T17" b="T18"/>
                  <a:pathLst>
                    <a:path w="200" h="32">
                      <a:moveTo>
                        <a:pt x="199" y="31"/>
                      </a:moveTo>
                      <a:lnTo>
                        <a:pt x="199" y="1"/>
                      </a:lnTo>
                      <a:lnTo>
                        <a:pt x="0" y="0"/>
                      </a:lnTo>
                      <a:lnTo>
                        <a:pt x="0" y="30"/>
                      </a:lnTo>
                      <a:lnTo>
                        <a:pt x="199" y="31"/>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761" name="Freeform 582"/>
                <p:cNvSpPr>
                  <a:spLocks noChangeAspect="1"/>
                </p:cNvSpPr>
                <p:nvPr/>
              </p:nvSpPr>
              <p:spPr bwMode="auto">
                <a:xfrm>
                  <a:off x="512" y="2509"/>
                  <a:ext cx="155" cy="26"/>
                </a:xfrm>
                <a:custGeom>
                  <a:avLst/>
                  <a:gdLst>
                    <a:gd name="T0" fmla="*/ 84 w 161"/>
                    <a:gd name="T1" fmla="*/ 3 h 30"/>
                    <a:gd name="T2" fmla="*/ 84 w 161"/>
                    <a:gd name="T3" fmla="*/ 1 h 30"/>
                    <a:gd name="T4" fmla="*/ 0 w 161"/>
                    <a:gd name="T5" fmla="*/ 0 h 30"/>
                    <a:gd name="T6" fmla="*/ 0 w 161"/>
                    <a:gd name="T7" fmla="*/ 3 h 30"/>
                    <a:gd name="T8" fmla="*/ 84 w 161"/>
                    <a:gd name="T9" fmla="*/ 3 h 30"/>
                    <a:gd name="T10" fmla="*/ 0 60000 65536"/>
                    <a:gd name="T11" fmla="*/ 0 60000 65536"/>
                    <a:gd name="T12" fmla="*/ 0 60000 65536"/>
                    <a:gd name="T13" fmla="*/ 0 60000 65536"/>
                    <a:gd name="T14" fmla="*/ 0 60000 65536"/>
                    <a:gd name="T15" fmla="*/ 0 w 161"/>
                    <a:gd name="T16" fmla="*/ 0 h 30"/>
                    <a:gd name="T17" fmla="*/ 161 w 161"/>
                    <a:gd name="T18" fmla="*/ 30 h 30"/>
                  </a:gdLst>
                  <a:ahLst/>
                  <a:cxnLst>
                    <a:cxn ang="T10">
                      <a:pos x="T0" y="T1"/>
                    </a:cxn>
                    <a:cxn ang="T11">
                      <a:pos x="T2" y="T3"/>
                    </a:cxn>
                    <a:cxn ang="T12">
                      <a:pos x="T4" y="T5"/>
                    </a:cxn>
                    <a:cxn ang="T13">
                      <a:pos x="T6" y="T7"/>
                    </a:cxn>
                    <a:cxn ang="T14">
                      <a:pos x="T8" y="T9"/>
                    </a:cxn>
                  </a:cxnLst>
                  <a:rect l="T15" t="T16" r="T17" b="T18"/>
                  <a:pathLst>
                    <a:path w="161" h="30">
                      <a:moveTo>
                        <a:pt x="160" y="29"/>
                      </a:moveTo>
                      <a:lnTo>
                        <a:pt x="159" y="1"/>
                      </a:lnTo>
                      <a:lnTo>
                        <a:pt x="0" y="0"/>
                      </a:lnTo>
                      <a:lnTo>
                        <a:pt x="0" y="29"/>
                      </a:lnTo>
                      <a:lnTo>
                        <a:pt x="160" y="29"/>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762" name="Freeform 583"/>
                <p:cNvSpPr>
                  <a:spLocks noChangeAspect="1"/>
                </p:cNvSpPr>
                <p:nvPr/>
              </p:nvSpPr>
              <p:spPr bwMode="auto">
                <a:xfrm>
                  <a:off x="526" y="2509"/>
                  <a:ext cx="125" cy="26"/>
                </a:xfrm>
                <a:custGeom>
                  <a:avLst/>
                  <a:gdLst>
                    <a:gd name="T0" fmla="*/ 75 w 129"/>
                    <a:gd name="T1" fmla="*/ 3 h 30"/>
                    <a:gd name="T2" fmla="*/ 75 w 129"/>
                    <a:gd name="T3" fmla="*/ 1 h 30"/>
                    <a:gd name="T4" fmla="*/ 1 w 129"/>
                    <a:gd name="T5" fmla="*/ 0 h 30"/>
                    <a:gd name="T6" fmla="*/ 0 w 129"/>
                    <a:gd name="T7" fmla="*/ 3 h 30"/>
                    <a:gd name="T8" fmla="*/ 75 w 129"/>
                    <a:gd name="T9" fmla="*/ 3 h 30"/>
                    <a:gd name="T10" fmla="*/ 0 60000 65536"/>
                    <a:gd name="T11" fmla="*/ 0 60000 65536"/>
                    <a:gd name="T12" fmla="*/ 0 60000 65536"/>
                    <a:gd name="T13" fmla="*/ 0 60000 65536"/>
                    <a:gd name="T14" fmla="*/ 0 60000 65536"/>
                    <a:gd name="T15" fmla="*/ 0 w 129"/>
                    <a:gd name="T16" fmla="*/ 0 h 30"/>
                    <a:gd name="T17" fmla="*/ 129 w 129"/>
                    <a:gd name="T18" fmla="*/ 30 h 30"/>
                  </a:gdLst>
                  <a:ahLst/>
                  <a:cxnLst>
                    <a:cxn ang="T10">
                      <a:pos x="T0" y="T1"/>
                    </a:cxn>
                    <a:cxn ang="T11">
                      <a:pos x="T2" y="T3"/>
                    </a:cxn>
                    <a:cxn ang="T12">
                      <a:pos x="T4" y="T5"/>
                    </a:cxn>
                    <a:cxn ang="T13">
                      <a:pos x="T6" y="T7"/>
                    </a:cxn>
                    <a:cxn ang="T14">
                      <a:pos x="T8" y="T9"/>
                    </a:cxn>
                  </a:cxnLst>
                  <a:rect l="T15" t="T16" r="T17" b="T18"/>
                  <a:pathLst>
                    <a:path w="129" h="30">
                      <a:moveTo>
                        <a:pt x="128" y="29"/>
                      </a:moveTo>
                      <a:lnTo>
                        <a:pt x="128" y="1"/>
                      </a:lnTo>
                      <a:lnTo>
                        <a:pt x="1" y="0"/>
                      </a:lnTo>
                      <a:lnTo>
                        <a:pt x="0" y="29"/>
                      </a:lnTo>
                      <a:lnTo>
                        <a:pt x="128" y="29"/>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763" name="Freeform 584"/>
                <p:cNvSpPr>
                  <a:spLocks noChangeAspect="1"/>
                </p:cNvSpPr>
                <p:nvPr/>
              </p:nvSpPr>
              <p:spPr bwMode="auto">
                <a:xfrm>
                  <a:off x="539" y="2509"/>
                  <a:ext cx="99" cy="26"/>
                </a:xfrm>
                <a:custGeom>
                  <a:avLst/>
                  <a:gdLst>
                    <a:gd name="T0" fmla="*/ 53 w 103"/>
                    <a:gd name="T1" fmla="*/ 3 h 30"/>
                    <a:gd name="T2" fmla="*/ 53 w 103"/>
                    <a:gd name="T3" fmla="*/ 1 h 30"/>
                    <a:gd name="T4" fmla="*/ 0 w 103"/>
                    <a:gd name="T5" fmla="*/ 0 h 30"/>
                    <a:gd name="T6" fmla="*/ 0 w 103"/>
                    <a:gd name="T7" fmla="*/ 3 h 30"/>
                    <a:gd name="T8" fmla="*/ 53 w 103"/>
                    <a:gd name="T9" fmla="*/ 3 h 30"/>
                    <a:gd name="T10" fmla="*/ 0 60000 65536"/>
                    <a:gd name="T11" fmla="*/ 0 60000 65536"/>
                    <a:gd name="T12" fmla="*/ 0 60000 65536"/>
                    <a:gd name="T13" fmla="*/ 0 60000 65536"/>
                    <a:gd name="T14" fmla="*/ 0 60000 65536"/>
                    <a:gd name="T15" fmla="*/ 0 w 103"/>
                    <a:gd name="T16" fmla="*/ 0 h 30"/>
                    <a:gd name="T17" fmla="*/ 103 w 103"/>
                    <a:gd name="T18" fmla="*/ 30 h 30"/>
                  </a:gdLst>
                  <a:ahLst/>
                  <a:cxnLst>
                    <a:cxn ang="T10">
                      <a:pos x="T0" y="T1"/>
                    </a:cxn>
                    <a:cxn ang="T11">
                      <a:pos x="T2" y="T3"/>
                    </a:cxn>
                    <a:cxn ang="T12">
                      <a:pos x="T4" y="T5"/>
                    </a:cxn>
                    <a:cxn ang="T13">
                      <a:pos x="T6" y="T7"/>
                    </a:cxn>
                    <a:cxn ang="T14">
                      <a:pos x="T8" y="T9"/>
                    </a:cxn>
                  </a:cxnLst>
                  <a:rect l="T15" t="T16" r="T17" b="T18"/>
                  <a:pathLst>
                    <a:path w="103" h="30">
                      <a:moveTo>
                        <a:pt x="102" y="29"/>
                      </a:moveTo>
                      <a:lnTo>
                        <a:pt x="102" y="1"/>
                      </a:lnTo>
                      <a:lnTo>
                        <a:pt x="0" y="0"/>
                      </a:lnTo>
                      <a:lnTo>
                        <a:pt x="0" y="29"/>
                      </a:lnTo>
                      <a:lnTo>
                        <a:pt x="102" y="29"/>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764" name="Freeform 585"/>
                <p:cNvSpPr>
                  <a:spLocks noChangeAspect="1"/>
                </p:cNvSpPr>
                <p:nvPr/>
              </p:nvSpPr>
              <p:spPr bwMode="auto">
                <a:xfrm>
                  <a:off x="548" y="2509"/>
                  <a:ext cx="81" cy="26"/>
                </a:xfrm>
                <a:custGeom>
                  <a:avLst/>
                  <a:gdLst>
                    <a:gd name="T0" fmla="*/ 44 w 84"/>
                    <a:gd name="T1" fmla="*/ 3 h 30"/>
                    <a:gd name="T2" fmla="*/ 44 w 84"/>
                    <a:gd name="T3" fmla="*/ 1 h 30"/>
                    <a:gd name="T4" fmla="*/ 1 w 84"/>
                    <a:gd name="T5" fmla="*/ 0 h 30"/>
                    <a:gd name="T6" fmla="*/ 0 w 84"/>
                    <a:gd name="T7" fmla="*/ 3 h 30"/>
                    <a:gd name="T8" fmla="*/ 44 w 84"/>
                    <a:gd name="T9" fmla="*/ 3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83" y="29"/>
                      </a:moveTo>
                      <a:lnTo>
                        <a:pt x="83" y="1"/>
                      </a:lnTo>
                      <a:lnTo>
                        <a:pt x="1" y="0"/>
                      </a:lnTo>
                      <a:lnTo>
                        <a:pt x="0" y="29"/>
                      </a:lnTo>
                      <a:lnTo>
                        <a:pt x="83" y="2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765" name="Freeform 586"/>
                <p:cNvSpPr>
                  <a:spLocks noChangeAspect="1"/>
                </p:cNvSpPr>
                <p:nvPr/>
              </p:nvSpPr>
              <p:spPr bwMode="auto">
                <a:xfrm>
                  <a:off x="604" y="2000"/>
                  <a:ext cx="1" cy="23"/>
                </a:xfrm>
                <a:custGeom>
                  <a:avLst/>
                  <a:gdLst>
                    <a:gd name="T0" fmla="*/ 0 w 1"/>
                    <a:gd name="T1" fmla="*/ 0 h 26"/>
                    <a:gd name="T2" fmla="*/ 0 w 1"/>
                    <a:gd name="T3" fmla="*/ 4 h 26"/>
                    <a:gd name="T4" fmla="*/ 0 w 1"/>
                    <a:gd name="T5" fmla="*/ 0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0"/>
                      </a:moveTo>
                      <a:lnTo>
                        <a:pt x="0" y="25"/>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66" name="Freeform 587"/>
                <p:cNvSpPr>
                  <a:spLocks noChangeAspect="1"/>
                </p:cNvSpPr>
                <p:nvPr/>
              </p:nvSpPr>
              <p:spPr bwMode="auto">
                <a:xfrm>
                  <a:off x="517" y="1999"/>
                  <a:ext cx="2" cy="23"/>
                </a:xfrm>
                <a:custGeom>
                  <a:avLst/>
                  <a:gdLst>
                    <a:gd name="T0" fmla="*/ 1 w 2"/>
                    <a:gd name="T1" fmla="*/ 0 h 27"/>
                    <a:gd name="T2" fmla="*/ 0 w 2"/>
                    <a:gd name="T3" fmla="*/ 3 h 27"/>
                    <a:gd name="T4" fmla="*/ 1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1" y="0"/>
                      </a:moveTo>
                      <a:lnTo>
                        <a:pt x="0" y="26"/>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67" name="Freeform 588"/>
                <p:cNvSpPr>
                  <a:spLocks noChangeAspect="1"/>
                </p:cNvSpPr>
                <p:nvPr/>
              </p:nvSpPr>
              <p:spPr bwMode="auto">
                <a:xfrm>
                  <a:off x="490" y="2487"/>
                  <a:ext cx="198" cy="22"/>
                </a:xfrm>
                <a:custGeom>
                  <a:avLst/>
                  <a:gdLst>
                    <a:gd name="T0" fmla="*/ 104 w 206"/>
                    <a:gd name="T1" fmla="*/ 4 h 25"/>
                    <a:gd name="T2" fmla="*/ 104 w 206"/>
                    <a:gd name="T3" fmla="*/ 1 h 25"/>
                    <a:gd name="T4" fmla="*/ 0 w 206"/>
                    <a:gd name="T5" fmla="*/ 0 h 25"/>
                    <a:gd name="T6" fmla="*/ 0 w 206"/>
                    <a:gd name="T7" fmla="*/ 4 h 25"/>
                    <a:gd name="T8" fmla="*/ 104 w 206"/>
                    <a:gd name="T9" fmla="*/ 4 h 25"/>
                    <a:gd name="T10" fmla="*/ 0 60000 65536"/>
                    <a:gd name="T11" fmla="*/ 0 60000 65536"/>
                    <a:gd name="T12" fmla="*/ 0 60000 65536"/>
                    <a:gd name="T13" fmla="*/ 0 60000 65536"/>
                    <a:gd name="T14" fmla="*/ 0 60000 65536"/>
                    <a:gd name="T15" fmla="*/ 0 w 206"/>
                    <a:gd name="T16" fmla="*/ 0 h 25"/>
                    <a:gd name="T17" fmla="*/ 206 w 206"/>
                    <a:gd name="T18" fmla="*/ 25 h 25"/>
                  </a:gdLst>
                  <a:ahLst/>
                  <a:cxnLst>
                    <a:cxn ang="T10">
                      <a:pos x="T0" y="T1"/>
                    </a:cxn>
                    <a:cxn ang="T11">
                      <a:pos x="T2" y="T3"/>
                    </a:cxn>
                    <a:cxn ang="T12">
                      <a:pos x="T4" y="T5"/>
                    </a:cxn>
                    <a:cxn ang="T13">
                      <a:pos x="T6" y="T7"/>
                    </a:cxn>
                    <a:cxn ang="T14">
                      <a:pos x="T8" y="T9"/>
                    </a:cxn>
                  </a:cxnLst>
                  <a:rect l="T15" t="T16" r="T17" b="T18"/>
                  <a:pathLst>
                    <a:path w="206" h="25">
                      <a:moveTo>
                        <a:pt x="205" y="24"/>
                      </a:moveTo>
                      <a:lnTo>
                        <a:pt x="205" y="1"/>
                      </a:lnTo>
                      <a:lnTo>
                        <a:pt x="0" y="0"/>
                      </a:lnTo>
                      <a:lnTo>
                        <a:pt x="0" y="23"/>
                      </a:lnTo>
                      <a:lnTo>
                        <a:pt x="205" y="24"/>
                      </a:lnTo>
                    </a:path>
                  </a:pathLst>
                </a:custGeom>
                <a:solidFill>
                  <a:srgbClr val="404040"/>
                </a:solidFill>
                <a:ln w="9525" cap="rnd">
                  <a:noFill/>
                  <a:round/>
                  <a:headEnd type="none" w="sm" len="sm"/>
                  <a:tailEnd type="none" w="sm" len="sm"/>
                </a:ln>
              </p:spPr>
              <p:txBody>
                <a:bodyPr rot="10800000" wrap="none"/>
                <a:lstStyle/>
                <a:p>
                  <a:endParaRPr lang="es-PA"/>
                </a:p>
              </p:txBody>
            </p:sp>
            <p:sp>
              <p:nvSpPr>
                <p:cNvPr id="17768" name="Freeform 589"/>
                <p:cNvSpPr>
                  <a:spLocks noChangeAspect="1"/>
                </p:cNvSpPr>
                <p:nvPr/>
              </p:nvSpPr>
              <p:spPr bwMode="auto">
                <a:xfrm>
                  <a:off x="554" y="2480"/>
                  <a:ext cx="60" cy="25"/>
                </a:xfrm>
                <a:custGeom>
                  <a:avLst/>
                  <a:gdLst>
                    <a:gd name="T0" fmla="*/ 0 w 62"/>
                    <a:gd name="T1" fmla="*/ 4 h 28"/>
                    <a:gd name="T2" fmla="*/ 36 w 62"/>
                    <a:gd name="T3" fmla="*/ 4 h 28"/>
                    <a:gd name="T4" fmla="*/ 36 w 62"/>
                    <a:gd name="T5" fmla="*/ 0 h 28"/>
                    <a:gd name="T6" fmla="*/ 1 w 62"/>
                    <a:gd name="T7" fmla="*/ 0 h 28"/>
                    <a:gd name="T8" fmla="*/ 0 w 62"/>
                    <a:gd name="T9" fmla="*/ 4 h 28"/>
                    <a:gd name="T10" fmla="*/ 0 60000 65536"/>
                    <a:gd name="T11" fmla="*/ 0 60000 65536"/>
                    <a:gd name="T12" fmla="*/ 0 60000 65536"/>
                    <a:gd name="T13" fmla="*/ 0 60000 65536"/>
                    <a:gd name="T14" fmla="*/ 0 60000 65536"/>
                    <a:gd name="T15" fmla="*/ 0 w 62"/>
                    <a:gd name="T16" fmla="*/ 0 h 28"/>
                    <a:gd name="T17" fmla="*/ 62 w 62"/>
                    <a:gd name="T18" fmla="*/ 28 h 28"/>
                  </a:gdLst>
                  <a:ahLst/>
                  <a:cxnLst>
                    <a:cxn ang="T10">
                      <a:pos x="T0" y="T1"/>
                    </a:cxn>
                    <a:cxn ang="T11">
                      <a:pos x="T2" y="T3"/>
                    </a:cxn>
                    <a:cxn ang="T12">
                      <a:pos x="T4" y="T5"/>
                    </a:cxn>
                    <a:cxn ang="T13">
                      <a:pos x="T6" y="T7"/>
                    </a:cxn>
                    <a:cxn ang="T14">
                      <a:pos x="T8" y="T9"/>
                    </a:cxn>
                  </a:cxnLst>
                  <a:rect l="T15" t="T16" r="T17" b="T18"/>
                  <a:pathLst>
                    <a:path w="62" h="28">
                      <a:moveTo>
                        <a:pt x="0" y="27"/>
                      </a:moveTo>
                      <a:lnTo>
                        <a:pt x="61" y="27"/>
                      </a:lnTo>
                      <a:lnTo>
                        <a:pt x="61" y="0"/>
                      </a:lnTo>
                      <a:lnTo>
                        <a:pt x="1" y="0"/>
                      </a:lnTo>
                      <a:lnTo>
                        <a:pt x="0" y="27"/>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69" name="Freeform 590"/>
                <p:cNvSpPr>
                  <a:spLocks noChangeAspect="1"/>
                </p:cNvSpPr>
                <p:nvPr/>
              </p:nvSpPr>
              <p:spPr bwMode="auto">
                <a:xfrm>
                  <a:off x="554" y="2480"/>
                  <a:ext cx="60" cy="25"/>
                </a:xfrm>
                <a:custGeom>
                  <a:avLst/>
                  <a:gdLst>
                    <a:gd name="T0" fmla="*/ 0 w 62"/>
                    <a:gd name="T1" fmla="*/ 4 h 28"/>
                    <a:gd name="T2" fmla="*/ 36 w 62"/>
                    <a:gd name="T3" fmla="*/ 4 h 28"/>
                    <a:gd name="T4" fmla="*/ 36 w 62"/>
                    <a:gd name="T5" fmla="*/ 0 h 28"/>
                    <a:gd name="T6" fmla="*/ 1 w 62"/>
                    <a:gd name="T7" fmla="*/ 0 h 28"/>
                    <a:gd name="T8" fmla="*/ 0 w 62"/>
                    <a:gd name="T9" fmla="*/ 4 h 28"/>
                    <a:gd name="T10" fmla="*/ 0 60000 65536"/>
                    <a:gd name="T11" fmla="*/ 0 60000 65536"/>
                    <a:gd name="T12" fmla="*/ 0 60000 65536"/>
                    <a:gd name="T13" fmla="*/ 0 60000 65536"/>
                    <a:gd name="T14" fmla="*/ 0 60000 65536"/>
                    <a:gd name="T15" fmla="*/ 0 w 62"/>
                    <a:gd name="T16" fmla="*/ 0 h 28"/>
                    <a:gd name="T17" fmla="*/ 62 w 62"/>
                    <a:gd name="T18" fmla="*/ 28 h 28"/>
                  </a:gdLst>
                  <a:ahLst/>
                  <a:cxnLst>
                    <a:cxn ang="T10">
                      <a:pos x="T0" y="T1"/>
                    </a:cxn>
                    <a:cxn ang="T11">
                      <a:pos x="T2" y="T3"/>
                    </a:cxn>
                    <a:cxn ang="T12">
                      <a:pos x="T4" y="T5"/>
                    </a:cxn>
                    <a:cxn ang="T13">
                      <a:pos x="T6" y="T7"/>
                    </a:cxn>
                    <a:cxn ang="T14">
                      <a:pos x="T8" y="T9"/>
                    </a:cxn>
                  </a:cxnLst>
                  <a:rect l="T15" t="T16" r="T17" b="T18"/>
                  <a:pathLst>
                    <a:path w="62" h="28">
                      <a:moveTo>
                        <a:pt x="0" y="27"/>
                      </a:moveTo>
                      <a:lnTo>
                        <a:pt x="61" y="27"/>
                      </a:lnTo>
                      <a:lnTo>
                        <a:pt x="61" y="0"/>
                      </a:lnTo>
                      <a:lnTo>
                        <a:pt x="1" y="0"/>
                      </a:lnTo>
                      <a:lnTo>
                        <a:pt x="0" y="27"/>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70" name="Freeform 591"/>
                <p:cNvSpPr>
                  <a:spLocks noChangeAspect="1"/>
                </p:cNvSpPr>
                <p:nvPr/>
              </p:nvSpPr>
              <p:spPr bwMode="auto">
                <a:xfrm>
                  <a:off x="602" y="2481"/>
                  <a:ext cx="1" cy="24"/>
                </a:xfrm>
                <a:custGeom>
                  <a:avLst/>
                  <a:gdLst>
                    <a:gd name="T0" fmla="*/ 0 w 1"/>
                    <a:gd name="T1" fmla="*/ 0 h 27"/>
                    <a:gd name="T2" fmla="*/ 0 w 1"/>
                    <a:gd name="T3" fmla="*/ 4 h 27"/>
                    <a:gd name="T4" fmla="*/ 0 w 1"/>
                    <a:gd name="T5" fmla="*/ 0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26"/>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71" name="Line 592"/>
                <p:cNvSpPr>
                  <a:spLocks noChangeAspect="1" noChangeShapeType="1"/>
                </p:cNvSpPr>
                <p:nvPr/>
              </p:nvSpPr>
              <p:spPr bwMode="auto">
                <a:xfrm>
                  <a:off x="602" y="2483"/>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72" name="Freeform 593"/>
                <p:cNvSpPr>
                  <a:spLocks noChangeAspect="1"/>
                </p:cNvSpPr>
                <p:nvPr/>
              </p:nvSpPr>
              <p:spPr bwMode="auto">
                <a:xfrm>
                  <a:off x="642" y="2480"/>
                  <a:ext cx="58" cy="25"/>
                </a:xfrm>
                <a:custGeom>
                  <a:avLst/>
                  <a:gdLst>
                    <a:gd name="T0" fmla="*/ 0 w 60"/>
                    <a:gd name="T1" fmla="*/ 3 h 29"/>
                    <a:gd name="T2" fmla="*/ 35 w 60"/>
                    <a:gd name="T3" fmla="*/ 3 h 29"/>
                    <a:gd name="T4" fmla="*/ 35 w 60"/>
                    <a:gd name="T5" fmla="*/ 1 h 29"/>
                    <a:gd name="T6" fmla="*/ 1 w 60"/>
                    <a:gd name="T7" fmla="*/ 0 h 29"/>
                    <a:gd name="T8" fmla="*/ 0 w 60"/>
                    <a:gd name="T9" fmla="*/ 3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0" y="27"/>
                      </a:moveTo>
                      <a:lnTo>
                        <a:pt x="59" y="28"/>
                      </a:lnTo>
                      <a:lnTo>
                        <a:pt x="59" y="1"/>
                      </a:lnTo>
                      <a:lnTo>
                        <a:pt x="1" y="0"/>
                      </a:lnTo>
                      <a:lnTo>
                        <a:pt x="0" y="27"/>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73" name="Freeform 594"/>
                <p:cNvSpPr>
                  <a:spLocks noChangeAspect="1"/>
                </p:cNvSpPr>
                <p:nvPr/>
              </p:nvSpPr>
              <p:spPr bwMode="auto">
                <a:xfrm>
                  <a:off x="642" y="2480"/>
                  <a:ext cx="58" cy="25"/>
                </a:xfrm>
                <a:custGeom>
                  <a:avLst/>
                  <a:gdLst>
                    <a:gd name="T0" fmla="*/ 0 w 60"/>
                    <a:gd name="T1" fmla="*/ 3 h 29"/>
                    <a:gd name="T2" fmla="*/ 35 w 60"/>
                    <a:gd name="T3" fmla="*/ 3 h 29"/>
                    <a:gd name="T4" fmla="*/ 35 w 60"/>
                    <a:gd name="T5" fmla="*/ 1 h 29"/>
                    <a:gd name="T6" fmla="*/ 1 w 60"/>
                    <a:gd name="T7" fmla="*/ 0 h 29"/>
                    <a:gd name="T8" fmla="*/ 0 w 60"/>
                    <a:gd name="T9" fmla="*/ 3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0" y="27"/>
                      </a:moveTo>
                      <a:lnTo>
                        <a:pt x="59" y="28"/>
                      </a:lnTo>
                      <a:lnTo>
                        <a:pt x="59" y="1"/>
                      </a:lnTo>
                      <a:lnTo>
                        <a:pt x="1" y="0"/>
                      </a:lnTo>
                      <a:lnTo>
                        <a:pt x="0" y="27"/>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74" name="Freeform 595"/>
                <p:cNvSpPr>
                  <a:spLocks noChangeAspect="1"/>
                </p:cNvSpPr>
                <p:nvPr/>
              </p:nvSpPr>
              <p:spPr bwMode="auto">
                <a:xfrm>
                  <a:off x="688" y="2482"/>
                  <a:ext cx="1" cy="23"/>
                </a:xfrm>
                <a:custGeom>
                  <a:avLst/>
                  <a:gdLst>
                    <a:gd name="T0" fmla="*/ 0 w 1"/>
                    <a:gd name="T1" fmla="*/ 0 h 27"/>
                    <a:gd name="T2" fmla="*/ 0 w 1"/>
                    <a:gd name="T3" fmla="*/ 3 h 27"/>
                    <a:gd name="T4" fmla="*/ 0 w 1"/>
                    <a:gd name="T5" fmla="*/ 0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26"/>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75" name="Line 596"/>
                <p:cNvSpPr>
                  <a:spLocks noChangeAspect="1" noChangeShapeType="1"/>
                </p:cNvSpPr>
                <p:nvPr/>
              </p:nvSpPr>
              <p:spPr bwMode="auto">
                <a:xfrm>
                  <a:off x="688" y="2484"/>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76" name="Freeform 597"/>
                <p:cNvSpPr>
                  <a:spLocks noChangeAspect="1"/>
                </p:cNvSpPr>
                <p:nvPr/>
              </p:nvSpPr>
              <p:spPr bwMode="auto">
                <a:xfrm>
                  <a:off x="469" y="2479"/>
                  <a:ext cx="57" cy="26"/>
                </a:xfrm>
                <a:custGeom>
                  <a:avLst/>
                  <a:gdLst>
                    <a:gd name="T0" fmla="*/ 0 w 60"/>
                    <a:gd name="T1" fmla="*/ 3 h 30"/>
                    <a:gd name="T2" fmla="*/ 25 w 60"/>
                    <a:gd name="T3" fmla="*/ 3 h 30"/>
                    <a:gd name="T4" fmla="*/ 26 w 60"/>
                    <a:gd name="T5" fmla="*/ 1 h 30"/>
                    <a:gd name="T6" fmla="*/ 0 w 60"/>
                    <a:gd name="T7" fmla="*/ 0 h 30"/>
                    <a:gd name="T8" fmla="*/ 0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0" y="28"/>
                      </a:moveTo>
                      <a:lnTo>
                        <a:pt x="58" y="29"/>
                      </a:lnTo>
                      <a:lnTo>
                        <a:pt x="59" y="1"/>
                      </a:lnTo>
                      <a:lnTo>
                        <a:pt x="0" y="0"/>
                      </a:lnTo>
                      <a:lnTo>
                        <a:pt x="0" y="28"/>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77" name="Freeform 598"/>
                <p:cNvSpPr>
                  <a:spLocks noChangeAspect="1"/>
                </p:cNvSpPr>
                <p:nvPr/>
              </p:nvSpPr>
              <p:spPr bwMode="auto">
                <a:xfrm>
                  <a:off x="469" y="2479"/>
                  <a:ext cx="57" cy="26"/>
                </a:xfrm>
                <a:custGeom>
                  <a:avLst/>
                  <a:gdLst>
                    <a:gd name="T0" fmla="*/ 0 w 60"/>
                    <a:gd name="T1" fmla="*/ 3 h 30"/>
                    <a:gd name="T2" fmla="*/ 25 w 60"/>
                    <a:gd name="T3" fmla="*/ 3 h 30"/>
                    <a:gd name="T4" fmla="*/ 26 w 60"/>
                    <a:gd name="T5" fmla="*/ 1 h 30"/>
                    <a:gd name="T6" fmla="*/ 0 w 60"/>
                    <a:gd name="T7" fmla="*/ 0 h 30"/>
                    <a:gd name="T8" fmla="*/ 0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0" y="28"/>
                      </a:moveTo>
                      <a:lnTo>
                        <a:pt x="58" y="29"/>
                      </a:lnTo>
                      <a:lnTo>
                        <a:pt x="59" y="1"/>
                      </a:lnTo>
                      <a:lnTo>
                        <a:pt x="0" y="0"/>
                      </a:lnTo>
                      <a:lnTo>
                        <a:pt x="0" y="28"/>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78" name="Freeform 599"/>
                <p:cNvSpPr>
                  <a:spLocks noChangeAspect="1"/>
                </p:cNvSpPr>
                <p:nvPr/>
              </p:nvSpPr>
              <p:spPr bwMode="auto">
                <a:xfrm>
                  <a:off x="514" y="2481"/>
                  <a:ext cx="2" cy="24"/>
                </a:xfrm>
                <a:custGeom>
                  <a:avLst/>
                  <a:gdLst>
                    <a:gd name="T0" fmla="*/ 1 w 2"/>
                    <a:gd name="T1" fmla="*/ 0 h 27"/>
                    <a:gd name="T2" fmla="*/ 0 w 2"/>
                    <a:gd name="T3" fmla="*/ 4 h 27"/>
                    <a:gd name="T4" fmla="*/ 1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1" y="0"/>
                      </a:moveTo>
                      <a:lnTo>
                        <a:pt x="0" y="26"/>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79" name="Line 600"/>
                <p:cNvSpPr>
                  <a:spLocks noChangeAspect="1" noChangeShapeType="1"/>
                </p:cNvSpPr>
                <p:nvPr/>
              </p:nvSpPr>
              <p:spPr bwMode="auto">
                <a:xfrm flipH="1">
                  <a:off x="514" y="2483"/>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80" name="Freeform 601"/>
                <p:cNvSpPr>
                  <a:spLocks noChangeAspect="1"/>
                </p:cNvSpPr>
                <p:nvPr/>
              </p:nvSpPr>
              <p:spPr bwMode="auto">
                <a:xfrm>
                  <a:off x="776" y="2608"/>
                  <a:ext cx="554" cy="194"/>
                </a:xfrm>
                <a:custGeom>
                  <a:avLst/>
                  <a:gdLst>
                    <a:gd name="T0" fmla="*/ 304 w 575"/>
                    <a:gd name="T1" fmla="*/ 0 h 224"/>
                    <a:gd name="T2" fmla="*/ 5 w 575"/>
                    <a:gd name="T3" fmla="*/ 0 h 224"/>
                    <a:gd name="T4" fmla="*/ 0 w 575"/>
                    <a:gd name="T5" fmla="*/ 19 h 224"/>
                    <a:gd name="T6" fmla="*/ 306 w 575"/>
                    <a:gd name="T7" fmla="*/ 20 h 224"/>
                    <a:gd name="T8" fmla="*/ 304 w 575"/>
                    <a:gd name="T9" fmla="*/ 0 h 224"/>
                    <a:gd name="T10" fmla="*/ 0 60000 65536"/>
                    <a:gd name="T11" fmla="*/ 0 60000 65536"/>
                    <a:gd name="T12" fmla="*/ 0 60000 65536"/>
                    <a:gd name="T13" fmla="*/ 0 60000 65536"/>
                    <a:gd name="T14" fmla="*/ 0 60000 65536"/>
                    <a:gd name="T15" fmla="*/ 0 w 575"/>
                    <a:gd name="T16" fmla="*/ 0 h 224"/>
                    <a:gd name="T17" fmla="*/ 575 w 575"/>
                    <a:gd name="T18" fmla="*/ 224 h 224"/>
                  </a:gdLst>
                  <a:ahLst/>
                  <a:cxnLst>
                    <a:cxn ang="T10">
                      <a:pos x="T0" y="T1"/>
                    </a:cxn>
                    <a:cxn ang="T11">
                      <a:pos x="T2" y="T3"/>
                    </a:cxn>
                    <a:cxn ang="T12">
                      <a:pos x="T4" y="T5"/>
                    </a:cxn>
                    <a:cxn ang="T13">
                      <a:pos x="T6" y="T7"/>
                    </a:cxn>
                    <a:cxn ang="T14">
                      <a:pos x="T8" y="T9"/>
                    </a:cxn>
                  </a:cxnLst>
                  <a:rect l="T15" t="T16" r="T17" b="T18"/>
                  <a:pathLst>
                    <a:path w="575" h="224">
                      <a:moveTo>
                        <a:pt x="571" y="0"/>
                      </a:moveTo>
                      <a:lnTo>
                        <a:pt x="5" y="0"/>
                      </a:lnTo>
                      <a:lnTo>
                        <a:pt x="0" y="217"/>
                      </a:lnTo>
                      <a:lnTo>
                        <a:pt x="574" y="223"/>
                      </a:lnTo>
                      <a:lnTo>
                        <a:pt x="571"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781" name="Freeform 602"/>
                <p:cNvSpPr>
                  <a:spLocks noChangeAspect="1"/>
                </p:cNvSpPr>
                <p:nvPr/>
              </p:nvSpPr>
              <p:spPr bwMode="auto">
                <a:xfrm>
                  <a:off x="776" y="2608"/>
                  <a:ext cx="554" cy="194"/>
                </a:xfrm>
                <a:custGeom>
                  <a:avLst/>
                  <a:gdLst>
                    <a:gd name="T0" fmla="*/ 304 w 575"/>
                    <a:gd name="T1" fmla="*/ 0 h 224"/>
                    <a:gd name="T2" fmla="*/ 5 w 575"/>
                    <a:gd name="T3" fmla="*/ 0 h 224"/>
                    <a:gd name="T4" fmla="*/ 0 w 575"/>
                    <a:gd name="T5" fmla="*/ 19 h 224"/>
                    <a:gd name="T6" fmla="*/ 306 w 575"/>
                    <a:gd name="T7" fmla="*/ 20 h 224"/>
                    <a:gd name="T8" fmla="*/ 304 w 575"/>
                    <a:gd name="T9" fmla="*/ 0 h 224"/>
                    <a:gd name="T10" fmla="*/ 0 60000 65536"/>
                    <a:gd name="T11" fmla="*/ 0 60000 65536"/>
                    <a:gd name="T12" fmla="*/ 0 60000 65536"/>
                    <a:gd name="T13" fmla="*/ 0 60000 65536"/>
                    <a:gd name="T14" fmla="*/ 0 60000 65536"/>
                    <a:gd name="T15" fmla="*/ 0 w 575"/>
                    <a:gd name="T16" fmla="*/ 0 h 224"/>
                    <a:gd name="T17" fmla="*/ 575 w 575"/>
                    <a:gd name="T18" fmla="*/ 224 h 224"/>
                  </a:gdLst>
                  <a:ahLst/>
                  <a:cxnLst>
                    <a:cxn ang="T10">
                      <a:pos x="T0" y="T1"/>
                    </a:cxn>
                    <a:cxn ang="T11">
                      <a:pos x="T2" y="T3"/>
                    </a:cxn>
                    <a:cxn ang="T12">
                      <a:pos x="T4" y="T5"/>
                    </a:cxn>
                    <a:cxn ang="T13">
                      <a:pos x="T6" y="T7"/>
                    </a:cxn>
                    <a:cxn ang="T14">
                      <a:pos x="T8" y="T9"/>
                    </a:cxn>
                  </a:cxnLst>
                  <a:rect l="T15" t="T16" r="T17" b="T18"/>
                  <a:pathLst>
                    <a:path w="575" h="224">
                      <a:moveTo>
                        <a:pt x="571" y="0"/>
                      </a:moveTo>
                      <a:lnTo>
                        <a:pt x="5" y="0"/>
                      </a:lnTo>
                      <a:lnTo>
                        <a:pt x="0" y="217"/>
                      </a:lnTo>
                      <a:lnTo>
                        <a:pt x="574" y="223"/>
                      </a:lnTo>
                      <a:lnTo>
                        <a:pt x="57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82" name="Freeform 603"/>
                <p:cNvSpPr>
                  <a:spLocks noChangeAspect="1"/>
                </p:cNvSpPr>
                <p:nvPr/>
              </p:nvSpPr>
              <p:spPr bwMode="auto">
                <a:xfrm>
                  <a:off x="776" y="2775"/>
                  <a:ext cx="553" cy="22"/>
                </a:xfrm>
                <a:custGeom>
                  <a:avLst/>
                  <a:gdLst>
                    <a:gd name="T0" fmla="*/ 305 w 574"/>
                    <a:gd name="T1" fmla="*/ 4 h 25"/>
                    <a:gd name="T2" fmla="*/ 303 w 574"/>
                    <a:gd name="T3" fmla="*/ 4 h 25"/>
                    <a:gd name="T4" fmla="*/ 0 w 574"/>
                    <a:gd name="T5" fmla="*/ 4 h 25"/>
                    <a:gd name="T6" fmla="*/ 3 w 574"/>
                    <a:gd name="T7" fmla="*/ 0 h 25"/>
                    <a:gd name="T8" fmla="*/ 305 w 574"/>
                    <a:gd name="T9" fmla="*/ 4 h 25"/>
                    <a:gd name="T10" fmla="*/ 0 60000 65536"/>
                    <a:gd name="T11" fmla="*/ 0 60000 65536"/>
                    <a:gd name="T12" fmla="*/ 0 60000 65536"/>
                    <a:gd name="T13" fmla="*/ 0 60000 65536"/>
                    <a:gd name="T14" fmla="*/ 0 60000 65536"/>
                    <a:gd name="T15" fmla="*/ 0 w 574"/>
                    <a:gd name="T16" fmla="*/ 0 h 25"/>
                    <a:gd name="T17" fmla="*/ 574 w 574"/>
                    <a:gd name="T18" fmla="*/ 25 h 25"/>
                  </a:gdLst>
                  <a:ahLst/>
                  <a:cxnLst>
                    <a:cxn ang="T10">
                      <a:pos x="T0" y="T1"/>
                    </a:cxn>
                    <a:cxn ang="T11">
                      <a:pos x="T2" y="T3"/>
                    </a:cxn>
                    <a:cxn ang="T12">
                      <a:pos x="T4" y="T5"/>
                    </a:cxn>
                    <a:cxn ang="T13">
                      <a:pos x="T6" y="T7"/>
                    </a:cxn>
                    <a:cxn ang="T14">
                      <a:pos x="T8" y="T9"/>
                    </a:cxn>
                  </a:cxnLst>
                  <a:rect l="T15" t="T16" r="T17" b="T18"/>
                  <a:pathLst>
                    <a:path w="574" h="25">
                      <a:moveTo>
                        <a:pt x="573" y="5"/>
                      </a:moveTo>
                      <a:lnTo>
                        <a:pt x="571" y="24"/>
                      </a:lnTo>
                      <a:lnTo>
                        <a:pt x="0" y="21"/>
                      </a:lnTo>
                      <a:lnTo>
                        <a:pt x="3" y="0"/>
                      </a:lnTo>
                      <a:lnTo>
                        <a:pt x="573" y="5"/>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783" name="Freeform 604"/>
                <p:cNvSpPr>
                  <a:spLocks noChangeAspect="1"/>
                </p:cNvSpPr>
                <p:nvPr/>
              </p:nvSpPr>
              <p:spPr bwMode="auto">
                <a:xfrm>
                  <a:off x="782" y="2608"/>
                  <a:ext cx="551" cy="18"/>
                </a:xfrm>
                <a:custGeom>
                  <a:avLst/>
                  <a:gdLst>
                    <a:gd name="T0" fmla="*/ 302 w 572"/>
                    <a:gd name="T1" fmla="*/ 3 h 21"/>
                    <a:gd name="T2" fmla="*/ 303 w 572"/>
                    <a:gd name="T3" fmla="*/ 3 h 21"/>
                    <a:gd name="T4" fmla="*/ 36 w 572"/>
                    <a:gd name="T5" fmla="*/ 3 h 21"/>
                    <a:gd name="T6" fmla="*/ 0 w 572"/>
                    <a:gd name="T7" fmla="*/ 3 h 21"/>
                    <a:gd name="T8" fmla="*/ 0 w 572"/>
                    <a:gd name="T9" fmla="*/ 0 h 21"/>
                    <a:gd name="T10" fmla="*/ 31 w 572"/>
                    <a:gd name="T11" fmla="*/ 0 h 21"/>
                    <a:gd name="T12" fmla="*/ 302 w 572"/>
                    <a:gd name="T13" fmla="*/ 3 h 21"/>
                    <a:gd name="T14" fmla="*/ 0 60000 65536"/>
                    <a:gd name="T15" fmla="*/ 0 60000 65536"/>
                    <a:gd name="T16" fmla="*/ 0 60000 65536"/>
                    <a:gd name="T17" fmla="*/ 0 60000 65536"/>
                    <a:gd name="T18" fmla="*/ 0 60000 65536"/>
                    <a:gd name="T19" fmla="*/ 0 60000 65536"/>
                    <a:gd name="T20" fmla="*/ 0 60000 65536"/>
                    <a:gd name="T21" fmla="*/ 0 w 572"/>
                    <a:gd name="T22" fmla="*/ 0 h 21"/>
                    <a:gd name="T23" fmla="*/ 572 w 57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2" h="21">
                      <a:moveTo>
                        <a:pt x="568" y="3"/>
                      </a:moveTo>
                      <a:lnTo>
                        <a:pt x="571" y="20"/>
                      </a:lnTo>
                      <a:lnTo>
                        <a:pt x="66" y="17"/>
                      </a:lnTo>
                      <a:lnTo>
                        <a:pt x="0" y="17"/>
                      </a:lnTo>
                      <a:lnTo>
                        <a:pt x="0" y="0"/>
                      </a:lnTo>
                      <a:lnTo>
                        <a:pt x="57" y="0"/>
                      </a:lnTo>
                      <a:lnTo>
                        <a:pt x="568" y="3"/>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784" name="Freeform 605"/>
                <p:cNvSpPr>
                  <a:spLocks noChangeAspect="1"/>
                </p:cNvSpPr>
                <p:nvPr/>
              </p:nvSpPr>
              <p:spPr bwMode="auto">
                <a:xfrm>
                  <a:off x="778" y="2640"/>
                  <a:ext cx="554" cy="124"/>
                </a:xfrm>
                <a:custGeom>
                  <a:avLst/>
                  <a:gdLst>
                    <a:gd name="T0" fmla="*/ 306 w 575"/>
                    <a:gd name="T1" fmla="*/ 3 h 143"/>
                    <a:gd name="T2" fmla="*/ 6 w 575"/>
                    <a:gd name="T3" fmla="*/ 0 h 143"/>
                    <a:gd name="T4" fmla="*/ 10 w 575"/>
                    <a:gd name="T5" fmla="*/ 6 h 143"/>
                    <a:gd name="T6" fmla="*/ 0 w 575"/>
                    <a:gd name="T7" fmla="*/ 12 h 143"/>
                    <a:gd name="T8" fmla="*/ 303 w 575"/>
                    <a:gd name="T9" fmla="*/ 13 h 143"/>
                    <a:gd name="T10" fmla="*/ 306 w 575"/>
                    <a:gd name="T11" fmla="*/ 3 h 143"/>
                    <a:gd name="T12" fmla="*/ 0 60000 65536"/>
                    <a:gd name="T13" fmla="*/ 0 60000 65536"/>
                    <a:gd name="T14" fmla="*/ 0 60000 65536"/>
                    <a:gd name="T15" fmla="*/ 0 60000 65536"/>
                    <a:gd name="T16" fmla="*/ 0 60000 65536"/>
                    <a:gd name="T17" fmla="*/ 0 60000 65536"/>
                    <a:gd name="T18" fmla="*/ 0 w 575"/>
                    <a:gd name="T19" fmla="*/ 0 h 143"/>
                    <a:gd name="T20" fmla="*/ 575 w 575"/>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575" h="143">
                      <a:moveTo>
                        <a:pt x="574" y="3"/>
                      </a:moveTo>
                      <a:lnTo>
                        <a:pt x="6" y="0"/>
                      </a:lnTo>
                      <a:lnTo>
                        <a:pt x="10" y="69"/>
                      </a:lnTo>
                      <a:lnTo>
                        <a:pt x="0" y="140"/>
                      </a:lnTo>
                      <a:lnTo>
                        <a:pt x="570" y="142"/>
                      </a:lnTo>
                      <a:lnTo>
                        <a:pt x="574" y="3"/>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785" name="Freeform 606"/>
                <p:cNvSpPr>
                  <a:spLocks noChangeAspect="1"/>
                </p:cNvSpPr>
                <p:nvPr/>
              </p:nvSpPr>
              <p:spPr bwMode="auto">
                <a:xfrm>
                  <a:off x="764" y="2572"/>
                  <a:ext cx="31" cy="254"/>
                </a:xfrm>
                <a:custGeom>
                  <a:avLst/>
                  <a:gdLst>
                    <a:gd name="T0" fmla="*/ 16 w 32"/>
                    <a:gd name="T1" fmla="*/ 0 h 293"/>
                    <a:gd name="T2" fmla="*/ 1 w 32"/>
                    <a:gd name="T3" fmla="*/ 0 h 293"/>
                    <a:gd name="T4" fmla="*/ 0 w 32"/>
                    <a:gd name="T5" fmla="*/ 26 h 293"/>
                    <a:gd name="T6" fmla="*/ 16 w 32"/>
                    <a:gd name="T7" fmla="*/ 26 h 293"/>
                    <a:gd name="T8" fmla="*/ 16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1" y="0"/>
                      </a:lnTo>
                      <a:lnTo>
                        <a:pt x="0" y="292"/>
                      </a:lnTo>
                      <a:lnTo>
                        <a:pt x="30" y="292"/>
                      </a:lnTo>
                      <a:lnTo>
                        <a:pt x="31"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786" name="Freeform 607"/>
                <p:cNvSpPr>
                  <a:spLocks noChangeAspect="1"/>
                </p:cNvSpPr>
                <p:nvPr/>
              </p:nvSpPr>
              <p:spPr bwMode="auto">
                <a:xfrm>
                  <a:off x="764" y="2572"/>
                  <a:ext cx="31" cy="254"/>
                </a:xfrm>
                <a:custGeom>
                  <a:avLst/>
                  <a:gdLst>
                    <a:gd name="T0" fmla="*/ 16 w 32"/>
                    <a:gd name="T1" fmla="*/ 0 h 293"/>
                    <a:gd name="T2" fmla="*/ 1 w 32"/>
                    <a:gd name="T3" fmla="*/ 0 h 293"/>
                    <a:gd name="T4" fmla="*/ 0 w 32"/>
                    <a:gd name="T5" fmla="*/ 26 h 293"/>
                    <a:gd name="T6" fmla="*/ 16 w 32"/>
                    <a:gd name="T7" fmla="*/ 26 h 293"/>
                    <a:gd name="T8" fmla="*/ 16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1" y="0"/>
                      </a:lnTo>
                      <a:lnTo>
                        <a:pt x="0" y="292"/>
                      </a:lnTo>
                      <a:lnTo>
                        <a:pt x="30" y="292"/>
                      </a:lnTo>
                      <a:lnTo>
                        <a:pt x="3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87" name="Freeform 608"/>
                <p:cNvSpPr>
                  <a:spLocks noChangeAspect="1"/>
                </p:cNvSpPr>
                <p:nvPr/>
              </p:nvSpPr>
              <p:spPr bwMode="auto">
                <a:xfrm>
                  <a:off x="764" y="2606"/>
                  <a:ext cx="28" cy="189"/>
                </a:xfrm>
                <a:custGeom>
                  <a:avLst/>
                  <a:gdLst>
                    <a:gd name="T0" fmla="*/ 0 w 29"/>
                    <a:gd name="T1" fmla="*/ 19 h 218"/>
                    <a:gd name="T2" fmla="*/ 14 w 29"/>
                    <a:gd name="T3" fmla="*/ 19 h 218"/>
                    <a:gd name="T4" fmla="*/ 14 w 29"/>
                    <a:gd name="T5" fmla="*/ 0 h 218"/>
                    <a:gd name="T6" fmla="*/ 1 w 29"/>
                    <a:gd name="T7" fmla="*/ 0 h 218"/>
                    <a:gd name="T8" fmla="*/ 0 w 29"/>
                    <a:gd name="T9" fmla="*/ 19 h 218"/>
                    <a:gd name="T10" fmla="*/ 0 60000 65536"/>
                    <a:gd name="T11" fmla="*/ 0 60000 65536"/>
                    <a:gd name="T12" fmla="*/ 0 60000 65536"/>
                    <a:gd name="T13" fmla="*/ 0 60000 65536"/>
                    <a:gd name="T14" fmla="*/ 0 60000 65536"/>
                    <a:gd name="T15" fmla="*/ 0 w 29"/>
                    <a:gd name="T16" fmla="*/ 0 h 218"/>
                    <a:gd name="T17" fmla="*/ 29 w 29"/>
                    <a:gd name="T18" fmla="*/ 218 h 218"/>
                  </a:gdLst>
                  <a:ahLst/>
                  <a:cxnLst>
                    <a:cxn ang="T10">
                      <a:pos x="T0" y="T1"/>
                    </a:cxn>
                    <a:cxn ang="T11">
                      <a:pos x="T2" y="T3"/>
                    </a:cxn>
                    <a:cxn ang="T12">
                      <a:pos x="T4" y="T5"/>
                    </a:cxn>
                    <a:cxn ang="T13">
                      <a:pos x="T6" y="T7"/>
                    </a:cxn>
                    <a:cxn ang="T14">
                      <a:pos x="T8" y="T9"/>
                    </a:cxn>
                  </a:cxnLst>
                  <a:rect l="T15" t="T16" r="T17" b="T18"/>
                  <a:pathLst>
                    <a:path w="29" h="218">
                      <a:moveTo>
                        <a:pt x="0" y="217"/>
                      </a:moveTo>
                      <a:lnTo>
                        <a:pt x="27" y="217"/>
                      </a:lnTo>
                      <a:lnTo>
                        <a:pt x="28" y="0"/>
                      </a:lnTo>
                      <a:lnTo>
                        <a:pt x="1" y="0"/>
                      </a:lnTo>
                      <a:lnTo>
                        <a:pt x="0" y="217"/>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788" name="Freeform 609"/>
                <p:cNvSpPr>
                  <a:spLocks noChangeAspect="1"/>
                </p:cNvSpPr>
                <p:nvPr/>
              </p:nvSpPr>
              <p:spPr bwMode="auto">
                <a:xfrm>
                  <a:off x="764" y="2624"/>
                  <a:ext cx="28" cy="152"/>
                </a:xfrm>
                <a:custGeom>
                  <a:avLst/>
                  <a:gdLst>
                    <a:gd name="T0" fmla="*/ 0 w 29"/>
                    <a:gd name="T1" fmla="*/ 16 h 175"/>
                    <a:gd name="T2" fmla="*/ 14 w 29"/>
                    <a:gd name="T3" fmla="*/ 16 h 175"/>
                    <a:gd name="T4" fmla="*/ 14 w 29"/>
                    <a:gd name="T5" fmla="*/ 0 h 175"/>
                    <a:gd name="T6" fmla="*/ 1 w 29"/>
                    <a:gd name="T7" fmla="*/ 0 h 175"/>
                    <a:gd name="T8" fmla="*/ 0 w 29"/>
                    <a:gd name="T9" fmla="*/ 16 h 175"/>
                    <a:gd name="T10" fmla="*/ 0 60000 65536"/>
                    <a:gd name="T11" fmla="*/ 0 60000 65536"/>
                    <a:gd name="T12" fmla="*/ 0 60000 65536"/>
                    <a:gd name="T13" fmla="*/ 0 60000 65536"/>
                    <a:gd name="T14" fmla="*/ 0 60000 65536"/>
                    <a:gd name="T15" fmla="*/ 0 w 29"/>
                    <a:gd name="T16" fmla="*/ 0 h 175"/>
                    <a:gd name="T17" fmla="*/ 29 w 29"/>
                    <a:gd name="T18" fmla="*/ 175 h 175"/>
                  </a:gdLst>
                  <a:ahLst/>
                  <a:cxnLst>
                    <a:cxn ang="T10">
                      <a:pos x="T0" y="T1"/>
                    </a:cxn>
                    <a:cxn ang="T11">
                      <a:pos x="T2" y="T3"/>
                    </a:cxn>
                    <a:cxn ang="T12">
                      <a:pos x="T4" y="T5"/>
                    </a:cxn>
                    <a:cxn ang="T13">
                      <a:pos x="T6" y="T7"/>
                    </a:cxn>
                    <a:cxn ang="T14">
                      <a:pos x="T8" y="T9"/>
                    </a:cxn>
                  </a:cxnLst>
                  <a:rect l="T15" t="T16" r="T17" b="T18"/>
                  <a:pathLst>
                    <a:path w="29" h="175">
                      <a:moveTo>
                        <a:pt x="0" y="174"/>
                      </a:moveTo>
                      <a:lnTo>
                        <a:pt x="27" y="174"/>
                      </a:lnTo>
                      <a:lnTo>
                        <a:pt x="28" y="0"/>
                      </a:lnTo>
                      <a:lnTo>
                        <a:pt x="1" y="0"/>
                      </a:lnTo>
                      <a:lnTo>
                        <a:pt x="0" y="174"/>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789" name="Freeform 610"/>
                <p:cNvSpPr>
                  <a:spLocks noChangeAspect="1"/>
                </p:cNvSpPr>
                <p:nvPr/>
              </p:nvSpPr>
              <p:spPr bwMode="auto">
                <a:xfrm>
                  <a:off x="766" y="2640"/>
                  <a:ext cx="26" cy="120"/>
                </a:xfrm>
                <a:custGeom>
                  <a:avLst/>
                  <a:gdLst>
                    <a:gd name="T0" fmla="*/ 0 w 27"/>
                    <a:gd name="T1" fmla="*/ 11 h 139"/>
                    <a:gd name="T2" fmla="*/ 13 w 27"/>
                    <a:gd name="T3" fmla="*/ 11 h 139"/>
                    <a:gd name="T4" fmla="*/ 13 w 27"/>
                    <a:gd name="T5" fmla="*/ 0 h 139"/>
                    <a:gd name="T6" fmla="*/ 0 w 27"/>
                    <a:gd name="T7" fmla="*/ 0 h 139"/>
                    <a:gd name="T8" fmla="*/ 0 w 27"/>
                    <a:gd name="T9" fmla="*/ 11 h 139"/>
                    <a:gd name="T10" fmla="*/ 0 60000 65536"/>
                    <a:gd name="T11" fmla="*/ 0 60000 65536"/>
                    <a:gd name="T12" fmla="*/ 0 60000 65536"/>
                    <a:gd name="T13" fmla="*/ 0 60000 65536"/>
                    <a:gd name="T14" fmla="*/ 0 60000 65536"/>
                    <a:gd name="T15" fmla="*/ 0 w 27"/>
                    <a:gd name="T16" fmla="*/ 0 h 139"/>
                    <a:gd name="T17" fmla="*/ 27 w 27"/>
                    <a:gd name="T18" fmla="*/ 139 h 139"/>
                  </a:gdLst>
                  <a:ahLst/>
                  <a:cxnLst>
                    <a:cxn ang="T10">
                      <a:pos x="T0" y="T1"/>
                    </a:cxn>
                    <a:cxn ang="T11">
                      <a:pos x="T2" y="T3"/>
                    </a:cxn>
                    <a:cxn ang="T12">
                      <a:pos x="T4" y="T5"/>
                    </a:cxn>
                    <a:cxn ang="T13">
                      <a:pos x="T6" y="T7"/>
                    </a:cxn>
                    <a:cxn ang="T14">
                      <a:pos x="T8" y="T9"/>
                    </a:cxn>
                  </a:cxnLst>
                  <a:rect l="T15" t="T16" r="T17" b="T18"/>
                  <a:pathLst>
                    <a:path w="27" h="139">
                      <a:moveTo>
                        <a:pt x="0" y="138"/>
                      </a:moveTo>
                      <a:lnTo>
                        <a:pt x="25" y="138"/>
                      </a:lnTo>
                      <a:lnTo>
                        <a:pt x="26" y="0"/>
                      </a:lnTo>
                      <a:lnTo>
                        <a:pt x="0" y="0"/>
                      </a:lnTo>
                      <a:lnTo>
                        <a:pt x="0" y="138"/>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790" name="Freeform 611"/>
                <p:cNvSpPr>
                  <a:spLocks noChangeAspect="1"/>
                </p:cNvSpPr>
                <p:nvPr/>
              </p:nvSpPr>
              <p:spPr bwMode="auto">
                <a:xfrm>
                  <a:off x="766" y="2651"/>
                  <a:ext cx="26" cy="98"/>
                </a:xfrm>
                <a:custGeom>
                  <a:avLst/>
                  <a:gdLst>
                    <a:gd name="T0" fmla="*/ 0 w 27"/>
                    <a:gd name="T1" fmla="*/ 10 h 113"/>
                    <a:gd name="T2" fmla="*/ 13 w 27"/>
                    <a:gd name="T3" fmla="*/ 10 h 113"/>
                    <a:gd name="T4" fmla="*/ 13 w 27"/>
                    <a:gd name="T5" fmla="*/ 0 h 113"/>
                    <a:gd name="T6" fmla="*/ 0 w 27"/>
                    <a:gd name="T7" fmla="*/ 0 h 113"/>
                    <a:gd name="T8" fmla="*/ 0 w 27"/>
                    <a:gd name="T9" fmla="*/ 10 h 113"/>
                    <a:gd name="T10" fmla="*/ 0 60000 65536"/>
                    <a:gd name="T11" fmla="*/ 0 60000 65536"/>
                    <a:gd name="T12" fmla="*/ 0 60000 65536"/>
                    <a:gd name="T13" fmla="*/ 0 60000 65536"/>
                    <a:gd name="T14" fmla="*/ 0 60000 65536"/>
                    <a:gd name="T15" fmla="*/ 0 w 27"/>
                    <a:gd name="T16" fmla="*/ 0 h 113"/>
                    <a:gd name="T17" fmla="*/ 27 w 27"/>
                    <a:gd name="T18" fmla="*/ 113 h 113"/>
                  </a:gdLst>
                  <a:ahLst/>
                  <a:cxnLst>
                    <a:cxn ang="T10">
                      <a:pos x="T0" y="T1"/>
                    </a:cxn>
                    <a:cxn ang="T11">
                      <a:pos x="T2" y="T3"/>
                    </a:cxn>
                    <a:cxn ang="T12">
                      <a:pos x="T4" y="T5"/>
                    </a:cxn>
                    <a:cxn ang="T13">
                      <a:pos x="T6" y="T7"/>
                    </a:cxn>
                    <a:cxn ang="T14">
                      <a:pos x="T8" y="T9"/>
                    </a:cxn>
                  </a:cxnLst>
                  <a:rect l="T15" t="T16" r="T17" b="T18"/>
                  <a:pathLst>
                    <a:path w="27" h="113">
                      <a:moveTo>
                        <a:pt x="0" y="112"/>
                      </a:moveTo>
                      <a:lnTo>
                        <a:pt x="25" y="112"/>
                      </a:lnTo>
                      <a:lnTo>
                        <a:pt x="26" y="0"/>
                      </a:lnTo>
                      <a:lnTo>
                        <a:pt x="0" y="0"/>
                      </a:lnTo>
                      <a:lnTo>
                        <a:pt x="0" y="112"/>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791" name="Freeform 612"/>
                <p:cNvSpPr>
                  <a:spLocks noChangeAspect="1"/>
                </p:cNvSpPr>
                <p:nvPr/>
              </p:nvSpPr>
              <p:spPr bwMode="auto">
                <a:xfrm>
                  <a:off x="766" y="2661"/>
                  <a:ext cx="26" cy="78"/>
                </a:xfrm>
                <a:custGeom>
                  <a:avLst/>
                  <a:gdLst>
                    <a:gd name="T0" fmla="*/ 0 w 27"/>
                    <a:gd name="T1" fmla="*/ 8 h 90"/>
                    <a:gd name="T2" fmla="*/ 13 w 27"/>
                    <a:gd name="T3" fmla="*/ 8 h 90"/>
                    <a:gd name="T4" fmla="*/ 13 w 27"/>
                    <a:gd name="T5" fmla="*/ 0 h 90"/>
                    <a:gd name="T6" fmla="*/ 0 w 27"/>
                    <a:gd name="T7" fmla="*/ 0 h 90"/>
                    <a:gd name="T8" fmla="*/ 0 w 27"/>
                    <a:gd name="T9" fmla="*/ 8 h 90"/>
                    <a:gd name="T10" fmla="*/ 0 60000 65536"/>
                    <a:gd name="T11" fmla="*/ 0 60000 65536"/>
                    <a:gd name="T12" fmla="*/ 0 60000 65536"/>
                    <a:gd name="T13" fmla="*/ 0 60000 65536"/>
                    <a:gd name="T14" fmla="*/ 0 60000 65536"/>
                    <a:gd name="T15" fmla="*/ 0 w 27"/>
                    <a:gd name="T16" fmla="*/ 0 h 90"/>
                    <a:gd name="T17" fmla="*/ 27 w 27"/>
                    <a:gd name="T18" fmla="*/ 90 h 90"/>
                  </a:gdLst>
                  <a:ahLst/>
                  <a:cxnLst>
                    <a:cxn ang="T10">
                      <a:pos x="T0" y="T1"/>
                    </a:cxn>
                    <a:cxn ang="T11">
                      <a:pos x="T2" y="T3"/>
                    </a:cxn>
                    <a:cxn ang="T12">
                      <a:pos x="T4" y="T5"/>
                    </a:cxn>
                    <a:cxn ang="T13">
                      <a:pos x="T6" y="T7"/>
                    </a:cxn>
                    <a:cxn ang="T14">
                      <a:pos x="T8" y="T9"/>
                    </a:cxn>
                  </a:cxnLst>
                  <a:rect l="T15" t="T16" r="T17" b="T18"/>
                  <a:pathLst>
                    <a:path w="27" h="90">
                      <a:moveTo>
                        <a:pt x="0" y="89"/>
                      </a:moveTo>
                      <a:lnTo>
                        <a:pt x="25" y="89"/>
                      </a:lnTo>
                      <a:lnTo>
                        <a:pt x="26" y="0"/>
                      </a:lnTo>
                      <a:lnTo>
                        <a:pt x="0" y="0"/>
                      </a:lnTo>
                      <a:lnTo>
                        <a:pt x="0" y="8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792" name="Freeform 613"/>
                <p:cNvSpPr>
                  <a:spLocks noChangeAspect="1"/>
                </p:cNvSpPr>
                <p:nvPr/>
              </p:nvSpPr>
              <p:spPr bwMode="auto">
                <a:xfrm>
                  <a:off x="1290" y="2670"/>
                  <a:ext cx="26" cy="55"/>
                </a:xfrm>
                <a:custGeom>
                  <a:avLst/>
                  <a:gdLst>
                    <a:gd name="T0" fmla="*/ 1 w 27"/>
                    <a:gd name="T1" fmla="*/ 0 h 64"/>
                    <a:gd name="T2" fmla="*/ 0 w 27"/>
                    <a:gd name="T3" fmla="*/ 4 h 64"/>
                    <a:gd name="T4" fmla="*/ 13 w 27"/>
                    <a:gd name="T5" fmla="*/ 4 h 64"/>
                    <a:gd name="T6" fmla="*/ 13 w 27"/>
                    <a:gd name="T7" fmla="*/ 1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5" y="63"/>
                      </a:lnTo>
                      <a:lnTo>
                        <a:pt x="26"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93" name="Freeform 614"/>
                <p:cNvSpPr>
                  <a:spLocks noChangeAspect="1"/>
                </p:cNvSpPr>
                <p:nvPr/>
              </p:nvSpPr>
              <p:spPr bwMode="auto">
                <a:xfrm>
                  <a:off x="1290" y="2670"/>
                  <a:ext cx="26" cy="55"/>
                </a:xfrm>
                <a:custGeom>
                  <a:avLst/>
                  <a:gdLst>
                    <a:gd name="T0" fmla="*/ 1 w 27"/>
                    <a:gd name="T1" fmla="*/ 0 h 64"/>
                    <a:gd name="T2" fmla="*/ 0 w 27"/>
                    <a:gd name="T3" fmla="*/ 4 h 64"/>
                    <a:gd name="T4" fmla="*/ 13 w 27"/>
                    <a:gd name="T5" fmla="*/ 4 h 64"/>
                    <a:gd name="T6" fmla="*/ 13 w 27"/>
                    <a:gd name="T7" fmla="*/ 1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5" y="63"/>
                      </a:lnTo>
                      <a:lnTo>
                        <a:pt x="26"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94" name="Freeform 615"/>
                <p:cNvSpPr>
                  <a:spLocks noChangeAspect="1"/>
                </p:cNvSpPr>
                <p:nvPr/>
              </p:nvSpPr>
              <p:spPr bwMode="auto">
                <a:xfrm>
                  <a:off x="1290" y="2714"/>
                  <a:ext cx="24" cy="1"/>
                </a:xfrm>
                <a:custGeom>
                  <a:avLst/>
                  <a:gdLst>
                    <a:gd name="T0" fmla="*/ 12 w 25"/>
                    <a:gd name="T1" fmla="*/ 0 h 1"/>
                    <a:gd name="T2" fmla="*/ 0 w 25"/>
                    <a:gd name="T3" fmla="*/ 0 h 1"/>
                    <a:gd name="T4" fmla="*/ 12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95" name="Line 616"/>
                <p:cNvSpPr>
                  <a:spLocks noChangeAspect="1" noChangeShapeType="1"/>
                </p:cNvSpPr>
                <p:nvPr/>
              </p:nvSpPr>
              <p:spPr bwMode="auto">
                <a:xfrm flipH="1">
                  <a:off x="1292" y="2714"/>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96" name="Freeform 617"/>
                <p:cNvSpPr>
                  <a:spLocks noChangeAspect="1"/>
                </p:cNvSpPr>
                <p:nvPr/>
              </p:nvSpPr>
              <p:spPr bwMode="auto">
                <a:xfrm>
                  <a:off x="1290" y="2755"/>
                  <a:ext cx="26" cy="56"/>
                </a:xfrm>
                <a:custGeom>
                  <a:avLst/>
                  <a:gdLst>
                    <a:gd name="T0" fmla="*/ 0 w 27"/>
                    <a:gd name="T1" fmla="*/ 0 h 65"/>
                    <a:gd name="T2" fmla="*/ 0 w 27"/>
                    <a:gd name="T3" fmla="*/ 5 h 65"/>
                    <a:gd name="T4" fmla="*/ 13 w 27"/>
                    <a:gd name="T5" fmla="*/ 5 h 65"/>
                    <a:gd name="T6" fmla="*/ 13 w 27"/>
                    <a:gd name="T7" fmla="*/ 0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4"/>
                      </a:lnTo>
                      <a:lnTo>
                        <a:pt x="25" y="64"/>
                      </a:lnTo>
                      <a:lnTo>
                        <a:pt x="26"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97" name="Freeform 618"/>
                <p:cNvSpPr>
                  <a:spLocks noChangeAspect="1"/>
                </p:cNvSpPr>
                <p:nvPr/>
              </p:nvSpPr>
              <p:spPr bwMode="auto">
                <a:xfrm>
                  <a:off x="1290" y="2755"/>
                  <a:ext cx="26" cy="56"/>
                </a:xfrm>
                <a:custGeom>
                  <a:avLst/>
                  <a:gdLst>
                    <a:gd name="T0" fmla="*/ 0 w 27"/>
                    <a:gd name="T1" fmla="*/ 0 h 65"/>
                    <a:gd name="T2" fmla="*/ 0 w 27"/>
                    <a:gd name="T3" fmla="*/ 5 h 65"/>
                    <a:gd name="T4" fmla="*/ 13 w 27"/>
                    <a:gd name="T5" fmla="*/ 5 h 65"/>
                    <a:gd name="T6" fmla="*/ 13 w 27"/>
                    <a:gd name="T7" fmla="*/ 0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4"/>
                      </a:lnTo>
                      <a:lnTo>
                        <a:pt x="25" y="64"/>
                      </a:lnTo>
                      <a:lnTo>
                        <a:pt x="26"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98" name="Freeform 619"/>
                <p:cNvSpPr>
                  <a:spLocks noChangeAspect="1"/>
                </p:cNvSpPr>
                <p:nvPr/>
              </p:nvSpPr>
              <p:spPr bwMode="auto">
                <a:xfrm>
                  <a:off x="1290" y="2800"/>
                  <a:ext cx="24" cy="1"/>
                </a:xfrm>
                <a:custGeom>
                  <a:avLst/>
                  <a:gdLst>
                    <a:gd name="T0" fmla="*/ 12 w 25"/>
                    <a:gd name="T1" fmla="*/ 0 h 1"/>
                    <a:gd name="T2" fmla="*/ 0 w 25"/>
                    <a:gd name="T3" fmla="*/ 0 h 1"/>
                    <a:gd name="T4" fmla="*/ 12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99" name="Line 620"/>
                <p:cNvSpPr>
                  <a:spLocks noChangeAspect="1" noChangeShapeType="1"/>
                </p:cNvSpPr>
                <p:nvPr/>
              </p:nvSpPr>
              <p:spPr bwMode="auto">
                <a:xfrm flipH="1">
                  <a:off x="1292" y="2800"/>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00" name="Freeform 621"/>
                <p:cNvSpPr>
                  <a:spLocks noChangeAspect="1"/>
                </p:cNvSpPr>
                <p:nvPr/>
              </p:nvSpPr>
              <p:spPr bwMode="auto">
                <a:xfrm>
                  <a:off x="1291" y="2585"/>
                  <a:ext cx="26" cy="57"/>
                </a:xfrm>
                <a:custGeom>
                  <a:avLst/>
                  <a:gdLst>
                    <a:gd name="T0" fmla="*/ 0 w 27"/>
                    <a:gd name="T1" fmla="*/ 0 h 66"/>
                    <a:gd name="T2" fmla="*/ 0 w 27"/>
                    <a:gd name="T3" fmla="*/ 5 h 66"/>
                    <a:gd name="T4" fmla="*/ 13 w 27"/>
                    <a:gd name="T5" fmla="*/ 5 h 66"/>
                    <a:gd name="T6" fmla="*/ 13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01" name="Freeform 622"/>
                <p:cNvSpPr>
                  <a:spLocks noChangeAspect="1"/>
                </p:cNvSpPr>
                <p:nvPr/>
              </p:nvSpPr>
              <p:spPr bwMode="auto">
                <a:xfrm>
                  <a:off x="1291" y="2585"/>
                  <a:ext cx="26" cy="57"/>
                </a:xfrm>
                <a:custGeom>
                  <a:avLst/>
                  <a:gdLst>
                    <a:gd name="T0" fmla="*/ 0 w 27"/>
                    <a:gd name="T1" fmla="*/ 0 h 66"/>
                    <a:gd name="T2" fmla="*/ 0 w 27"/>
                    <a:gd name="T3" fmla="*/ 5 h 66"/>
                    <a:gd name="T4" fmla="*/ 13 w 27"/>
                    <a:gd name="T5" fmla="*/ 5 h 66"/>
                    <a:gd name="T6" fmla="*/ 13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02" name="Freeform 623"/>
                <p:cNvSpPr>
                  <a:spLocks noChangeAspect="1"/>
                </p:cNvSpPr>
                <p:nvPr/>
              </p:nvSpPr>
              <p:spPr bwMode="auto">
                <a:xfrm>
                  <a:off x="1291" y="2630"/>
                  <a:ext cx="24" cy="2"/>
                </a:xfrm>
                <a:custGeom>
                  <a:avLst/>
                  <a:gdLst>
                    <a:gd name="T0" fmla="*/ 12 w 25"/>
                    <a:gd name="T1" fmla="*/ 1 h 2"/>
                    <a:gd name="T2" fmla="*/ 0 w 25"/>
                    <a:gd name="T3" fmla="*/ 0 h 2"/>
                    <a:gd name="T4" fmla="*/ 1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03" name="Line 624"/>
                <p:cNvSpPr>
                  <a:spLocks noChangeAspect="1" noChangeShapeType="1"/>
                </p:cNvSpPr>
                <p:nvPr/>
              </p:nvSpPr>
              <p:spPr bwMode="auto">
                <a:xfrm flipH="1">
                  <a:off x="1293" y="2630"/>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04" name="Freeform 625"/>
                <p:cNvSpPr>
                  <a:spLocks noChangeAspect="1"/>
                </p:cNvSpPr>
                <p:nvPr/>
              </p:nvSpPr>
              <p:spPr bwMode="auto">
                <a:xfrm>
                  <a:off x="792" y="2604"/>
                  <a:ext cx="24" cy="193"/>
                </a:xfrm>
                <a:custGeom>
                  <a:avLst/>
                  <a:gdLst>
                    <a:gd name="T0" fmla="*/ 0 w 24"/>
                    <a:gd name="T1" fmla="*/ 19 h 223"/>
                    <a:gd name="T2" fmla="*/ 22 w 24"/>
                    <a:gd name="T3" fmla="*/ 19 h 223"/>
                    <a:gd name="T4" fmla="*/ 23 w 24"/>
                    <a:gd name="T5" fmla="*/ 1 h 223"/>
                    <a:gd name="T6" fmla="*/ 1 w 24"/>
                    <a:gd name="T7" fmla="*/ 0 h 223"/>
                    <a:gd name="T8" fmla="*/ 0 w 24"/>
                    <a:gd name="T9" fmla="*/ 19 h 223"/>
                    <a:gd name="T10" fmla="*/ 0 60000 65536"/>
                    <a:gd name="T11" fmla="*/ 0 60000 65536"/>
                    <a:gd name="T12" fmla="*/ 0 60000 65536"/>
                    <a:gd name="T13" fmla="*/ 0 60000 65536"/>
                    <a:gd name="T14" fmla="*/ 0 60000 65536"/>
                    <a:gd name="T15" fmla="*/ 0 w 24"/>
                    <a:gd name="T16" fmla="*/ 0 h 223"/>
                    <a:gd name="T17" fmla="*/ 24 w 24"/>
                    <a:gd name="T18" fmla="*/ 223 h 223"/>
                  </a:gdLst>
                  <a:ahLst/>
                  <a:cxnLst>
                    <a:cxn ang="T10">
                      <a:pos x="T0" y="T1"/>
                    </a:cxn>
                    <a:cxn ang="T11">
                      <a:pos x="T2" y="T3"/>
                    </a:cxn>
                    <a:cxn ang="T12">
                      <a:pos x="T4" y="T5"/>
                    </a:cxn>
                    <a:cxn ang="T13">
                      <a:pos x="T6" y="T7"/>
                    </a:cxn>
                    <a:cxn ang="T14">
                      <a:pos x="T8" y="T9"/>
                    </a:cxn>
                  </a:cxnLst>
                  <a:rect l="T15" t="T16" r="T17" b="T18"/>
                  <a:pathLst>
                    <a:path w="24" h="223">
                      <a:moveTo>
                        <a:pt x="0" y="222"/>
                      </a:moveTo>
                      <a:lnTo>
                        <a:pt x="22" y="222"/>
                      </a:lnTo>
                      <a:lnTo>
                        <a:pt x="23" y="1"/>
                      </a:lnTo>
                      <a:lnTo>
                        <a:pt x="1" y="0"/>
                      </a:lnTo>
                      <a:lnTo>
                        <a:pt x="0" y="222"/>
                      </a:lnTo>
                    </a:path>
                  </a:pathLst>
                </a:custGeom>
                <a:solidFill>
                  <a:srgbClr val="404040"/>
                </a:solidFill>
                <a:ln w="9525" cap="rnd">
                  <a:noFill/>
                  <a:round/>
                  <a:headEnd type="none" w="sm" len="sm"/>
                  <a:tailEnd type="none" w="sm" len="sm"/>
                </a:ln>
              </p:spPr>
              <p:txBody>
                <a:bodyPr rot="10800000" wrap="none"/>
                <a:lstStyle/>
                <a:p>
                  <a:endParaRPr lang="es-PA"/>
                </a:p>
              </p:txBody>
            </p:sp>
            <p:sp>
              <p:nvSpPr>
                <p:cNvPr id="17805" name="Freeform 626"/>
                <p:cNvSpPr>
                  <a:spLocks noChangeAspect="1"/>
                </p:cNvSpPr>
                <p:nvPr/>
              </p:nvSpPr>
              <p:spPr bwMode="auto">
                <a:xfrm>
                  <a:off x="797" y="2667"/>
                  <a:ext cx="26" cy="56"/>
                </a:xfrm>
                <a:custGeom>
                  <a:avLst/>
                  <a:gdLst>
                    <a:gd name="T0" fmla="*/ 1 w 27"/>
                    <a:gd name="T1" fmla="*/ 0 h 64"/>
                    <a:gd name="T2" fmla="*/ 0 w 27"/>
                    <a:gd name="T3" fmla="*/ 6 h 64"/>
                    <a:gd name="T4" fmla="*/ 13 w 27"/>
                    <a:gd name="T5" fmla="*/ 6 h 64"/>
                    <a:gd name="T6" fmla="*/ 13 w 27"/>
                    <a:gd name="T7" fmla="*/ 0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6" y="63"/>
                      </a:lnTo>
                      <a:lnTo>
                        <a:pt x="26" y="0"/>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06" name="Freeform 627"/>
                <p:cNvSpPr>
                  <a:spLocks noChangeAspect="1"/>
                </p:cNvSpPr>
                <p:nvPr/>
              </p:nvSpPr>
              <p:spPr bwMode="auto">
                <a:xfrm>
                  <a:off x="797" y="2667"/>
                  <a:ext cx="26" cy="56"/>
                </a:xfrm>
                <a:custGeom>
                  <a:avLst/>
                  <a:gdLst>
                    <a:gd name="T0" fmla="*/ 1 w 27"/>
                    <a:gd name="T1" fmla="*/ 0 h 64"/>
                    <a:gd name="T2" fmla="*/ 0 w 27"/>
                    <a:gd name="T3" fmla="*/ 6 h 64"/>
                    <a:gd name="T4" fmla="*/ 13 w 27"/>
                    <a:gd name="T5" fmla="*/ 6 h 64"/>
                    <a:gd name="T6" fmla="*/ 13 w 27"/>
                    <a:gd name="T7" fmla="*/ 0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6" y="63"/>
                      </a:lnTo>
                      <a:lnTo>
                        <a:pt x="26" y="0"/>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07" name="Freeform 628"/>
                <p:cNvSpPr>
                  <a:spLocks noChangeAspect="1"/>
                </p:cNvSpPr>
                <p:nvPr/>
              </p:nvSpPr>
              <p:spPr bwMode="auto">
                <a:xfrm>
                  <a:off x="798" y="2712"/>
                  <a:ext cx="24" cy="1"/>
                </a:xfrm>
                <a:custGeom>
                  <a:avLst/>
                  <a:gdLst>
                    <a:gd name="T0" fmla="*/ 12 w 25"/>
                    <a:gd name="T1" fmla="*/ 0 h 1"/>
                    <a:gd name="T2" fmla="*/ 0 w 25"/>
                    <a:gd name="T3" fmla="*/ 0 h 1"/>
                    <a:gd name="T4" fmla="*/ 12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08" name="Line 629"/>
                <p:cNvSpPr>
                  <a:spLocks noChangeAspect="1" noChangeShapeType="1"/>
                </p:cNvSpPr>
                <p:nvPr/>
              </p:nvSpPr>
              <p:spPr bwMode="auto">
                <a:xfrm flipH="1">
                  <a:off x="800" y="2712"/>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09" name="Freeform 630"/>
                <p:cNvSpPr>
                  <a:spLocks noChangeAspect="1"/>
                </p:cNvSpPr>
                <p:nvPr/>
              </p:nvSpPr>
              <p:spPr bwMode="auto">
                <a:xfrm>
                  <a:off x="797" y="2752"/>
                  <a:ext cx="26" cy="58"/>
                </a:xfrm>
                <a:custGeom>
                  <a:avLst/>
                  <a:gdLst>
                    <a:gd name="T0" fmla="*/ 1 w 27"/>
                    <a:gd name="T1" fmla="*/ 0 h 66"/>
                    <a:gd name="T2" fmla="*/ 0 w 27"/>
                    <a:gd name="T3" fmla="*/ 7 h 66"/>
                    <a:gd name="T4" fmla="*/ 13 w 27"/>
                    <a:gd name="T5" fmla="*/ 8 h 66"/>
                    <a:gd name="T6" fmla="*/ 13 w 27"/>
                    <a:gd name="T7" fmla="*/ 0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4"/>
                      </a:lnTo>
                      <a:lnTo>
                        <a:pt x="25" y="65"/>
                      </a:lnTo>
                      <a:lnTo>
                        <a:pt x="26" y="0"/>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10" name="Freeform 631"/>
                <p:cNvSpPr>
                  <a:spLocks noChangeAspect="1"/>
                </p:cNvSpPr>
                <p:nvPr/>
              </p:nvSpPr>
              <p:spPr bwMode="auto">
                <a:xfrm>
                  <a:off x="797" y="2752"/>
                  <a:ext cx="26" cy="58"/>
                </a:xfrm>
                <a:custGeom>
                  <a:avLst/>
                  <a:gdLst>
                    <a:gd name="T0" fmla="*/ 1 w 27"/>
                    <a:gd name="T1" fmla="*/ 0 h 66"/>
                    <a:gd name="T2" fmla="*/ 0 w 27"/>
                    <a:gd name="T3" fmla="*/ 7 h 66"/>
                    <a:gd name="T4" fmla="*/ 13 w 27"/>
                    <a:gd name="T5" fmla="*/ 8 h 66"/>
                    <a:gd name="T6" fmla="*/ 13 w 27"/>
                    <a:gd name="T7" fmla="*/ 0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4"/>
                      </a:lnTo>
                      <a:lnTo>
                        <a:pt x="25" y="65"/>
                      </a:lnTo>
                      <a:lnTo>
                        <a:pt x="26" y="0"/>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11" name="Freeform 632"/>
                <p:cNvSpPr>
                  <a:spLocks noChangeAspect="1"/>
                </p:cNvSpPr>
                <p:nvPr/>
              </p:nvSpPr>
              <p:spPr bwMode="auto">
                <a:xfrm>
                  <a:off x="797" y="2797"/>
                  <a:ext cx="24" cy="2"/>
                </a:xfrm>
                <a:custGeom>
                  <a:avLst/>
                  <a:gdLst>
                    <a:gd name="T0" fmla="*/ 12 w 25"/>
                    <a:gd name="T1" fmla="*/ 1 h 2"/>
                    <a:gd name="T2" fmla="*/ 0 w 25"/>
                    <a:gd name="T3" fmla="*/ 0 h 2"/>
                    <a:gd name="T4" fmla="*/ 12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12" name="Line 633"/>
                <p:cNvSpPr>
                  <a:spLocks noChangeAspect="1" noChangeShapeType="1"/>
                </p:cNvSpPr>
                <p:nvPr/>
              </p:nvSpPr>
              <p:spPr bwMode="auto">
                <a:xfrm flipH="1">
                  <a:off x="799" y="2797"/>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13" name="Freeform 634"/>
                <p:cNvSpPr>
                  <a:spLocks noChangeAspect="1"/>
                </p:cNvSpPr>
                <p:nvPr/>
              </p:nvSpPr>
              <p:spPr bwMode="auto">
                <a:xfrm>
                  <a:off x="798" y="2583"/>
                  <a:ext cx="26" cy="56"/>
                </a:xfrm>
                <a:custGeom>
                  <a:avLst/>
                  <a:gdLst>
                    <a:gd name="T0" fmla="*/ 1 w 27"/>
                    <a:gd name="T1" fmla="*/ 0 h 65"/>
                    <a:gd name="T2" fmla="*/ 0 w 27"/>
                    <a:gd name="T3" fmla="*/ 5 h 65"/>
                    <a:gd name="T4" fmla="*/ 13 w 27"/>
                    <a:gd name="T5" fmla="*/ 5 h 65"/>
                    <a:gd name="T6" fmla="*/ 13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14" name="Freeform 635"/>
                <p:cNvSpPr>
                  <a:spLocks noChangeAspect="1"/>
                </p:cNvSpPr>
                <p:nvPr/>
              </p:nvSpPr>
              <p:spPr bwMode="auto">
                <a:xfrm>
                  <a:off x="798" y="2583"/>
                  <a:ext cx="26" cy="56"/>
                </a:xfrm>
                <a:custGeom>
                  <a:avLst/>
                  <a:gdLst>
                    <a:gd name="T0" fmla="*/ 1 w 27"/>
                    <a:gd name="T1" fmla="*/ 0 h 65"/>
                    <a:gd name="T2" fmla="*/ 0 w 27"/>
                    <a:gd name="T3" fmla="*/ 5 h 65"/>
                    <a:gd name="T4" fmla="*/ 13 w 27"/>
                    <a:gd name="T5" fmla="*/ 5 h 65"/>
                    <a:gd name="T6" fmla="*/ 13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15" name="Freeform 636"/>
                <p:cNvSpPr>
                  <a:spLocks noChangeAspect="1"/>
                </p:cNvSpPr>
                <p:nvPr/>
              </p:nvSpPr>
              <p:spPr bwMode="auto">
                <a:xfrm>
                  <a:off x="798" y="2628"/>
                  <a:ext cx="24" cy="0"/>
                </a:xfrm>
                <a:custGeom>
                  <a:avLst/>
                  <a:gdLst>
                    <a:gd name="T0" fmla="*/ 12 w 25"/>
                    <a:gd name="T1" fmla="*/ 0 h 1"/>
                    <a:gd name="T2" fmla="*/ 0 w 25"/>
                    <a:gd name="T3" fmla="*/ 0 h 1"/>
                    <a:gd name="T4" fmla="*/ 12 w 25"/>
                    <a:gd name="T5" fmla="*/ 0 h 1"/>
                    <a:gd name="T6" fmla="*/ 0 60000 65536"/>
                    <a:gd name="T7" fmla="*/ 0 60000 65536"/>
                    <a:gd name="T8" fmla="*/ 0 60000 65536"/>
                    <a:gd name="T9" fmla="*/ 0 w 25"/>
                    <a:gd name="T10" fmla="*/ 0 h 1"/>
                    <a:gd name="T11" fmla="*/ 25 w 25"/>
                    <a:gd name="T12" fmla="*/ 0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16" name="Line 637"/>
                <p:cNvSpPr>
                  <a:spLocks noChangeAspect="1" noChangeShapeType="1"/>
                </p:cNvSpPr>
                <p:nvPr/>
              </p:nvSpPr>
              <p:spPr bwMode="auto">
                <a:xfrm flipH="1">
                  <a:off x="800" y="2628"/>
                  <a:ext cx="21" cy="0"/>
                </a:xfrm>
                <a:prstGeom prst="line">
                  <a:avLst/>
                </a:prstGeom>
                <a:noFill/>
                <a:ln w="12699">
                  <a:solidFill>
                    <a:srgbClr val="000000"/>
                  </a:solidFill>
                  <a:round/>
                  <a:headEnd type="none" w="sm" len="sm"/>
                  <a:tailEnd type="none" w="sm" len="sm"/>
                </a:ln>
              </p:spPr>
              <p:txBody>
                <a:bodyPr wrap="none" anchor="ctr"/>
                <a:lstStyle/>
                <a:p>
                  <a:endParaRPr lang="es-PA"/>
                </a:p>
              </p:txBody>
            </p:sp>
            <p:grpSp>
              <p:nvGrpSpPr>
                <p:cNvPr id="17817" name="Group 638"/>
                <p:cNvGrpSpPr>
                  <a:grpSpLocks noChangeAspect="1"/>
                </p:cNvGrpSpPr>
                <p:nvPr/>
              </p:nvGrpSpPr>
              <p:grpSpPr bwMode="auto">
                <a:xfrm>
                  <a:off x="1314" y="2578"/>
                  <a:ext cx="597" cy="254"/>
                  <a:chOff x="1631" y="3855"/>
                  <a:chExt cx="620" cy="294"/>
                </a:xfrm>
              </p:grpSpPr>
              <p:sp>
                <p:nvSpPr>
                  <p:cNvPr id="17915" name="Rectangle 639"/>
                  <p:cNvSpPr>
                    <a:spLocks noChangeAspect="1" noChangeArrowheads="1"/>
                  </p:cNvSpPr>
                  <p:nvPr/>
                </p:nvSpPr>
                <p:spPr bwMode="auto">
                  <a:xfrm>
                    <a:off x="1631" y="3855"/>
                    <a:ext cx="30" cy="293"/>
                  </a:xfrm>
                  <a:prstGeom prst="rect">
                    <a:avLst/>
                  </a:prstGeom>
                  <a:solidFill>
                    <a:srgbClr val="A6A6A6"/>
                  </a:solidFill>
                  <a:ln w="9525">
                    <a:noFill/>
                    <a:miter lim="800000"/>
                    <a:headEnd/>
                    <a:tailEnd/>
                  </a:ln>
                </p:spPr>
                <p:txBody>
                  <a:bodyPr rot="10800000" wrap="none" anchor="ctr"/>
                  <a:lstStyle/>
                  <a:p>
                    <a:endParaRPr lang="en-GB"/>
                  </a:p>
                </p:txBody>
              </p:sp>
              <p:sp>
                <p:nvSpPr>
                  <p:cNvPr id="17916" name="Rectangle 640"/>
                  <p:cNvSpPr>
                    <a:spLocks noChangeAspect="1" noChangeArrowheads="1"/>
                  </p:cNvSpPr>
                  <p:nvPr/>
                </p:nvSpPr>
                <p:spPr bwMode="auto">
                  <a:xfrm>
                    <a:off x="1635" y="3859"/>
                    <a:ext cx="22" cy="285"/>
                  </a:xfrm>
                  <a:prstGeom prst="rect">
                    <a:avLst/>
                  </a:prstGeom>
                  <a:noFill/>
                  <a:ln w="12699">
                    <a:solidFill>
                      <a:srgbClr val="000000"/>
                    </a:solidFill>
                    <a:miter lim="800000"/>
                    <a:headEnd/>
                    <a:tailEnd/>
                  </a:ln>
                </p:spPr>
                <p:txBody>
                  <a:bodyPr rot="10800000" wrap="none" anchor="ctr"/>
                  <a:lstStyle/>
                  <a:p>
                    <a:endParaRPr lang="en-GB"/>
                  </a:p>
                </p:txBody>
              </p:sp>
              <p:sp>
                <p:nvSpPr>
                  <p:cNvPr id="17917" name="Rectangle 641"/>
                  <p:cNvSpPr>
                    <a:spLocks noChangeAspect="1" noChangeArrowheads="1"/>
                  </p:cNvSpPr>
                  <p:nvPr/>
                </p:nvSpPr>
                <p:spPr bwMode="auto">
                  <a:xfrm>
                    <a:off x="1633" y="3894"/>
                    <a:ext cx="25" cy="218"/>
                  </a:xfrm>
                  <a:prstGeom prst="rect">
                    <a:avLst/>
                  </a:prstGeom>
                  <a:solidFill>
                    <a:srgbClr val="D9D9D9"/>
                  </a:solidFill>
                  <a:ln w="9525">
                    <a:noFill/>
                    <a:miter lim="800000"/>
                    <a:headEnd/>
                    <a:tailEnd/>
                  </a:ln>
                </p:spPr>
                <p:txBody>
                  <a:bodyPr rot="10800000" wrap="none" anchor="ctr"/>
                  <a:lstStyle/>
                  <a:p>
                    <a:endParaRPr lang="en-GB"/>
                  </a:p>
                </p:txBody>
              </p:sp>
              <p:sp>
                <p:nvSpPr>
                  <p:cNvPr id="17918" name="Freeform 642"/>
                  <p:cNvSpPr>
                    <a:spLocks noChangeAspect="1"/>
                  </p:cNvSpPr>
                  <p:nvPr/>
                </p:nvSpPr>
                <p:spPr bwMode="auto">
                  <a:xfrm>
                    <a:off x="1633" y="3916"/>
                    <a:ext cx="26" cy="175"/>
                  </a:xfrm>
                  <a:custGeom>
                    <a:avLst/>
                    <a:gdLst>
                      <a:gd name="T0" fmla="*/ 0 w 26"/>
                      <a:gd name="T1" fmla="*/ 174 h 175"/>
                      <a:gd name="T2" fmla="*/ 25 w 26"/>
                      <a:gd name="T3" fmla="*/ 173 h 175"/>
                      <a:gd name="T4" fmla="*/ 25 w 26"/>
                      <a:gd name="T5" fmla="*/ 0 h 175"/>
                      <a:gd name="T6" fmla="*/ 0 w 26"/>
                      <a:gd name="T7" fmla="*/ 0 h 175"/>
                      <a:gd name="T8" fmla="*/ 0 w 26"/>
                      <a:gd name="T9" fmla="*/ 174 h 175"/>
                      <a:gd name="T10" fmla="*/ 0 60000 65536"/>
                      <a:gd name="T11" fmla="*/ 0 60000 65536"/>
                      <a:gd name="T12" fmla="*/ 0 60000 65536"/>
                      <a:gd name="T13" fmla="*/ 0 60000 65536"/>
                      <a:gd name="T14" fmla="*/ 0 60000 65536"/>
                      <a:gd name="T15" fmla="*/ 0 w 26"/>
                      <a:gd name="T16" fmla="*/ 0 h 175"/>
                      <a:gd name="T17" fmla="*/ 26 w 26"/>
                      <a:gd name="T18" fmla="*/ 175 h 175"/>
                    </a:gdLst>
                    <a:ahLst/>
                    <a:cxnLst>
                      <a:cxn ang="T10">
                        <a:pos x="T0" y="T1"/>
                      </a:cxn>
                      <a:cxn ang="T11">
                        <a:pos x="T2" y="T3"/>
                      </a:cxn>
                      <a:cxn ang="T12">
                        <a:pos x="T4" y="T5"/>
                      </a:cxn>
                      <a:cxn ang="T13">
                        <a:pos x="T6" y="T7"/>
                      </a:cxn>
                      <a:cxn ang="T14">
                        <a:pos x="T8" y="T9"/>
                      </a:cxn>
                    </a:cxnLst>
                    <a:rect l="T15" t="T16" r="T17" b="T18"/>
                    <a:pathLst>
                      <a:path w="26" h="175">
                        <a:moveTo>
                          <a:pt x="0" y="174"/>
                        </a:moveTo>
                        <a:lnTo>
                          <a:pt x="25" y="173"/>
                        </a:lnTo>
                        <a:lnTo>
                          <a:pt x="25" y="0"/>
                        </a:lnTo>
                        <a:lnTo>
                          <a:pt x="0" y="0"/>
                        </a:lnTo>
                        <a:lnTo>
                          <a:pt x="0" y="174"/>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919" name="Rectangle 643"/>
                  <p:cNvSpPr>
                    <a:spLocks noChangeAspect="1" noChangeArrowheads="1"/>
                  </p:cNvSpPr>
                  <p:nvPr/>
                </p:nvSpPr>
                <p:spPr bwMode="auto">
                  <a:xfrm>
                    <a:off x="1633" y="3933"/>
                    <a:ext cx="25" cy="138"/>
                  </a:xfrm>
                  <a:prstGeom prst="rect">
                    <a:avLst/>
                  </a:prstGeom>
                  <a:solidFill>
                    <a:srgbClr val="F2F2F2"/>
                  </a:solidFill>
                  <a:ln w="9525">
                    <a:noFill/>
                    <a:miter lim="800000"/>
                    <a:headEnd/>
                    <a:tailEnd/>
                  </a:ln>
                </p:spPr>
                <p:txBody>
                  <a:bodyPr rot="10800000" wrap="none" anchor="ctr"/>
                  <a:lstStyle/>
                  <a:p>
                    <a:endParaRPr lang="en-GB"/>
                  </a:p>
                </p:txBody>
              </p:sp>
              <p:sp>
                <p:nvSpPr>
                  <p:cNvPr id="17920" name="Rectangle 644"/>
                  <p:cNvSpPr>
                    <a:spLocks noChangeAspect="1" noChangeArrowheads="1"/>
                  </p:cNvSpPr>
                  <p:nvPr/>
                </p:nvSpPr>
                <p:spPr bwMode="auto">
                  <a:xfrm>
                    <a:off x="1633" y="3947"/>
                    <a:ext cx="25" cy="110"/>
                  </a:xfrm>
                  <a:prstGeom prst="rect">
                    <a:avLst/>
                  </a:prstGeom>
                  <a:solidFill>
                    <a:srgbClr val="F7F7F7"/>
                  </a:solidFill>
                  <a:ln w="9525">
                    <a:noFill/>
                    <a:miter lim="800000"/>
                    <a:headEnd/>
                    <a:tailEnd/>
                  </a:ln>
                </p:spPr>
                <p:txBody>
                  <a:bodyPr rot="10800000" wrap="none" anchor="ctr"/>
                  <a:lstStyle/>
                  <a:p>
                    <a:endParaRPr lang="en-GB"/>
                  </a:p>
                </p:txBody>
              </p:sp>
              <p:sp>
                <p:nvSpPr>
                  <p:cNvPr id="17921" name="Freeform 645"/>
                  <p:cNvSpPr>
                    <a:spLocks noChangeAspect="1"/>
                  </p:cNvSpPr>
                  <p:nvPr/>
                </p:nvSpPr>
                <p:spPr bwMode="auto">
                  <a:xfrm>
                    <a:off x="1633" y="3957"/>
                    <a:ext cx="26" cy="91"/>
                  </a:xfrm>
                  <a:custGeom>
                    <a:avLst/>
                    <a:gdLst>
                      <a:gd name="T0" fmla="*/ 0 w 26"/>
                      <a:gd name="T1" fmla="*/ 90 h 91"/>
                      <a:gd name="T2" fmla="*/ 25 w 26"/>
                      <a:gd name="T3" fmla="*/ 90 h 91"/>
                      <a:gd name="T4" fmla="*/ 25 w 26"/>
                      <a:gd name="T5" fmla="*/ 1 h 91"/>
                      <a:gd name="T6" fmla="*/ 0 w 26"/>
                      <a:gd name="T7" fmla="*/ 0 h 91"/>
                      <a:gd name="T8" fmla="*/ 0 w 26"/>
                      <a:gd name="T9" fmla="*/ 90 h 91"/>
                      <a:gd name="T10" fmla="*/ 0 60000 65536"/>
                      <a:gd name="T11" fmla="*/ 0 60000 65536"/>
                      <a:gd name="T12" fmla="*/ 0 60000 65536"/>
                      <a:gd name="T13" fmla="*/ 0 60000 65536"/>
                      <a:gd name="T14" fmla="*/ 0 60000 65536"/>
                      <a:gd name="T15" fmla="*/ 0 w 26"/>
                      <a:gd name="T16" fmla="*/ 0 h 91"/>
                      <a:gd name="T17" fmla="*/ 26 w 26"/>
                      <a:gd name="T18" fmla="*/ 91 h 91"/>
                    </a:gdLst>
                    <a:ahLst/>
                    <a:cxnLst>
                      <a:cxn ang="T10">
                        <a:pos x="T0" y="T1"/>
                      </a:cxn>
                      <a:cxn ang="T11">
                        <a:pos x="T2" y="T3"/>
                      </a:cxn>
                      <a:cxn ang="T12">
                        <a:pos x="T4" y="T5"/>
                      </a:cxn>
                      <a:cxn ang="T13">
                        <a:pos x="T6" y="T7"/>
                      </a:cxn>
                      <a:cxn ang="T14">
                        <a:pos x="T8" y="T9"/>
                      </a:cxn>
                    </a:cxnLst>
                    <a:rect l="T15" t="T16" r="T17" b="T18"/>
                    <a:pathLst>
                      <a:path w="26" h="91">
                        <a:moveTo>
                          <a:pt x="0" y="90"/>
                        </a:moveTo>
                        <a:lnTo>
                          <a:pt x="25" y="90"/>
                        </a:lnTo>
                        <a:lnTo>
                          <a:pt x="25" y="1"/>
                        </a:lnTo>
                        <a:lnTo>
                          <a:pt x="0" y="0"/>
                        </a:lnTo>
                        <a:lnTo>
                          <a:pt x="0" y="90"/>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922" name="Freeform 646"/>
                  <p:cNvSpPr>
                    <a:spLocks noChangeAspect="1"/>
                  </p:cNvSpPr>
                  <p:nvPr/>
                </p:nvSpPr>
                <p:spPr bwMode="auto">
                  <a:xfrm>
                    <a:off x="1672" y="3895"/>
                    <a:ext cx="576" cy="226"/>
                  </a:xfrm>
                  <a:custGeom>
                    <a:avLst/>
                    <a:gdLst>
                      <a:gd name="T0" fmla="*/ 571 w 576"/>
                      <a:gd name="T1" fmla="*/ 1 h 226"/>
                      <a:gd name="T2" fmla="*/ 5 w 576"/>
                      <a:gd name="T3" fmla="*/ 0 h 226"/>
                      <a:gd name="T4" fmla="*/ 0 w 576"/>
                      <a:gd name="T5" fmla="*/ 219 h 226"/>
                      <a:gd name="T6" fmla="*/ 575 w 576"/>
                      <a:gd name="T7" fmla="*/ 225 h 226"/>
                      <a:gd name="T8" fmla="*/ 571 w 576"/>
                      <a:gd name="T9" fmla="*/ 1 h 226"/>
                      <a:gd name="T10" fmla="*/ 0 60000 65536"/>
                      <a:gd name="T11" fmla="*/ 0 60000 65536"/>
                      <a:gd name="T12" fmla="*/ 0 60000 65536"/>
                      <a:gd name="T13" fmla="*/ 0 60000 65536"/>
                      <a:gd name="T14" fmla="*/ 0 60000 65536"/>
                      <a:gd name="T15" fmla="*/ 0 w 576"/>
                      <a:gd name="T16" fmla="*/ 0 h 226"/>
                      <a:gd name="T17" fmla="*/ 576 w 576"/>
                      <a:gd name="T18" fmla="*/ 226 h 226"/>
                    </a:gdLst>
                    <a:ahLst/>
                    <a:cxnLst>
                      <a:cxn ang="T10">
                        <a:pos x="T0" y="T1"/>
                      </a:cxn>
                      <a:cxn ang="T11">
                        <a:pos x="T2" y="T3"/>
                      </a:cxn>
                      <a:cxn ang="T12">
                        <a:pos x="T4" y="T5"/>
                      </a:cxn>
                      <a:cxn ang="T13">
                        <a:pos x="T6" y="T7"/>
                      </a:cxn>
                      <a:cxn ang="T14">
                        <a:pos x="T8" y="T9"/>
                      </a:cxn>
                    </a:cxnLst>
                    <a:rect l="T15" t="T16" r="T17" b="T18"/>
                    <a:pathLst>
                      <a:path w="576" h="226">
                        <a:moveTo>
                          <a:pt x="571" y="1"/>
                        </a:moveTo>
                        <a:lnTo>
                          <a:pt x="5" y="0"/>
                        </a:lnTo>
                        <a:lnTo>
                          <a:pt x="0" y="219"/>
                        </a:lnTo>
                        <a:lnTo>
                          <a:pt x="575" y="225"/>
                        </a:lnTo>
                        <a:lnTo>
                          <a:pt x="571" y="1"/>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923" name="Freeform 647"/>
                  <p:cNvSpPr>
                    <a:spLocks noChangeAspect="1"/>
                  </p:cNvSpPr>
                  <p:nvPr/>
                </p:nvSpPr>
                <p:spPr bwMode="auto">
                  <a:xfrm>
                    <a:off x="1672" y="3895"/>
                    <a:ext cx="576" cy="226"/>
                  </a:xfrm>
                  <a:custGeom>
                    <a:avLst/>
                    <a:gdLst>
                      <a:gd name="T0" fmla="*/ 571 w 576"/>
                      <a:gd name="T1" fmla="*/ 1 h 226"/>
                      <a:gd name="T2" fmla="*/ 5 w 576"/>
                      <a:gd name="T3" fmla="*/ 0 h 226"/>
                      <a:gd name="T4" fmla="*/ 0 w 576"/>
                      <a:gd name="T5" fmla="*/ 219 h 226"/>
                      <a:gd name="T6" fmla="*/ 575 w 576"/>
                      <a:gd name="T7" fmla="*/ 225 h 226"/>
                      <a:gd name="T8" fmla="*/ 571 w 576"/>
                      <a:gd name="T9" fmla="*/ 1 h 226"/>
                      <a:gd name="T10" fmla="*/ 0 60000 65536"/>
                      <a:gd name="T11" fmla="*/ 0 60000 65536"/>
                      <a:gd name="T12" fmla="*/ 0 60000 65536"/>
                      <a:gd name="T13" fmla="*/ 0 60000 65536"/>
                      <a:gd name="T14" fmla="*/ 0 60000 65536"/>
                      <a:gd name="T15" fmla="*/ 0 w 576"/>
                      <a:gd name="T16" fmla="*/ 0 h 226"/>
                      <a:gd name="T17" fmla="*/ 576 w 576"/>
                      <a:gd name="T18" fmla="*/ 226 h 226"/>
                    </a:gdLst>
                    <a:ahLst/>
                    <a:cxnLst>
                      <a:cxn ang="T10">
                        <a:pos x="T0" y="T1"/>
                      </a:cxn>
                      <a:cxn ang="T11">
                        <a:pos x="T2" y="T3"/>
                      </a:cxn>
                      <a:cxn ang="T12">
                        <a:pos x="T4" y="T5"/>
                      </a:cxn>
                      <a:cxn ang="T13">
                        <a:pos x="T6" y="T7"/>
                      </a:cxn>
                      <a:cxn ang="T14">
                        <a:pos x="T8" y="T9"/>
                      </a:cxn>
                    </a:cxnLst>
                    <a:rect l="T15" t="T16" r="T17" b="T18"/>
                    <a:pathLst>
                      <a:path w="576" h="226">
                        <a:moveTo>
                          <a:pt x="571" y="1"/>
                        </a:moveTo>
                        <a:lnTo>
                          <a:pt x="5" y="0"/>
                        </a:lnTo>
                        <a:lnTo>
                          <a:pt x="0" y="219"/>
                        </a:lnTo>
                        <a:lnTo>
                          <a:pt x="575" y="225"/>
                        </a:lnTo>
                        <a:lnTo>
                          <a:pt x="571" y="1"/>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24" name="Freeform 648"/>
                  <p:cNvSpPr>
                    <a:spLocks noChangeAspect="1"/>
                  </p:cNvSpPr>
                  <p:nvPr/>
                </p:nvSpPr>
                <p:spPr bwMode="auto">
                  <a:xfrm>
                    <a:off x="1672" y="4091"/>
                    <a:ext cx="575" cy="24"/>
                  </a:xfrm>
                  <a:custGeom>
                    <a:avLst/>
                    <a:gdLst>
                      <a:gd name="T0" fmla="*/ 574 w 575"/>
                      <a:gd name="T1" fmla="*/ 5 h 24"/>
                      <a:gd name="T2" fmla="*/ 572 w 575"/>
                      <a:gd name="T3" fmla="*/ 23 h 24"/>
                      <a:gd name="T4" fmla="*/ 0 w 575"/>
                      <a:gd name="T5" fmla="*/ 20 h 24"/>
                      <a:gd name="T6" fmla="*/ 3 w 575"/>
                      <a:gd name="T7" fmla="*/ 0 h 24"/>
                      <a:gd name="T8" fmla="*/ 574 w 575"/>
                      <a:gd name="T9" fmla="*/ 5 h 24"/>
                      <a:gd name="T10" fmla="*/ 0 60000 65536"/>
                      <a:gd name="T11" fmla="*/ 0 60000 65536"/>
                      <a:gd name="T12" fmla="*/ 0 60000 65536"/>
                      <a:gd name="T13" fmla="*/ 0 60000 65536"/>
                      <a:gd name="T14" fmla="*/ 0 60000 65536"/>
                      <a:gd name="T15" fmla="*/ 0 w 575"/>
                      <a:gd name="T16" fmla="*/ 0 h 24"/>
                      <a:gd name="T17" fmla="*/ 575 w 575"/>
                      <a:gd name="T18" fmla="*/ 24 h 24"/>
                    </a:gdLst>
                    <a:ahLst/>
                    <a:cxnLst>
                      <a:cxn ang="T10">
                        <a:pos x="T0" y="T1"/>
                      </a:cxn>
                      <a:cxn ang="T11">
                        <a:pos x="T2" y="T3"/>
                      </a:cxn>
                      <a:cxn ang="T12">
                        <a:pos x="T4" y="T5"/>
                      </a:cxn>
                      <a:cxn ang="T13">
                        <a:pos x="T6" y="T7"/>
                      </a:cxn>
                      <a:cxn ang="T14">
                        <a:pos x="T8" y="T9"/>
                      </a:cxn>
                    </a:cxnLst>
                    <a:rect l="T15" t="T16" r="T17" b="T18"/>
                    <a:pathLst>
                      <a:path w="575" h="24">
                        <a:moveTo>
                          <a:pt x="574" y="5"/>
                        </a:moveTo>
                        <a:lnTo>
                          <a:pt x="572" y="23"/>
                        </a:lnTo>
                        <a:lnTo>
                          <a:pt x="0" y="20"/>
                        </a:lnTo>
                        <a:lnTo>
                          <a:pt x="3" y="0"/>
                        </a:lnTo>
                        <a:lnTo>
                          <a:pt x="574" y="5"/>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925" name="Freeform 649"/>
                  <p:cNvSpPr>
                    <a:spLocks noChangeAspect="1"/>
                  </p:cNvSpPr>
                  <p:nvPr/>
                </p:nvSpPr>
                <p:spPr bwMode="auto">
                  <a:xfrm>
                    <a:off x="1678" y="3895"/>
                    <a:ext cx="573" cy="24"/>
                  </a:xfrm>
                  <a:custGeom>
                    <a:avLst/>
                    <a:gdLst>
                      <a:gd name="T0" fmla="*/ 568 w 573"/>
                      <a:gd name="T1" fmla="*/ 3 h 24"/>
                      <a:gd name="T2" fmla="*/ 572 w 573"/>
                      <a:gd name="T3" fmla="*/ 23 h 24"/>
                      <a:gd name="T4" fmla="*/ 66 w 573"/>
                      <a:gd name="T5" fmla="*/ 19 h 24"/>
                      <a:gd name="T6" fmla="*/ 0 w 573"/>
                      <a:gd name="T7" fmla="*/ 19 h 24"/>
                      <a:gd name="T8" fmla="*/ 0 w 573"/>
                      <a:gd name="T9" fmla="*/ 0 h 24"/>
                      <a:gd name="T10" fmla="*/ 57 w 573"/>
                      <a:gd name="T11" fmla="*/ 0 h 24"/>
                      <a:gd name="T12" fmla="*/ 568 w 573"/>
                      <a:gd name="T13" fmla="*/ 3 h 24"/>
                      <a:gd name="T14" fmla="*/ 0 60000 65536"/>
                      <a:gd name="T15" fmla="*/ 0 60000 65536"/>
                      <a:gd name="T16" fmla="*/ 0 60000 65536"/>
                      <a:gd name="T17" fmla="*/ 0 60000 65536"/>
                      <a:gd name="T18" fmla="*/ 0 60000 65536"/>
                      <a:gd name="T19" fmla="*/ 0 60000 65536"/>
                      <a:gd name="T20" fmla="*/ 0 60000 65536"/>
                      <a:gd name="T21" fmla="*/ 0 w 573"/>
                      <a:gd name="T22" fmla="*/ 0 h 24"/>
                      <a:gd name="T23" fmla="*/ 573 w 57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24">
                        <a:moveTo>
                          <a:pt x="568" y="3"/>
                        </a:moveTo>
                        <a:lnTo>
                          <a:pt x="572" y="23"/>
                        </a:lnTo>
                        <a:lnTo>
                          <a:pt x="66" y="19"/>
                        </a:lnTo>
                        <a:lnTo>
                          <a:pt x="0" y="19"/>
                        </a:lnTo>
                        <a:lnTo>
                          <a:pt x="0" y="0"/>
                        </a:lnTo>
                        <a:lnTo>
                          <a:pt x="57" y="0"/>
                        </a:lnTo>
                        <a:lnTo>
                          <a:pt x="568" y="3"/>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926" name="Freeform 650"/>
                  <p:cNvSpPr>
                    <a:spLocks noChangeAspect="1"/>
                  </p:cNvSpPr>
                  <p:nvPr/>
                </p:nvSpPr>
                <p:spPr bwMode="auto">
                  <a:xfrm>
                    <a:off x="1674" y="3934"/>
                    <a:ext cx="575" cy="142"/>
                  </a:xfrm>
                  <a:custGeom>
                    <a:avLst/>
                    <a:gdLst>
                      <a:gd name="T0" fmla="*/ 574 w 575"/>
                      <a:gd name="T1" fmla="*/ 3 h 142"/>
                      <a:gd name="T2" fmla="*/ 6 w 575"/>
                      <a:gd name="T3" fmla="*/ 0 h 142"/>
                      <a:gd name="T4" fmla="*/ 11 w 575"/>
                      <a:gd name="T5" fmla="*/ 68 h 142"/>
                      <a:gd name="T6" fmla="*/ 0 w 575"/>
                      <a:gd name="T7" fmla="*/ 139 h 142"/>
                      <a:gd name="T8" fmla="*/ 570 w 575"/>
                      <a:gd name="T9" fmla="*/ 141 h 142"/>
                      <a:gd name="T10" fmla="*/ 574 w 575"/>
                      <a:gd name="T11" fmla="*/ 3 h 142"/>
                      <a:gd name="T12" fmla="*/ 0 60000 65536"/>
                      <a:gd name="T13" fmla="*/ 0 60000 65536"/>
                      <a:gd name="T14" fmla="*/ 0 60000 65536"/>
                      <a:gd name="T15" fmla="*/ 0 60000 65536"/>
                      <a:gd name="T16" fmla="*/ 0 60000 65536"/>
                      <a:gd name="T17" fmla="*/ 0 60000 65536"/>
                      <a:gd name="T18" fmla="*/ 0 w 575"/>
                      <a:gd name="T19" fmla="*/ 0 h 142"/>
                      <a:gd name="T20" fmla="*/ 575 w 57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575" h="142">
                        <a:moveTo>
                          <a:pt x="574" y="3"/>
                        </a:moveTo>
                        <a:lnTo>
                          <a:pt x="6" y="0"/>
                        </a:lnTo>
                        <a:lnTo>
                          <a:pt x="11" y="68"/>
                        </a:lnTo>
                        <a:lnTo>
                          <a:pt x="0" y="139"/>
                        </a:lnTo>
                        <a:lnTo>
                          <a:pt x="570" y="141"/>
                        </a:lnTo>
                        <a:lnTo>
                          <a:pt x="574" y="3"/>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927" name="Freeform 651"/>
                  <p:cNvSpPr>
                    <a:spLocks noChangeAspect="1"/>
                  </p:cNvSpPr>
                  <p:nvPr/>
                </p:nvSpPr>
                <p:spPr bwMode="auto">
                  <a:xfrm>
                    <a:off x="1660" y="3855"/>
                    <a:ext cx="31" cy="294"/>
                  </a:xfrm>
                  <a:custGeom>
                    <a:avLst/>
                    <a:gdLst>
                      <a:gd name="T0" fmla="*/ 30 w 31"/>
                      <a:gd name="T1" fmla="*/ 1 h 294"/>
                      <a:gd name="T2" fmla="*/ 1 w 31"/>
                      <a:gd name="T3" fmla="*/ 0 h 294"/>
                      <a:gd name="T4" fmla="*/ 0 w 31"/>
                      <a:gd name="T5" fmla="*/ 293 h 294"/>
                      <a:gd name="T6" fmla="*/ 29 w 31"/>
                      <a:gd name="T7" fmla="*/ 293 h 294"/>
                      <a:gd name="T8" fmla="*/ 30 w 31"/>
                      <a:gd name="T9" fmla="*/ 1 h 294"/>
                      <a:gd name="T10" fmla="*/ 0 60000 65536"/>
                      <a:gd name="T11" fmla="*/ 0 60000 65536"/>
                      <a:gd name="T12" fmla="*/ 0 60000 65536"/>
                      <a:gd name="T13" fmla="*/ 0 60000 65536"/>
                      <a:gd name="T14" fmla="*/ 0 60000 65536"/>
                      <a:gd name="T15" fmla="*/ 0 w 31"/>
                      <a:gd name="T16" fmla="*/ 0 h 294"/>
                      <a:gd name="T17" fmla="*/ 31 w 31"/>
                      <a:gd name="T18" fmla="*/ 294 h 294"/>
                    </a:gdLst>
                    <a:ahLst/>
                    <a:cxnLst>
                      <a:cxn ang="T10">
                        <a:pos x="T0" y="T1"/>
                      </a:cxn>
                      <a:cxn ang="T11">
                        <a:pos x="T2" y="T3"/>
                      </a:cxn>
                      <a:cxn ang="T12">
                        <a:pos x="T4" y="T5"/>
                      </a:cxn>
                      <a:cxn ang="T13">
                        <a:pos x="T6" y="T7"/>
                      </a:cxn>
                      <a:cxn ang="T14">
                        <a:pos x="T8" y="T9"/>
                      </a:cxn>
                    </a:cxnLst>
                    <a:rect l="T15" t="T16" r="T17" b="T18"/>
                    <a:pathLst>
                      <a:path w="31" h="294">
                        <a:moveTo>
                          <a:pt x="30" y="1"/>
                        </a:moveTo>
                        <a:lnTo>
                          <a:pt x="1" y="0"/>
                        </a:lnTo>
                        <a:lnTo>
                          <a:pt x="0" y="293"/>
                        </a:lnTo>
                        <a:lnTo>
                          <a:pt x="29" y="293"/>
                        </a:lnTo>
                        <a:lnTo>
                          <a:pt x="30" y="1"/>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928" name="Freeform 652"/>
                  <p:cNvSpPr>
                    <a:spLocks noChangeAspect="1"/>
                  </p:cNvSpPr>
                  <p:nvPr/>
                </p:nvSpPr>
                <p:spPr bwMode="auto">
                  <a:xfrm>
                    <a:off x="1660" y="3855"/>
                    <a:ext cx="31" cy="294"/>
                  </a:xfrm>
                  <a:custGeom>
                    <a:avLst/>
                    <a:gdLst>
                      <a:gd name="T0" fmla="*/ 30 w 31"/>
                      <a:gd name="T1" fmla="*/ 1 h 294"/>
                      <a:gd name="T2" fmla="*/ 1 w 31"/>
                      <a:gd name="T3" fmla="*/ 0 h 294"/>
                      <a:gd name="T4" fmla="*/ 0 w 31"/>
                      <a:gd name="T5" fmla="*/ 293 h 294"/>
                      <a:gd name="T6" fmla="*/ 29 w 31"/>
                      <a:gd name="T7" fmla="*/ 293 h 294"/>
                      <a:gd name="T8" fmla="*/ 30 w 31"/>
                      <a:gd name="T9" fmla="*/ 1 h 294"/>
                      <a:gd name="T10" fmla="*/ 0 60000 65536"/>
                      <a:gd name="T11" fmla="*/ 0 60000 65536"/>
                      <a:gd name="T12" fmla="*/ 0 60000 65536"/>
                      <a:gd name="T13" fmla="*/ 0 60000 65536"/>
                      <a:gd name="T14" fmla="*/ 0 60000 65536"/>
                      <a:gd name="T15" fmla="*/ 0 w 31"/>
                      <a:gd name="T16" fmla="*/ 0 h 294"/>
                      <a:gd name="T17" fmla="*/ 31 w 31"/>
                      <a:gd name="T18" fmla="*/ 294 h 294"/>
                    </a:gdLst>
                    <a:ahLst/>
                    <a:cxnLst>
                      <a:cxn ang="T10">
                        <a:pos x="T0" y="T1"/>
                      </a:cxn>
                      <a:cxn ang="T11">
                        <a:pos x="T2" y="T3"/>
                      </a:cxn>
                      <a:cxn ang="T12">
                        <a:pos x="T4" y="T5"/>
                      </a:cxn>
                      <a:cxn ang="T13">
                        <a:pos x="T6" y="T7"/>
                      </a:cxn>
                      <a:cxn ang="T14">
                        <a:pos x="T8" y="T9"/>
                      </a:cxn>
                    </a:cxnLst>
                    <a:rect l="T15" t="T16" r="T17" b="T18"/>
                    <a:pathLst>
                      <a:path w="31" h="294">
                        <a:moveTo>
                          <a:pt x="30" y="1"/>
                        </a:moveTo>
                        <a:lnTo>
                          <a:pt x="1" y="0"/>
                        </a:lnTo>
                        <a:lnTo>
                          <a:pt x="0" y="293"/>
                        </a:lnTo>
                        <a:lnTo>
                          <a:pt x="29" y="293"/>
                        </a:lnTo>
                        <a:lnTo>
                          <a:pt x="30" y="1"/>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29" name="Freeform 653"/>
                  <p:cNvSpPr>
                    <a:spLocks noChangeAspect="1"/>
                  </p:cNvSpPr>
                  <p:nvPr/>
                </p:nvSpPr>
                <p:spPr bwMode="auto">
                  <a:xfrm>
                    <a:off x="1661" y="3894"/>
                    <a:ext cx="28" cy="219"/>
                  </a:xfrm>
                  <a:custGeom>
                    <a:avLst/>
                    <a:gdLst>
                      <a:gd name="T0" fmla="*/ 0 w 28"/>
                      <a:gd name="T1" fmla="*/ 218 h 219"/>
                      <a:gd name="T2" fmla="*/ 26 w 28"/>
                      <a:gd name="T3" fmla="*/ 218 h 219"/>
                      <a:gd name="T4" fmla="*/ 27 w 28"/>
                      <a:gd name="T5" fmla="*/ 0 h 219"/>
                      <a:gd name="T6" fmla="*/ 2 w 28"/>
                      <a:gd name="T7" fmla="*/ 0 h 219"/>
                      <a:gd name="T8" fmla="*/ 0 w 28"/>
                      <a:gd name="T9" fmla="*/ 218 h 219"/>
                      <a:gd name="T10" fmla="*/ 0 60000 65536"/>
                      <a:gd name="T11" fmla="*/ 0 60000 65536"/>
                      <a:gd name="T12" fmla="*/ 0 60000 65536"/>
                      <a:gd name="T13" fmla="*/ 0 60000 65536"/>
                      <a:gd name="T14" fmla="*/ 0 60000 65536"/>
                      <a:gd name="T15" fmla="*/ 0 w 28"/>
                      <a:gd name="T16" fmla="*/ 0 h 219"/>
                      <a:gd name="T17" fmla="*/ 28 w 28"/>
                      <a:gd name="T18" fmla="*/ 219 h 219"/>
                    </a:gdLst>
                    <a:ahLst/>
                    <a:cxnLst>
                      <a:cxn ang="T10">
                        <a:pos x="T0" y="T1"/>
                      </a:cxn>
                      <a:cxn ang="T11">
                        <a:pos x="T2" y="T3"/>
                      </a:cxn>
                      <a:cxn ang="T12">
                        <a:pos x="T4" y="T5"/>
                      </a:cxn>
                      <a:cxn ang="T13">
                        <a:pos x="T6" y="T7"/>
                      </a:cxn>
                      <a:cxn ang="T14">
                        <a:pos x="T8" y="T9"/>
                      </a:cxn>
                    </a:cxnLst>
                    <a:rect l="T15" t="T16" r="T17" b="T18"/>
                    <a:pathLst>
                      <a:path w="28" h="219">
                        <a:moveTo>
                          <a:pt x="0" y="218"/>
                        </a:moveTo>
                        <a:lnTo>
                          <a:pt x="26" y="218"/>
                        </a:lnTo>
                        <a:lnTo>
                          <a:pt x="27" y="0"/>
                        </a:lnTo>
                        <a:lnTo>
                          <a:pt x="2" y="0"/>
                        </a:lnTo>
                        <a:lnTo>
                          <a:pt x="0" y="218"/>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930" name="Freeform 654"/>
                  <p:cNvSpPr>
                    <a:spLocks noChangeAspect="1"/>
                  </p:cNvSpPr>
                  <p:nvPr/>
                </p:nvSpPr>
                <p:spPr bwMode="auto">
                  <a:xfrm>
                    <a:off x="1661" y="3916"/>
                    <a:ext cx="28" cy="175"/>
                  </a:xfrm>
                  <a:custGeom>
                    <a:avLst/>
                    <a:gdLst>
                      <a:gd name="T0" fmla="*/ 0 w 28"/>
                      <a:gd name="T1" fmla="*/ 174 h 175"/>
                      <a:gd name="T2" fmla="*/ 26 w 28"/>
                      <a:gd name="T3" fmla="*/ 174 h 175"/>
                      <a:gd name="T4" fmla="*/ 27 w 28"/>
                      <a:gd name="T5" fmla="*/ 0 h 175"/>
                      <a:gd name="T6" fmla="*/ 0 w 28"/>
                      <a:gd name="T7" fmla="*/ 0 h 175"/>
                      <a:gd name="T8" fmla="*/ 0 w 28"/>
                      <a:gd name="T9" fmla="*/ 174 h 175"/>
                      <a:gd name="T10" fmla="*/ 0 60000 65536"/>
                      <a:gd name="T11" fmla="*/ 0 60000 65536"/>
                      <a:gd name="T12" fmla="*/ 0 60000 65536"/>
                      <a:gd name="T13" fmla="*/ 0 60000 65536"/>
                      <a:gd name="T14" fmla="*/ 0 60000 65536"/>
                      <a:gd name="T15" fmla="*/ 0 w 28"/>
                      <a:gd name="T16" fmla="*/ 0 h 175"/>
                      <a:gd name="T17" fmla="*/ 28 w 28"/>
                      <a:gd name="T18" fmla="*/ 175 h 175"/>
                    </a:gdLst>
                    <a:ahLst/>
                    <a:cxnLst>
                      <a:cxn ang="T10">
                        <a:pos x="T0" y="T1"/>
                      </a:cxn>
                      <a:cxn ang="T11">
                        <a:pos x="T2" y="T3"/>
                      </a:cxn>
                      <a:cxn ang="T12">
                        <a:pos x="T4" y="T5"/>
                      </a:cxn>
                      <a:cxn ang="T13">
                        <a:pos x="T6" y="T7"/>
                      </a:cxn>
                      <a:cxn ang="T14">
                        <a:pos x="T8" y="T9"/>
                      </a:cxn>
                    </a:cxnLst>
                    <a:rect l="T15" t="T16" r="T17" b="T18"/>
                    <a:pathLst>
                      <a:path w="28" h="175">
                        <a:moveTo>
                          <a:pt x="0" y="174"/>
                        </a:moveTo>
                        <a:lnTo>
                          <a:pt x="26" y="174"/>
                        </a:lnTo>
                        <a:lnTo>
                          <a:pt x="27" y="0"/>
                        </a:lnTo>
                        <a:lnTo>
                          <a:pt x="0" y="0"/>
                        </a:lnTo>
                        <a:lnTo>
                          <a:pt x="0" y="174"/>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931" name="Freeform 655"/>
                  <p:cNvSpPr>
                    <a:spLocks noChangeAspect="1"/>
                  </p:cNvSpPr>
                  <p:nvPr/>
                </p:nvSpPr>
                <p:spPr bwMode="auto">
                  <a:xfrm>
                    <a:off x="1661" y="3934"/>
                    <a:ext cx="28" cy="138"/>
                  </a:xfrm>
                  <a:custGeom>
                    <a:avLst/>
                    <a:gdLst>
                      <a:gd name="T0" fmla="*/ 0 w 28"/>
                      <a:gd name="T1" fmla="*/ 137 h 138"/>
                      <a:gd name="T2" fmla="*/ 26 w 28"/>
                      <a:gd name="T3" fmla="*/ 137 h 138"/>
                      <a:gd name="T4" fmla="*/ 27 w 28"/>
                      <a:gd name="T5" fmla="*/ 0 h 138"/>
                      <a:gd name="T6" fmla="*/ 0 w 28"/>
                      <a:gd name="T7" fmla="*/ 0 h 138"/>
                      <a:gd name="T8" fmla="*/ 0 w 28"/>
                      <a:gd name="T9" fmla="*/ 137 h 138"/>
                      <a:gd name="T10" fmla="*/ 0 60000 65536"/>
                      <a:gd name="T11" fmla="*/ 0 60000 65536"/>
                      <a:gd name="T12" fmla="*/ 0 60000 65536"/>
                      <a:gd name="T13" fmla="*/ 0 60000 65536"/>
                      <a:gd name="T14" fmla="*/ 0 60000 65536"/>
                      <a:gd name="T15" fmla="*/ 0 w 28"/>
                      <a:gd name="T16" fmla="*/ 0 h 138"/>
                      <a:gd name="T17" fmla="*/ 28 w 28"/>
                      <a:gd name="T18" fmla="*/ 138 h 138"/>
                    </a:gdLst>
                    <a:ahLst/>
                    <a:cxnLst>
                      <a:cxn ang="T10">
                        <a:pos x="T0" y="T1"/>
                      </a:cxn>
                      <a:cxn ang="T11">
                        <a:pos x="T2" y="T3"/>
                      </a:cxn>
                      <a:cxn ang="T12">
                        <a:pos x="T4" y="T5"/>
                      </a:cxn>
                      <a:cxn ang="T13">
                        <a:pos x="T6" y="T7"/>
                      </a:cxn>
                      <a:cxn ang="T14">
                        <a:pos x="T8" y="T9"/>
                      </a:cxn>
                    </a:cxnLst>
                    <a:rect l="T15" t="T16" r="T17" b="T18"/>
                    <a:pathLst>
                      <a:path w="28" h="138">
                        <a:moveTo>
                          <a:pt x="0" y="137"/>
                        </a:moveTo>
                        <a:lnTo>
                          <a:pt x="26" y="137"/>
                        </a:lnTo>
                        <a:lnTo>
                          <a:pt x="27" y="0"/>
                        </a:lnTo>
                        <a:lnTo>
                          <a:pt x="0" y="0"/>
                        </a:lnTo>
                        <a:lnTo>
                          <a:pt x="0" y="137"/>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932" name="Freeform 656"/>
                  <p:cNvSpPr>
                    <a:spLocks noChangeAspect="1"/>
                  </p:cNvSpPr>
                  <p:nvPr/>
                </p:nvSpPr>
                <p:spPr bwMode="auto">
                  <a:xfrm>
                    <a:off x="1661" y="3947"/>
                    <a:ext cx="28" cy="111"/>
                  </a:xfrm>
                  <a:custGeom>
                    <a:avLst/>
                    <a:gdLst>
                      <a:gd name="T0" fmla="*/ 0 w 28"/>
                      <a:gd name="T1" fmla="*/ 110 h 111"/>
                      <a:gd name="T2" fmla="*/ 26 w 28"/>
                      <a:gd name="T3" fmla="*/ 110 h 111"/>
                      <a:gd name="T4" fmla="*/ 27 w 28"/>
                      <a:gd name="T5" fmla="*/ 0 h 111"/>
                      <a:gd name="T6" fmla="*/ 0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6" y="110"/>
                        </a:lnTo>
                        <a:lnTo>
                          <a:pt x="27" y="0"/>
                        </a:lnTo>
                        <a:lnTo>
                          <a:pt x="0" y="0"/>
                        </a:lnTo>
                        <a:lnTo>
                          <a:pt x="0" y="110"/>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933" name="Freeform 657"/>
                  <p:cNvSpPr>
                    <a:spLocks noChangeAspect="1"/>
                  </p:cNvSpPr>
                  <p:nvPr/>
                </p:nvSpPr>
                <p:spPr bwMode="auto">
                  <a:xfrm>
                    <a:off x="1661" y="3958"/>
                    <a:ext cx="28" cy="91"/>
                  </a:xfrm>
                  <a:custGeom>
                    <a:avLst/>
                    <a:gdLst>
                      <a:gd name="T0" fmla="*/ 0 w 28"/>
                      <a:gd name="T1" fmla="*/ 89 h 91"/>
                      <a:gd name="T2" fmla="*/ 26 w 28"/>
                      <a:gd name="T3" fmla="*/ 90 h 91"/>
                      <a:gd name="T4" fmla="*/ 27 w 28"/>
                      <a:gd name="T5" fmla="*/ 0 h 91"/>
                      <a:gd name="T6" fmla="*/ 0 w 28"/>
                      <a:gd name="T7" fmla="*/ 0 h 91"/>
                      <a:gd name="T8" fmla="*/ 0 w 28"/>
                      <a:gd name="T9" fmla="*/ 89 h 91"/>
                      <a:gd name="T10" fmla="*/ 0 60000 65536"/>
                      <a:gd name="T11" fmla="*/ 0 60000 65536"/>
                      <a:gd name="T12" fmla="*/ 0 60000 65536"/>
                      <a:gd name="T13" fmla="*/ 0 60000 65536"/>
                      <a:gd name="T14" fmla="*/ 0 60000 65536"/>
                      <a:gd name="T15" fmla="*/ 0 w 28"/>
                      <a:gd name="T16" fmla="*/ 0 h 91"/>
                      <a:gd name="T17" fmla="*/ 28 w 28"/>
                      <a:gd name="T18" fmla="*/ 91 h 91"/>
                    </a:gdLst>
                    <a:ahLst/>
                    <a:cxnLst>
                      <a:cxn ang="T10">
                        <a:pos x="T0" y="T1"/>
                      </a:cxn>
                      <a:cxn ang="T11">
                        <a:pos x="T2" y="T3"/>
                      </a:cxn>
                      <a:cxn ang="T12">
                        <a:pos x="T4" y="T5"/>
                      </a:cxn>
                      <a:cxn ang="T13">
                        <a:pos x="T6" y="T7"/>
                      </a:cxn>
                      <a:cxn ang="T14">
                        <a:pos x="T8" y="T9"/>
                      </a:cxn>
                    </a:cxnLst>
                    <a:rect l="T15" t="T16" r="T17" b="T18"/>
                    <a:pathLst>
                      <a:path w="28" h="91">
                        <a:moveTo>
                          <a:pt x="0" y="89"/>
                        </a:moveTo>
                        <a:lnTo>
                          <a:pt x="26" y="90"/>
                        </a:lnTo>
                        <a:lnTo>
                          <a:pt x="27" y="0"/>
                        </a:lnTo>
                        <a:lnTo>
                          <a:pt x="0" y="0"/>
                        </a:lnTo>
                        <a:lnTo>
                          <a:pt x="0" y="8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934" name="Freeform 658"/>
                  <p:cNvSpPr>
                    <a:spLocks noChangeAspect="1"/>
                  </p:cNvSpPr>
                  <p:nvPr/>
                </p:nvSpPr>
                <p:spPr bwMode="auto">
                  <a:xfrm>
                    <a:off x="2205" y="3968"/>
                    <a:ext cx="27" cy="65"/>
                  </a:xfrm>
                  <a:custGeom>
                    <a:avLst/>
                    <a:gdLst>
                      <a:gd name="T0" fmla="*/ 1 w 27"/>
                      <a:gd name="T1" fmla="*/ 0 h 65"/>
                      <a:gd name="T2" fmla="*/ 0 w 27"/>
                      <a:gd name="T3" fmla="*/ 64 h 65"/>
                      <a:gd name="T4" fmla="*/ 25 w 27"/>
                      <a:gd name="T5" fmla="*/ 64 h 65"/>
                      <a:gd name="T6" fmla="*/ 26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35" name="Freeform 659"/>
                  <p:cNvSpPr>
                    <a:spLocks noChangeAspect="1"/>
                  </p:cNvSpPr>
                  <p:nvPr/>
                </p:nvSpPr>
                <p:spPr bwMode="auto">
                  <a:xfrm>
                    <a:off x="2205" y="3968"/>
                    <a:ext cx="27" cy="65"/>
                  </a:xfrm>
                  <a:custGeom>
                    <a:avLst/>
                    <a:gdLst>
                      <a:gd name="T0" fmla="*/ 1 w 27"/>
                      <a:gd name="T1" fmla="*/ 0 h 65"/>
                      <a:gd name="T2" fmla="*/ 0 w 27"/>
                      <a:gd name="T3" fmla="*/ 64 h 65"/>
                      <a:gd name="T4" fmla="*/ 25 w 27"/>
                      <a:gd name="T5" fmla="*/ 64 h 65"/>
                      <a:gd name="T6" fmla="*/ 26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36" name="Freeform 660"/>
                  <p:cNvSpPr>
                    <a:spLocks noChangeAspect="1"/>
                  </p:cNvSpPr>
                  <p:nvPr/>
                </p:nvSpPr>
                <p:spPr bwMode="auto">
                  <a:xfrm>
                    <a:off x="2205" y="4020"/>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37" name="Line 661"/>
                  <p:cNvSpPr>
                    <a:spLocks noChangeAspect="1" noChangeShapeType="1"/>
                  </p:cNvSpPr>
                  <p:nvPr/>
                </p:nvSpPr>
                <p:spPr bwMode="auto">
                  <a:xfrm flipH="1">
                    <a:off x="2207" y="4020"/>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38" name="Freeform 662"/>
                  <p:cNvSpPr>
                    <a:spLocks noChangeAspect="1"/>
                  </p:cNvSpPr>
                  <p:nvPr/>
                </p:nvSpPr>
                <p:spPr bwMode="auto">
                  <a:xfrm>
                    <a:off x="2205" y="4066"/>
                    <a:ext cx="27" cy="67"/>
                  </a:xfrm>
                  <a:custGeom>
                    <a:avLst/>
                    <a:gdLst>
                      <a:gd name="T0" fmla="*/ 0 w 27"/>
                      <a:gd name="T1" fmla="*/ 0 h 67"/>
                      <a:gd name="T2" fmla="*/ 0 w 27"/>
                      <a:gd name="T3" fmla="*/ 65 h 67"/>
                      <a:gd name="T4" fmla="*/ 25 w 27"/>
                      <a:gd name="T5" fmla="*/ 66 h 67"/>
                      <a:gd name="T6" fmla="*/ 26 w 27"/>
                      <a:gd name="T7" fmla="*/ 0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0" y="65"/>
                        </a:lnTo>
                        <a:lnTo>
                          <a:pt x="25" y="66"/>
                        </a:lnTo>
                        <a:lnTo>
                          <a:pt x="26"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39" name="Freeform 663"/>
                  <p:cNvSpPr>
                    <a:spLocks noChangeAspect="1"/>
                  </p:cNvSpPr>
                  <p:nvPr/>
                </p:nvSpPr>
                <p:spPr bwMode="auto">
                  <a:xfrm>
                    <a:off x="2205" y="4066"/>
                    <a:ext cx="27" cy="67"/>
                  </a:xfrm>
                  <a:custGeom>
                    <a:avLst/>
                    <a:gdLst>
                      <a:gd name="T0" fmla="*/ 0 w 27"/>
                      <a:gd name="T1" fmla="*/ 0 h 67"/>
                      <a:gd name="T2" fmla="*/ 0 w 27"/>
                      <a:gd name="T3" fmla="*/ 65 h 67"/>
                      <a:gd name="T4" fmla="*/ 25 w 27"/>
                      <a:gd name="T5" fmla="*/ 66 h 67"/>
                      <a:gd name="T6" fmla="*/ 26 w 27"/>
                      <a:gd name="T7" fmla="*/ 0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0" y="65"/>
                        </a:lnTo>
                        <a:lnTo>
                          <a:pt x="25" y="66"/>
                        </a:lnTo>
                        <a:lnTo>
                          <a:pt x="26"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40" name="Freeform 664"/>
                  <p:cNvSpPr>
                    <a:spLocks noChangeAspect="1"/>
                  </p:cNvSpPr>
                  <p:nvPr/>
                </p:nvSpPr>
                <p:spPr bwMode="auto">
                  <a:xfrm>
                    <a:off x="2205" y="4119"/>
                    <a:ext cx="24" cy="2"/>
                  </a:xfrm>
                  <a:custGeom>
                    <a:avLst/>
                    <a:gdLst>
                      <a:gd name="T0" fmla="*/ 23 w 24"/>
                      <a:gd name="T1" fmla="*/ 1 h 2"/>
                      <a:gd name="T2" fmla="*/ 0 w 24"/>
                      <a:gd name="T3" fmla="*/ 0 h 2"/>
                      <a:gd name="T4" fmla="*/ 23 w 24"/>
                      <a:gd name="T5" fmla="*/ 1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23" y="1"/>
                        </a:moveTo>
                        <a:lnTo>
                          <a:pt x="0" y="0"/>
                        </a:lnTo>
                        <a:lnTo>
                          <a:pt x="23"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41" name="Line 665"/>
                  <p:cNvSpPr>
                    <a:spLocks noChangeAspect="1" noChangeShapeType="1"/>
                  </p:cNvSpPr>
                  <p:nvPr/>
                </p:nvSpPr>
                <p:spPr bwMode="auto">
                  <a:xfrm flipH="1">
                    <a:off x="2207" y="4119"/>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42" name="Freeform 666"/>
                  <p:cNvSpPr>
                    <a:spLocks noChangeAspect="1"/>
                  </p:cNvSpPr>
                  <p:nvPr/>
                </p:nvSpPr>
                <p:spPr bwMode="auto">
                  <a:xfrm>
                    <a:off x="2206" y="3869"/>
                    <a:ext cx="27" cy="67"/>
                  </a:xfrm>
                  <a:custGeom>
                    <a:avLst/>
                    <a:gdLst>
                      <a:gd name="T0" fmla="*/ 0 w 27"/>
                      <a:gd name="T1" fmla="*/ 0 h 67"/>
                      <a:gd name="T2" fmla="*/ 0 w 27"/>
                      <a:gd name="T3" fmla="*/ 66 h 67"/>
                      <a:gd name="T4" fmla="*/ 25 w 27"/>
                      <a:gd name="T5" fmla="*/ 66 h 67"/>
                      <a:gd name="T6" fmla="*/ 26 w 27"/>
                      <a:gd name="T7" fmla="*/ 1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0" y="66"/>
                        </a:lnTo>
                        <a:lnTo>
                          <a:pt x="25" y="66"/>
                        </a:lnTo>
                        <a:lnTo>
                          <a:pt x="26" y="1"/>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43" name="Freeform 667"/>
                  <p:cNvSpPr>
                    <a:spLocks noChangeAspect="1"/>
                  </p:cNvSpPr>
                  <p:nvPr/>
                </p:nvSpPr>
                <p:spPr bwMode="auto">
                  <a:xfrm>
                    <a:off x="2206" y="3869"/>
                    <a:ext cx="27" cy="67"/>
                  </a:xfrm>
                  <a:custGeom>
                    <a:avLst/>
                    <a:gdLst>
                      <a:gd name="T0" fmla="*/ 0 w 27"/>
                      <a:gd name="T1" fmla="*/ 0 h 67"/>
                      <a:gd name="T2" fmla="*/ 0 w 27"/>
                      <a:gd name="T3" fmla="*/ 66 h 67"/>
                      <a:gd name="T4" fmla="*/ 25 w 27"/>
                      <a:gd name="T5" fmla="*/ 66 h 67"/>
                      <a:gd name="T6" fmla="*/ 26 w 27"/>
                      <a:gd name="T7" fmla="*/ 1 h 67"/>
                      <a:gd name="T8" fmla="*/ 0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0" y="0"/>
                        </a:moveTo>
                        <a:lnTo>
                          <a:pt x="0" y="66"/>
                        </a:lnTo>
                        <a:lnTo>
                          <a:pt x="25" y="66"/>
                        </a:lnTo>
                        <a:lnTo>
                          <a:pt x="26" y="1"/>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44" name="Freeform 668"/>
                  <p:cNvSpPr>
                    <a:spLocks noChangeAspect="1"/>
                  </p:cNvSpPr>
                  <p:nvPr/>
                </p:nvSpPr>
                <p:spPr bwMode="auto">
                  <a:xfrm>
                    <a:off x="2206" y="3923"/>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45" name="Line 669"/>
                  <p:cNvSpPr>
                    <a:spLocks noChangeAspect="1" noChangeShapeType="1"/>
                  </p:cNvSpPr>
                  <p:nvPr/>
                </p:nvSpPr>
                <p:spPr bwMode="auto">
                  <a:xfrm flipH="1">
                    <a:off x="2208" y="3923"/>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46" name="Freeform 670"/>
                  <p:cNvSpPr>
                    <a:spLocks noChangeAspect="1"/>
                  </p:cNvSpPr>
                  <p:nvPr/>
                </p:nvSpPr>
                <p:spPr bwMode="auto">
                  <a:xfrm>
                    <a:off x="1689" y="3893"/>
                    <a:ext cx="24" cy="223"/>
                  </a:xfrm>
                  <a:custGeom>
                    <a:avLst/>
                    <a:gdLst>
                      <a:gd name="T0" fmla="*/ 0 w 24"/>
                      <a:gd name="T1" fmla="*/ 222 h 223"/>
                      <a:gd name="T2" fmla="*/ 22 w 24"/>
                      <a:gd name="T3" fmla="*/ 222 h 223"/>
                      <a:gd name="T4" fmla="*/ 23 w 24"/>
                      <a:gd name="T5" fmla="*/ 0 h 223"/>
                      <a:gd name="T6" fmla="*/ 1 w 24"/>
                      <a:gd name="T7" fmla="*/ 0 h 223"/>
                      <a:gd name="T8" fmla="*/ 0 w 24"/>
                      <a:gd name="T9" fmla="*/ 222 h 223"/>
                      <a:gd name="T10" fmla="*/ 0 60000 65536"/>
                      <a:gd name="T11" fmla="*/ 0 60000 65536"/>
                      <a:gd name="T12" fmla="*/ 0 60000 65536"/>
                      <a:gd name="T13" fmla="*/ 0 60000 65536"/>
                      <a:gd name="T14" fmla="*/ 0 60000 65536"/>
                      <a:gd name="T15" fmla="*/ 0 w 24"/>
                      <a:gd name="T16" fmla="*/ 0 h 223"/>
                      <a:gd name="T17" fmla="*/ 24 w 24"/>
                      <a:gd name="T18" fmla="*/ 223 h 223"/>
                    </a:gdLst>
                    <a:ahLst/>
                    <a:cxnLst>
                      <a:cxn ang="T10">
                        <a:pos x="T0" y="T1"/>
                      </a:cxn>
                      <a:cxn ang="T11">
                        <a:pos x="T2" y="T3"/>
                      </a:cxn>
                      <a:cxn ang="T12">
                        <a:pos x="T4" y="T5"/>
                      </a:cxn>
                      <a:cxn ang="T13">
                        <a:pos x="T6" y="T7"/>
                      </a:cxn>
                      <a:cxn ang="T14">
                        <a:pos x="T8" y="T9"/>
                      </a:cxn>
                    </a:cxnLst>
                    <a:rect l="T15" t="T16" r="T17" b="T18"/>
                    <a:pathLst>
                      <a:path w="24" h="223">
                        <a:moveTo>
                          <a:pt x="0" y="222"/>
                        </a:moveTo>
                        <a:lnTo>
                          <a:pt x="22" y="222"/>
                        </a:lnTo>
                        <a:lnTo>
                          <a:pt x="23" y="0"/>
                        </a:lnTo>
                        <a:lnTo>
                          <a:pt x="1" y="0"/>
                        </a:lnTo>
                        <a:lnTo>
                          <a:pt x="0" y="222"/>
                        </a:lnTo>
                      </a:path>
                    </a:pathLst>
                  </a:custGeom>
                  <a:solidFill>
                    <a:srgbClr val="404040"/>
                  </a:solidFill>
                  <a:ln w="9525" cap="rnd">
                    <a:noFill/>
                    <a:round/>
                    <a:headEnd type="none" w="sm" len="sm"/>
                    <a:tailEnd type="none" w="sm" len="sm"/>
                  </a:ln>
                </p:spPr>
                <p:txBody>
                  <a:bodyPr rot="10800000" wrap="none"/>
                  <a:lstStyle/>
                  <a:p>
                    <a:endParaRPr lang="es-PA"/>
                  </a:p>
                </p:txBody>
              </p:sp>
              <p:sp>
                <p:nvSpPr>
                  <p:cNvPr id="17947" name="Rectangle 671"/>
                  <p:cNvSpPr>
                    <a:spLocks noChangeAspect="1" noChangeArrowheads="1"/>
                  </p:cNvSpPr>
                  <p:nvPr/>
                </p:nvSpPr>
                <p:spPr bwMode="auto">
                  <a:xfrm>
                    <a:off x="1695" y="3966"/>
                    <a:ext cx="24" cy="63"/>
                  </a:xfrm>
                  <a:prstGeom prst="rect">
                    <a:avLst/>
                  </a:prstGeom>
                  <a:solidFill>
                    <a:srgbClr val="7F7F7F"/>
                  </a:solidFill>
                  <a:ln w="9525">
                    <a:noFill/>
                    <a:miter lim="800000"/>
                    <a:headEnd/>
                    <a:tailEnd/>
                  </a:ln>
                </p:spPr>
                <p:txBody>
                  <a:bodyPr rot="10800000" wrap="none" anchor="ctr"/>
                  <a:lstStyle/>
                  <a:p>
                    <a:endParaRPr lang="en-GB"/>
                  </a:p>
                </p:txBody>
              </p:sp>
              <p:sp>
                <p:nvSpPr>
                  <p:cNvPr id="17948" name="Rectangle 672"/>
                  <p:cNvSpPr>
                    <a:spLocks noChangeAspect="1" noChangeArrowheads="1"/>
                  </p:cNvSpPr>
                  <p:nvPr/>
                </p:nvSpPr>
                <p:spPr bwMode="auto">
                  <a:xfrm>
                    <a:off x="1699" y="3970"/>
                    <a:ext cx="16" cy="54"/>
                  </a:xfrm>
                  <a:prstGeom prst="rect">
                    <a:avLst/>
                  </a:prstGeom>
                  <a:noFill/>
                  <a:ln w="12699">
                    <a:solidFill>
                      <a:srgbClr val="000000"/>
                    </a:solidFill>
                    <a:miter lim="800000"/>
                    <a:headEnd/>
                    <a:tailEnd/>
                  </a:ln>
                </p:spPr>
                <p:txBody>
                  <a:bodyPr rot="10800000" wrap="none" anchor="ctr"/>
                  <a:lstStyle/>
                  <a:p>
                    <a:endParaRPr lang="en-GB"/>
                  </a:p>
                </p:txBody>
              </p:sp>
              <p:sp>
                <p:nvSpPr>
                  <p:cNvPr id="17949" name="Freeform 673"/>
                  <p:cNvSpPr>
                    <a:spLocks noChangeAspect="1"/>
                  </p:cNvSpPr>
                  <p:nvPr/>
                </p:nvSpPr>
                <p:spPr bwMode="auto">
                  <a:xfrm>
                    <a:off x="1695" y="4018"/>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50" name="Line 674"/>
                  <p:cNvSpPr>
                    <a:spLocks noChangeAspect="1" noChangeShapeType="1"/>
                  </p:cNvSpPr>
                  <p:nvPr/>
                </p:nvSpPr>
                <p:spPr bwMode="auto">
                  <a:xfrm flipH="1">
                    <a:off x="1697" y="4018"/>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51" name="Freeform 675"/>
                  <p:cNvSpPr>
                    <a:spLocks noChangeAspect="1"/>
                  </p:cNvSpPr>
                  <p:nvPr/>
                </p:nvSpPr>
                <p:spPr bwMode="auto">
                  <a:xfrm>
                    <a:off x="1693" y="4063"/>
                    <a:ext cx="27" cy="67"/>
                  </a:xfrm>
                  <a:custGeom>
                    <a:avLst/>
                    <a:gdLst>
                      <a:gd name="T0" fmla="*/ 1 w 27"/>
                      <a:gd name="T1" fmla="*/ 0 h 67"/>
                      <a:gd name="T2" fmla="*/ 0 w 27"/>
                      <a:gd name="T3" fmla="*/ 65 h 67"/>
                      <a:gd name="T4" fmla="*/ 25 w 27"/>
                      <a:gd name="T5" fmla="*/ 66 h 67"/>
                      <a:gd name="T6" fmla="*/ 26 w 27"/>
                      <a:gd name="T7" fmla="*/ 0 h 67"/>
                      <a:gd name="T8" fmla="*/ 1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1" y="0"/>
                        </a:moveTo>
                        <a:lnTo>
                          <a:pt x="0" y="65"/>
                        </a:lnTo>
                        <a:lnTo>
                          <a:pt x="25" y="66"/>
                        </a:lnTo>
                        <a:lnTo>
                          <a:pt x="26" y="0"/>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52" name="Freeform 676"/>
                  <p:cNvSpPr>
                    <a:spLocks noChangeAspect="1"/>
                  </p:cNvSpPr>
                  <p:nvPr/>
                </p:nvSpPr>
                <p:spPr bwMode="auto">
                  <a:xfrm>
                    <a:off x="1693" y="4063"/>
                    <a:ext cx="27" cy="67"/>
                  </a:xfrm>
                  <a:custGeom>
                    <a:avLst/>
                    <a:gdLst>
                      <a:gd name="T0" fmla="*/ 1 w 27"/>
                      <a:gd name="T1" fmla="*/ 0 h 67"/>
                      <a:gd name="T2" fmla="*/ 0 w 27"/>
                      <a:gd name="T3" fmla="*/ 65 h 67"/>
                      <a:gd name="T4" fmla="*/ 25 w 27"/>
                      <a:gd name="T5" fmla="*/ 66 h 67"/>
                      <a:gd name="T6" fmla="*/ 26 w 27"/>
                      <a:gd name="T7" fmla="*/ 0 h 67"/>
                      <a:gd name="T8" fmla="*/ 1 w 27"/>
                      <a:gd name="T9" fmla="*/ 0 h 67"/>
                      <a:gd name="T10" fmla="*/ 0 60000 65536"/>
                      <a:gd name="T11" fmla="*/ 0 60000 65536"/>
                      <a:gd name="T12" fmla="*/ 0 60000 65536"/>
                      <a:gd name="T13" fmla="*/ 0 60000 65536"/>
                      <a:gd name="T14" fmla="*/ 0 60000 65536"/>
                      <a:gd name="T15" fmla="*/ 0 w 27"/>
                      <a:gd name="T16" fmla="*/ 0 h 67"/>
                      <a:gd name="T17" fmla="*/ 27 w 27"/>
                      <a:gd name="T18" fmla="*/ 67 h 67"/>
                    </a:gdLst>
                    <a:ahLst/>
                    <a:cxnLst>
                      <a:cxn ang="T10">
                        <a:pos x="T0" y="T1"/>
                      </a:cxn>
                      <a:cxn ang="T11">
                        <a:pos x="T2" y="T3"/>
                      </a:cxn>
                      <a:cxn ang="T12">
                        <a:pos x="T4" y="T5"/>
                      </a:cxn>
                      <a:cxn ang="T13">
                        <a:pos x="T6" y="T7"/>
                      </a:cxn>
                      <a:cxn ang="T14">
                        <a:pos x="T8" y="T9"/>
                      </a:cxn>
                    </a:cxnLst>
                    <a:rect l="T15" t="T16" r="T17" b="T18"/>
                    <a:pathLst>
                      <a:path w="27" h="67">
                        <a:moveTo>
                          <a:pt x="1" y="0"/>
                        </a:moveTo>
                        <a:lnTo>
                          <a:pt x="0" y="65"/>
                        </a:lnTo>
                        <a:lnTo>
                          <a:pt x="25" y="66"/>
                        </a:lnTo>
                        <a:lnTo>
                          <a:pt x="26" y="0"/>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53" name="Freeform 677"/>
                  <p:cNvSpPr>
                    <a:spLocks noChangeAspect="1"/>
                  </p:cNvSpPr>
                  <p:nvPr/>
                </p:nvSpPr>
                <p:spPr bwMode="auto">
                  <a:xfrm>
                    <a:off x="1693" y="4116"/>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54" name="Line 678"/>
                  <p:cNvSpPr>
                    <a:spLocks noChangeAspect="1" noChangeShapeType="1"/>
                  </p:cNvSpPr>
                  <p:nvPr/>
                </p:nvSpPr>
                <p:spPr bwMode="auto">
                  <a:xfrm flipH="1">
                    <a:off x="1696" y="4116"/>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55" name="Freeform 679"/>
                  <p:cNvSpPr>
                    <a:spLocks noChangeAspect="1"/>
                  </p:cNvSpPr>
                  <p:nvPr/>
                </p:nvSpPr>
                <p:spPr bwMode="auto">
                  <a:xfrm>
                    <a:off x="1695" y="3866"/>
                    <a:ext cx="26" cy="67"/>
                  </a:xfrm>
                  <a:custGeom>
                    <a:avLst/>
                    <a:gdLst>
                      <a:gd name="T0" fmla="*/ 1 w 26"/>
                      <a:gd name="T1" fmla="*/ 0 h 67"/>
                      <a:gd name="T2" fmla="*/ 0 w 26"/>
                      <a:gd name="T3" fmla="*/ 66 h 67"/>
                      <a:gd name="T4" fmla="*/ 24 w 26"/>
                      <a:gd name="T5" fmla="*/ 66 h 67"/>
                      <a:gd name="T6" fmla="*/ 25 w 26"/>
                      <a:gd name="T7" fmla="*/ 1 h 67"/>
                      <a:gd name="T8" fmla="*/ 1 w 26"/>
                      <a:gd name="T9" fmla="*/ 0 h 67"/>
                      <a:gd name="T10" fmla="*/ 0 60000 65536"/>
                      <a:gd name="T11" fmla="*/ 0 60000 65536"/>
                      <a:gd name="T12" fmla="*/ 0 60000 65536"/>
                      <a:gd name="T13" fmla="*/ 0 60000 65536"/>
                      <a:gd name="T14" fmla="*/ 0 60000 65536"/>
                      <a:gd name="T15" fmla="*/ 0 w 26"/>
                      <a:gd name="T16" fmla="*/ 0 h 67"/>
                      <a:gd name="T17" fmla="*/ 26 w 26"/>
                      <a:gd name="T18" fmla="*/ 67 h 67"/>
                    </a:gdLst>
                    <a:ahLst/>
                    <a:cxnLst>
                      <a:cxn ang="T10">
                        <a:pos x="T0" y="T1"/>
                      </a:cxn>
                      <a:cxn ang="T11">
                        <a:pos x="T2" y="T3"/>
                      </a:cxn>
                      <a:cxn ang="T12">
                        <a:pos x="T4" y="T5"/>
                      </a:cxn>
                      <a:cxn ang="T13">
                        <a:pos x="T6" y="T7"/>
                      </a:cxn>
                      <a:cxn ang="T14">
                        <a:pos x="T8" y="T9"/>
                      </a:cxn>
                    </a:cxnLst>
                    <a:rect l="T15" t="T16" r="T17" b="T18"/>
                    <a:pathLst>
                      <a:path w="26" h="67">
                        <a:moveTo>
                          <a:pt x="1" y="0"/>
                        </a:moveTo>
                        <a:lnTo>
                          <a:pt x="0" y="66"/>
                        </a:lnTo>
                        <a:lnTo>
                          <a:pt x="24" y="66"/>
                        </a:lnTo>
                        <a:lnTo>
                          <a:pt x="25"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56" name="Freeform 680"/>
                  <p:cNvSpPr>
                    <a:spLocks noChangeAspect="1"/>
                  </p:cNvSpPr>
                  <p:nvPr/>
                </p:nvSpPr>
                <p:spPr bwMode="auto">
                  <a:xfrm>
                    <a:off x="1695" y="3866"/>
                    <a:ext cx="26" cy="67"/>
                  </a:xfrm>
                  <a:custGeom>
                    <a:avLst/>
                    <a:gdLst>
                      <a:gd name="T0" fmla="*/ 1 w 26"/>
                      <a:gd name="T1" fmla="*/ 0 h 67"/>
                      <a:gd name="T2" fmla="*/ 0 w 26"/>
                      <a:gd name="T3" fmla="*/ 66 h 67"/>
                      <a:gd name="T4" fmla="*/ 24 w 26"/>
                      <a:gd name="T5" fmla="*/ 66 h 67"/>
                      <a:gd name="T6" fmla="*/ 25 w 26"/>
                      <a:gd name="T7" fmla="*/ 1 h 67"/>
                      <a:gd name="T8" fmla="*/ 1 w 26"/>
                      <a:gd name="T9" fmla="*/ 0 h 67"/>
                      <a:gd name="T10" fmla="*/ 0 60000 65536"/>
                      <a:gd name="T11" fmla="*/ 0 60000 65536"/>
                      <a:gd name="T12" fmla="*/ 0 60000 65536"/>
                      <a:gd name="T13" fmla="*/ 0 60000 65536"/>
                      <a:gd name="T14" fmla="*/ 0 60000 65536"/>
                      <a:gd name="T15" fmla="*/ 0 w 26"/>
                      <a:gd name="T16" fmla="*/ 0 h 67"/>
                      <a:gd name="T17" fmla="*/ 26 w 26"/>
                      <a:gd name="T18" fmla="*/ 67 h 67"/>
                    </a:gdLst>
                    <a:ahLst/>
                    <a:cxnLst>
                      <a:cxn ang="T10">
                        <a:pos x="T0" y="T1"/>
                      </a:cxn>
                      <a:cxn ang="T11">
                        <a:pos x="T2" y="T3"/>
                      </a:cxn>
                      <a:cxn ang="T12">
                        <a:pos x="T4" y="T5"/>
                      </a:cxn>
                      <a:cxn ang="T13">
                        <a:pos x="T6" y="T7"/>
                      </a:cxn>
                      <a:cxn ang="T14">
                        <a:pos x="T8" y="T9"/>
                      </a:cxn>
                    </a:cxnLst>
                    <a:rect l="T15" t="T16" r="T17" b="T18"/>
                    <a:pathLst>
                      <a:path w="26" h="67">
                        <a:moveTo>
                          <a:pt x="1" y="0"/>
                        </a:moveTo>
                        <a:lnTo>
                          <a:pt x="0" y="66"/>
                        </a:lnTo>
                        <a:lnTo>
                          <a:pt x="24" y="66"/>
                        </a:lnTo>
                        <a:lnTo>
                          <a:pt x="25"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57" name="Freeform 681"/>
                  <p:cNvSpPr>
                    <a:spLocks noChangeAspect="1"/>
                  </p:cNvSpPr>
                  <p:nvPr/>
                </p:nvSpPr>
                <p:spPr bwMode="auto">
                  <a:xfrm>
                    <a:off x="1695" y="3920"/>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58" name="Line 682"/>
                  <p:cNvSpPr>
                    <a:spLocks noChangeAspect="1" noChangeShapeType="1"/>
                  </p:cNvSpPr>
                  <p:nvPr/>
                </p:nvSpPr>
                <p:spPr bwMode="auto">
                  <a:xfrm flipH="1">
                    <a:off x="1697" y="3920"/>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59" name="Rectangle 683"/>
                  <p:cNvSpPr>
                    <a:spLocks noChangeAspect="1" noChangeArrowheads="1"/>
                  </p:cNvSpPr>
                  <p:nvPr/>
                </p:nvSpPr>
                <p:spPr bwMode="auto">
                  <a:xfrm>
                    <a:off x="1634" y="3932"/>
                    <a:ext cx="25" cy="139"/>
                  </a:xfrm>
                  <a:prstGeom prst="rect">
                    <a:avLst/>
                  </a:prstGeom>
                  <a:solidFill>
                    <a:srgbClr val="F2F2F2"/>
                  </a:solidFill>
                  <a:ln w="9525">
                    <a:noFill/>
                    <a:miter lim="800000"/>
                    <a:headEnd/>
                    <a:tailEnd/>
                  </a:ln>
                </p:spPr>
                <p:txBody>
                  <a:bodyPr rot="10800000" wrap="none" anchor="ctr"/>
                  <a:lstStyle/>
                  <a:p>
                    <a:endParaRPr lang="en-GB"/>
                  </a:p>
                </p:txBody>
              </p:sp>
              <p:sp>
                <p:nvSpPr>
                  <p:cNvPr id="17960" name="Rectangle 684"/>
                  <p:cNvSpPr>
                    <a:spLocks noChangeAspect="1" noChangeArrowheads="1"/>
                  </p:cNvSpPr>
                  <p:nvPr/>
                </p:nvSpPr>
                <p:spPr bwMode="auto">
                  <a:xfrm>
                    <a:off x="1634" y="3944"/>
                    <a:ext cx="25" cy="112"/>
                  </a:xfrm>
                  <a:prstGeom prst="rect">
                    <a:avLst/>
                  </a:prstGeom>
                  <a:solidFill>
                    <a:srgbClr val="F7F7F7"/>
                  </a:solidFill>
                  <a:ln w="9525">
                    <a:noFill/>
                    <a:miter lim="800000"/>
                    <a:headEnd/>
                    <a:tailEnd/>
                  </a:ln>
                </p:spPr>
                <p:txBody>
                  <a:bodyPr rot="10800000" wrap="none" anchor="ctr"/>
                  <a:lstStyle/>
                  <a:p>
                    <a:endParaRPr lang="en-GB"/>
                  </a:p>
                </p:txBody>
              </p:sp>
              <p:sp>
                <p:nvSpPr>
                  <p:cNvPr id="17961" name="Freeform 685"/>
                  <p:cNvSpPr>
                    <a:spLocks noChangeAspect="1"/>
                  </p:cNvSpPr>
                  <p:nvPr/>
                </p:nvSpPr>
                <p:spPr bwMode="auto">
                  <a:xfrm>
                    <a:off x="1634" y="3956"/>
                    <a:ext cx="26" cy="91"/>
                  </a:xfrm>
                  <a:custGeom>
                    <a:avLst/>
                    <a:gdLst>
                      <a:gd name="T0" fmla="*/ 25 w 26"/>
                      <a:gd name="T1" fmla="*/ 0 h 91"/>
                      <a:gd name="T2" fmla="*/ 0 w 26"/>
                      <a:gd name="T3" fmla="*/ 0 h 91"/>
                      <a:gd name="T4" fmla="*/ 0 w 26"/>
                      <a:gd name="T5" fmla="*/ 89 h 91"/>
                      <a:gd name="T6" fmla="*/ 25 w 26"/>
                      <a:gd name="T7" fmla="*/ 90 h 91"/>
                      <a:gd name="T8" fmla="*/ 25 w 26"/>
                      <a:gd name="T9" fmla="*/ 0 h 91"/>
                      <a:gd name="T10" fmla="*/ 0 60000 65536"/>
                      <a:gd name="T11" fmla="*/ 0 60000 65536"/>
                      <a:gd name="T12" fmla="*/ 0 60000 65536"/>
                      <a:gd name="T13" fmla="*/ 0 60000 65536"/>
                      <a:gd name="T14" fmla="*/ 0 60000 65536"/>
                      <a:gd name="T15" fmla="*/ 0 w 26"/>
                      <a:gd name="T16" fmla="*/ 0 h 91"/>
                      <a:gd name="T17" fmla="*/ 26 w 26"/>
                      <a:gd name="T18" fmla="*/ 91 h 91"/>
                    </a:gdLst>
                    <a:ahLst/>
                    <a:cxnLst>
                      <a:cxn ang="T10">
                        <a:pos x="T0" y="T1"/>
                      </a:cxn>
                      <a:cxn ang="T11">
                        <a:pos x="T2" y="T3"/>
                      </a:cxn>
                      <a:cxn ang="T12">
                        <a:pos x="T4" y="T5"/>
                      </a:cxn>
                      <a:cxn ang="T13">
                        <a:pos x="T6" y="T7"/>
                      </a:cxn>
                      <a:cxn ang="T14">
                        <a:pos x="T8" y="T9"/>
                      </a:cxn>
                    </a:cxnLst>
                    <a:rect l="T15" t="T16" r="T17" b="T18"/>
                    <a:pathLst>
                      <a:path w="26" h="91">
                        <a:moveTo>
                          <a:pt x="25" y="0"/>
                        </a:moveTo>
                        <a:lnTo>
                          <a:pt x="0" y="0"/>
                        </a:lnTo>
                        <a:lnTo>
                          <a:pt x="0" y="89"/>
                        </a:lnTo>
                        <a:lnTo>
                          <a:pt x="25" y="90"/>
                        </a:lnTo>
                        <a:lnTo>
                          <a:pt x="25" y="0"/>
                        </a:lnTo>
                      </a:path>
                    </a:pathLst>
                  </a:custGeom>
                  <a:solidFill>
                    <a:srgbClr val="FFFFFF"/>
                  </a:solidFill>
                  <a:ln w="9525" cap="rnd">
                    <a:noFill/>
                    <a:round/>
                    <a:headEnd type="none" w="sm" len="sm"/>
                    <a:tailEnd type="none" w="sm" len="sm"/>
                  </a:ln>
                </p:spPr>
                <p:txBody>
                  <a:bodyPr rot="10800000" wrap="none"/>
                  <a:lstStyle/>
                  <a:p>
                    <a:endParaRPr lang="es-PA"/>
                  </a:p>
                </p:txBody>
              </p:sp>
            </p:grpSp>
            <p:sp>
              <p:nvSpPr>
                <p:cNvPr id="17818" name="Rectangle 686"/>
                <p:cNvSpPr>
                  <a:spLocks noChangeAspect="1" noChangeArrowheads="1"/>
                </p:cNvSpPr>
                <p:nvPr/>
              </p:nvSpPr>
              <p:spPr bwMode="auto">
                <a:xfrm>
                  <a:off x="1891" y="2583"/>
                  <a:ext cx="30" cy="252"/>
                </a:xfrm>
                <a:prstGeom prst="rect">
                  <a:avLst/>
                </a:prstGeom>
                <a:solidFill>
                  <a:srgbClr val="A6A6A6"/>
                </a:solidFill>
                <a:ln w="9525">
                  <a:noFill/>
                  <a:miter lim="800000"/>
                  <a:headEnd/>
                  <a:tailEnd/>
                </a:ln>
              </p:spPr>
              <p:txBody>
                <a:bodyPr rot="10800000" wrap="none" anchor="ctr"/>
                <a:lstStyle/>
                <a:p>
                  <a:endParaRPr lang="en-GB"/>
                </a:p>
              </p:txBody>
            </p:sp>
            <p:sp>
              <p:nvSpPr>
                <p:cNvPr id="17819" name="Rectangle 687"/>
                <p:cNvSpPr>
                  <a:spLocks noChangeAspect="1" noChangeArrowheads="1"/>
                </p:cNvSpPr>
                <p:nvPr/>
              </p:nvSpPr>
              <p:spPr bwMode="auto">
                <a:xfrm>
                  <a:off x="1896" y="2587"/>
                  <a:ext cx="20" cy="244"/>
                </a:xfrm>
                <a:prstGeom prst="rect">
                  <a:avLst/>
                </a:prstGeom>
                <a:noFill/>
                <a:ln w="12699">
                  <a:solidFill>
                    <a:srgbClr val="000000"/>
                  </a:solidFill>
                  <a:miter lim="800000"/>
                  <a:headEnd/>
                  <a:tailEnd/>
                </a:ln>
              </p:spPr>
              <p:txBody>
                <a:bodyPr rot="10800000" wrap="none" anchor="ctr"/>
                <a:lstStyle/>
                <a:p>
                  <a:endParaRPr lang="en-GB"/>
                </a:p>
              </p:txBody>
            </p:sp>
            <p:sp>
              <p:nvSpPr>
                <p:cNvPr id="17820" name="Rectangle 688"/>
                <p:cNvSpPr>
                  <a:spLocks noChangeAspect="1" noChangeArrowheads="1"/>
                </p:cNvSpPr>
                <p:nvPr/>
              </p:nvSpPr>
              <p:spPr bwMode="auto">
                <a:xfrm>
                  <a:off x="1894" y="2617"/>
                  <a:ext cx="23" cy="187"/>
                </a:xfrm>
                <a:prstGeom prst="rect">
                  <a:avLst/>
                </a:prstGeom>
                <a:solidFill>
                  <a:srgbClr val="D9D9D9"/>
                </a:solidFill>
                <a:ln w="9525">
                  <a:noFill/>
                  <a:miter lim="800000"/>
                  <a:headEnd/>
                  <a:tailEnd/>
                </a:ln>
              </p:spPr>
              <p:txBody>
                <a:bodyPr rot="10800000" wrap="none" anchor="ctr"/>
                <a:lstStyle/>
                <a:p>
                  <a:endParaRPr lang="en-GB"/>
                </a:p>
              </p:txBody>
            </p:sp>
            <p:sp>
              <p:nvSpPr>
                <p:cNvPr id="17821" name="Freeform 689"/>
                <p:cNvSpPr>
                  <a:spLocks noChangeAspect="1"/>
                </p:cNvSpPr>
                <p:nvPr/>
              </p:nvSpPr>
              <p:spPr bwMode="auto">
                <a:xfrm>
                  <a:off x="1894" y="2635"/>
                  <a:ext cx="24" cy="151"/>
                </a:xfrm>
                <a:custGeom>
                  <a:avLst/>
                  <a:gdLst>
                    <a:gd name="T0" fmla="*/ 0 w 25"/>
                    <a:gd name="T1" fmla="*/ 14 h 175"/>
                    <a:gd name="T2" fmla="*/ 12 w 25"/>
                    <a:gd name="T3" fmla="*/ 14 h 175"/>
                    <a:gd name="T4" fmla="*/ 12 w 25"/>
                    <a:gd name="T5" fmla="*/ 0 h 175"/>
                    <a:gd name="T6" fmla="*/ 0 w 25"/>
                    <a:gd name="T7" fmla="*/ 0 h 175"/>
                    <a:gd name="T8" fmla="*/ 0 w 25"/>
                    <a:gd name="T9" fmla="*/ 14 h 175"/>
                    <a:gd name="T10" fmla="*/ 0 60000 65536"/>
                    <a:gd name="T11" fmla="*/ 0 60000 65536"/>
                    <a:gd name="T12" fmla="*/ 0 60000 65536"/>
                    <a:gd name="T13" fmla="*/ 0 60000 65536"/>
                    <a:gd name="T14" fmla="*/ 0 60000 65536"/>
                    <a:gd name="T15" fmla="*/ 0 w 25"/>
                    <a:gd name="T16" fmla="*/ 0 h 175"/>
                    <a:gd name="T17" fmla="*/ 25 w 25"/>
                    <a:gd name="T18" fmla="*/ 175 h 175"/>
                  </a:gdLst>
                  <a:ahLst/>
                  <a:cxnLst>
                    <a:cxn ang="T10">
                      <a:pos x="T0" y="T1"/>
                    </a:cxn>
                    <a:cxn ang="T11">
                      <a:pos x="T2" y="T3"/>
                    </a:cxn>
                    <a:cxn ang="T12">
                      <a:pos x="T4" y="T5"/>
                    </a:cxn>
                    <a:cxn ang="T13">
                      <a:pos x="T6" y="T7"/>
                    </a:cxn>
                    <a:cxn ang="T14">
                      <a:pos x="T8" y="T9"/>
                    </a:cxn>
                  </a:cxnLst>
                  <a:rect l="T15" t="T16" r="T17" b="T18"/>
                  <a:pathLst>
                    <a:path w="25" h="175">
                      <a:moveTo>
                        <a:pt x="0" y="174"/>
                      </a:moveTo>
                      <a:lnTo>
                        <a:pt x="24" y="173"/>
                      </a:lnTo>
                      <a:lnTo>
                        <a:pt x="24" y="0"/>
                      </a:lnTo>
                      <a:lnTo>
                        <a:pt x="0" y="0"/>
                      </a:lnTo>
                      <a:lnTo>
                        <a:pt x="0" y="174"/>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822" name="Rectangle 690"/>
                <p:cNvSpPr>
                  <a:spLocks noChangeAspect="1" noChangeArrowheads="1"/>
                </p:cNvSpPr>
                <p:nvPr/>
              </p:nvSpPr>
              <p:spPr bwMode="auto">
                <a:xfrm>
                  <a:off x="1894" y="2649"/>
                  <a:ext cx="23" cy="121"/>
                </a:xfrm>
                <a:prstGeom prst="rect">
                  <a:avLst/>
                </a:prstGeom>
                <a:solidFill>
                  <a:srgbClr val="F2F2F2"/>
                </a:solidFill>
                <a:ln w="9525">
                  <a:noFill/>
                  <a:miter lim="800000"/>
                  <a:headEnd/>
                  <a:tailEnd/>
                </a:ln>
              </p:spPr>
              <p:txBody>
                <a:bodyPr rot="10800000" wrap="none" anchor="ctr"/>
                <a:lstStyle/>
                <a:p>
                  <a:endParaRPr lang="en-GB"/>
                </a:p>
              </p:txBody>
            </p:sp>
            <p:sp>
              <p:nvSpPr>
                <p:cNvPr id="17823" name="Rectangle 691"/>
                <p:cNvSpPr>
                  <a:spLocks noChangeAspect="1" noChangeArrowheads="1"/>
                </p:cNvSpPr>
                <p:nvPr/>
              </p:nvSpPr>
              <p:spPr bwMode="auto">
                <a:xfrm>
                  <a:off x="1894" y="2662"/>
                  <a:ext cx="23" cy="96"/>
                </a:xfrm>
                <a:prstGeom prst="rect">
                  <a:avLst/>
                </a:prstGeom>
                <a:solidFill>
                  <a:srgbClr val="F7F7F7"/>
                </a:solidFill>
                <a:ln w="9525">
                  <a:noFill/>
                  <a:miter lim="800000"/>
                  <a:headEnd/>
                  <a:tailEnd/>
                </a:ln>
              </p:spPr>
              <p:txBody>
                <a:bodyPr rot="10800000" wrap="none" anchor="ctr"/>
                <a:lstStyle/>
                <a:p>
                  <a:endParaRPr lang="en-GB"/>
                </a:p>
              </p:txBody>
            </p:sp>
            <p:sp>
              <p:nvSpPr>
                <p:cNvPr id="17824" name="Freeform 692"/>
                <p:cNvSpPr>
                  <a:spLocks noChangeAspect="1"/>
                </p:cNvSpPr>
                <p:nvPr/>
              </p:nvSpPr>
              <p:spPr bwMode="auto">
                <a:xfrm>
                  <a:off x="1894" y="2671"/>
                  <a:ext cx="24" cy="78"/>
                </a:xfrm>
                <a:custGeom>
                  <a:avLst/>
                  <a:gdLst>
                    <a:gd name="T0" fmla="*/ 0 w 25"/>
                    <a:gd name="T1" fmla="*/ 8 h 90"/>
                    <a:gd name="T2" fmla="*/ 12 w 25"/>
                    <a:gd name="T3" fmla="*/ 8 h 90"/>
                    <a:gd name="T4" fmla="*/ 12 w 25"/>
                    <a:gd name="T5" fmla="*/ 1 h 90"/>
                    <a:gd name="T6" fmla="*/ 0 w 25"/>
                    <a:gd name="T7" fmla="*/ 0 h 90"/>
                    <a:gd name="T8" fmla="*/ 0 w 25"/>
                    <a:gd name="T9" fmla="*/ 8 h 90"/>
                    <a:gd name="T10" fmla="*/ 0 60000 65536"/>
                    <a:gd name="T11" fmla="*/ 0 60000 65536"/>
                    <a:gd name="T12" fmla="*/ 0 60000 65536"/>
                    <a:gd name="T13" fmla="*/ 0 60000 65536"/>
                    <a:gd name="T14" fmla="*/ 0 60000 65536"/>
                    <a:gd name="T15" fmla="*/ 0 w 25"/>
                    <a:gd name="T16" fmla="*/ 0 h 90"/>
                    <a:gd name="T17" fmla="*/ 25 w 25"/>
                    <a:gd name="T18" fmla="*/ 90 h 90"/>
                  </a:gdLst>
                  <a:ahLst/>
                  <a:cxnLst>
                    <a:cxn ang="T10">
                      <a:pos x="T0" y="T1"/>
                    </a:cxn>
                    <a:cxn ang="T11">
                      <a:pos x="T2" y="T3"/>
                    </a:cxn>
                    <a:cxn ang="T12">
                      <a:pos x="T4" y="T5"/>
                    </a:cxn>
                    <a:cxn ang="T13">
                      <a:pos x="T6" y="T7"/>
                    </a:cxn>
                    <a:cxn ang="T14">
                      <a:pos x="T8" y="T9"/>
                    </a:cxn>
                  </a:cxnLst>
                  <a:rect l="T15" t="T16" r="T17" b="T18"/>
                  <a:pathLst>
                    <a:path w="25" h="90">
                      <a:moveTo>
                        <a:pt x="0" y="89"/>
                      </a:moveTo>
                      <a:lnTo>
                        <a:pt x="24" y="89"/>
                      </a:lnTo>
                      <a:lnTo>
                        <a:pt x="24" y="1"/>
                      </a:lnTo>
                      <a:lnTo>
                        <a:pt x="0" y="0"/>
                      </a:lnTo>
                      <a:lnTo>
                        <a:pt x="0" y="89"/>
                      </a:lnTo>
                    </a:path>
                  </a:pathLst>
                </a:custGeom>
                <a:solidFill>
                  <a:srgbClr val="FFFFFF"/>
                </a:solidFill>
                <a:ln w="9525" cap="rnd">
                  <a:noFill/>
                  <a:round/>
                  <a:headEnd type="none" w="sm" len="sm"/>
                  <a:tailEnd type="none" w="sm" len="sm"/>
                </a:ln>
              </p:spPr>
              <p:txBody>
                <a:bodyPr rot="10800000" wrap="none"/>
                <a:lstStyle/>
                <a:p>
                  <a:endParaRPr lang="es-PA"/>
                </a:p>
              </p:txBody>
            </p:sp>
            <p:grpSp>
              <p:nvGrpSpPr>
                <p:cNvPr id="17825" name="Group 693"/>
                <p:cNvGrpSpPr>
                  <a:grpSpLocks noChangeAspect="1"/>
                </p:cNvGrpSpPr>
                <p:nvPr/>
              </p:nvGrpSpPr>
              <p:grpSpPr bwMode="auto">
                <a:xfrm>
                  <a:off x="1921" y="2582"/>
                  <a:ext cx="584" cy="256"/>
                  <a:chOff x="2261" y="3860"/>
                  <a:chExt cx="606" cy="296"/>
                </a:xfrm>
              </p:grpSpPr>
              <p:sp>
                <p:nvSpPr>
                  <p:cNvPr id="17871" name="Freeform 694"/>
                  <p:cNvSpPr>
                    <a:spLocks noChangeAspect="1"/>
                  </p:cNvSpPr>
                  <p:nvPr/>
                </p:nvSpPr>
                <p:spPr bwMode="auto">
                  <a:xfrm>
                    <a:off x="2274" y="3898"/>
                    <a:ext cx="573" cy="225"/>
                  </a:xfrm>
                  <a:custGeom>
                    <a:avLst/>
                    <a:gdLst>
                      <a:gd name="T0" fmla="*/ 569 w 573"/>
                      <a:gd name="T1" fmla="*/ 1 h 225"/>
                      <a:gd name="T2" fmla="*/ 4 w 573"/>
                      <a:gd name="T3" fmla="*/ 0 h 225"/>
                      <a:gd name="T4" fmla="*/ 0 w 573"/>
                      <a:gd name="T5" fmla="*/ 219 h 225"/>
                      <a:gd name="T6" fmla="*/ 572 w 573"/>
                      <a:gd name="T7" fmla="*/ 224 h 225"/>
                      <a:gd name="T8" fmla="*/ 569 w 573"/>
                      <a:gd name="T9" fmla="*/ 1 h 225"/>
                      <a:gd name="T10" fmla="*/ 0 60000 65536"/>
                      <a:gd name="T11" fmla="*/ 0 60000 65536"/>
                      <a:gd name="T12" fmla="*/ 0 60000 65536"/>
                      <a:gd name="T13" fmla="*/ 0 60000 65536"/>
                      <a:gd name="T14" fmla="*/ 0 60000 65536"/>
                      <a:gd name="T15" fmla="*/ 0 w 573"/>
                      <a:gd name="T16" fmla="*/ 0 h 225"/>
                      <a:gd name="T17" fmla="*/ 573 w 573"/>
                      <a:gd name="T18" fmla="*/ 225 h 225"/>
                    </a:gdLst>
                    <a:ahLst/>
                    <a:cxnLst>
                      <a:cxn ang="T10">
                        <a:pos x="T0" y="T1"/>
                      </a:cxn>
                      <a:cxn ang="T11">
                        <a:pos x="T2" y="T3"/>
                      </a:cxn>
                      <a:cxn ang="T12">
                        <a:pos x="T4" y="T5"/>
                      </a:cxn>
                      <a:cxn ang="T13">
                        <a:pos x="T6" y="T7"/>
                      </a:cxn>
                      <a:cxn ang="T14">
                        <a:pos x="T8" y="T9"/>
                      </a:cxn>
                    </a:cxnLst>
                    <a:rect l="T15" t="T16" r="T17" b="T18"/>
                    <a:pathLst>
                      <a:path w="573" h="225">
                        <a:moveTo>
                          <a:pt x="569" y="1"/>
                        </a:moveTo>
                        <a:lnTo>
                          <a:pt x="4" y="0"/>
                        </a:lnTo>
                        <a:lnTo>
                          <a:pt x="0" y="219"/>
                        </a:lnTo>
                        <a:lnTo>
                          <a:pt x="572" y="224"/>
                        </a:lnTo>
                        <a:lnTo>
                          <a:pt x="569" y="1"/>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872" name="Freeform 695"/>
                  <p:cNvSpPr>
                    <a:spLocks noChangeAspect="1"/>
                  </p:cNvSpPr>
                  <p:nvPr/>
                </p:nvSpPr>
                <p:spPr bwMode="auto">
                  <a:xfrm>
                    <a:off x="2274" y="3898"/>
                    <a:ext cx="573" cy="225"/>
                  </a:xfrm>
                  <a:custGeom>
                    <a:avLst/>
                    <a:gdLst>
                      <a:gd name="T0" fmla="*/ 569 w 573"/>
                      <a:gd name="T1" fmla="*/ 1 h 225"/>
                      <a:gd name="T2" fmla="*/ 4 w 573"/>
                      <a:gd name="T3" fmla="*/ 0 h 225"/>
                      <a:gd name="T4" fmla="*/ 0 w 573"/>
                      <a:gd name="T5" fmla="*/ 219 h 225"/>
                      <a:gd name="T6" fmla="*/ 572 w 573"/>
                      <a:gd name="T7" fmla="*/ 224 h 225"/>
                      <a:gd name="T8" fmla="*/ 569 w 573"/>
                      <a:gd name="T9" fmla="*/ 1 h 225"/>
                      <a:gd name="T10" fmla="*/ 0 60000 65536"/>
                      <a:gd name="T11" fmla="*/ 0 60000 65536"/>
                      <a:gd name="T12" fmla="*/ 0 60000 65536"/>
                      <a:gd name="T13" fmla="*/ 0 60000 65536"/>
                      <a:gd name="T14" fmla="*/ 0 60000 65536"/>
                      <a:gd name="T15" fmla="*/ 0 w 573"/>
                      <a:gd name="T16" fmla="*/ 0 h 225"/>
                      <a:gd name="T17" fmla="*/ 573 w 573"/>
                      <a:gd name="T18" fmla="*/ 225 h 225"/>
                    </a:gdLst>
                    <a:ahLst/>
                    <a:cxnLst>
                      <a:cxn ang="T10">
                        <a:pos x="T0" y="T1"/>
                      </a:cxn>
                      <a:cxn ang="T11">
                        <a:pos x="T2" y="T3"/>
                      </a:cxn>
                      <a:cxn ang="T12">
                        <a:pos x="T4" y="T5"/>
                      </a:cxn>
                      <a:cxn ang="T13">
                        <a:pos x="T6" y="T7"/>
                      </a:cxn>
                      <a:cxn ang="T14">
                        <a:pos x="T8" y="T9"/>
                      </a:cxn>
                    </a:cxnLst>
                    <a:rect l="T15" t="T16" r="T17" b="T18"/>
                    <a:pathLst>
                      <a:path w="573" h="225">
                        <a:moveTo>
                          <a:pt x="569" y="1"/>
                        </a:moveTo>
                        <a:lnTo>
                          <a:pt x="4" y="0"/>
                        </a:lnTo>
                        <a:lnTo>
                          <a:pt x="0" y="219"/>
                        </a:lnTo>
                        <a:lnTo>
                          <a:pt x="572" y="224"/>
                        </a:lnTo>
                        <a:lnTo>
                          <a:pt x="569" y="1"/>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73" name="Freeform 696"/>
                  <p:cNvSpPr>
                    <a:spLocks noChangeAspect="1"/>
                  </p:cNvSpPr>
                  <p:nvPr/>
                </p:nvSpPr>
                <p:spPr bwMode="auto">
                  <a:xfrm>
                    <a:off x="2274" y="4093"/>
                    <a:ext cx="572" cy="25"/>
                  </a:xfrm>
                  <a:custGeom>
                    <a:avLst/>
                    <a:gdLst>
                      <a:gd name="T0" fmla="*/ 571 w 572"/>
                      <a:gd name="T1" fmla="*/ 5 h 25"/>
                      <a:gd name="T2" fmla="*/ 568 w 572"/>
                      <a:gd name="T3" fmla="*/ 24 h 25"/>
                      <a:gd name="T4" fmla="*/ 0 w 572"/>
                      <a:gd name="T5" fmla="*/ 21 h 25"/>
                      <a:gd name="T6" fmla="*/ 2 w 572"/>
                      <a:gd name="T7" fmla="*/ 0 h 25"/>
                      <a:gd name="T8" fmla="*/ 571 w 572"/>
                      <a:gd name="T9" fmla="*/ 5 h 25"/>
                      <a:gd name="T10" fmla="*/ 0 60000 65536"/>
                      <a:gd name="T11" fmla="*/ 0 60000 65536"/>
                      <a:gd name="T12" fmla="*/ 0 60000 65536"/>
                      <a:gd name="T13" fmla="*/ 0 60000 65536"/>
                      <a:gd name="T14" fmla="*/ 0 60000 65536"/>
                      <a:gd name="T15" fmla="*/ 0 w 572"/>
                      <a:gd name="T16" fmla="*/ 0 h 25"/>
                      <a:gd name="T17" fmla="*/ 572 w 572"/>
                      <a:gd name="T18" fmla="*/ 25 h 25"/>
                    </a:gdLst>
                    <a:ahLst/>
                    <a:cxnLst>
                      <a:cxn ang="T10">
                        <a:pos x="T0" y="T1"/>
                      </a:cxn>
                      <a:cxn ang="T11">
                        <a:pos x="T2" y="T3"/>
                      </a:cxn>
                      <a:cxn ang="T12">
                        <a:pos x="T4" y="T5"/>
                      </a:cxn>
                      <a:cxn ang="T13">
                        <a:pos x="T6" y="T7"/>
                      </a:cxn>
                      <a:cxn ang="T14">
                        <a:pos x="T8" y="T9"/>
                      </a:cxn>
                    </a:cxnLst>
                    <a:rect l="T15" t="T16" r="T17" b="T18"/>
                    <a:pathLst>
                      <a:path w="572" h="25">
                        <a:moveTo>
                          <a:pt x="571" y="5"/>
                        </a:moveTo>
                        <a:lnTo>
                          <a:pt x="568" y="24"/>
                        </a:lnTo>
                        <a:lnTo>
                          <a:pt x="0" y="21"/>
                        </a:lnTo>
                        <a:lnTo>
                          <a:pt x="2" y="0"/>
                        </a:lnTo>
                        <a:lnTo>
                          <a:pt x="571" y="5"/>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874" name="Freeform 697"/>
                  <p:cNvSpPr>
                    <a:spLocks noChangeAspect="1"/>
                  </p:cNvSpPr>
                  <p:nvPr/>
                </p:nvSpPr>
                <p:spPr bwMode="auto">
                  <a:xfrm>
                    <a:off x="2278" y="3898"/>
                    <a:ext cx="572" cy="25"/>
                  </a:xfrm>
                  <a:custGeom>
                    <a:avLst/>
                    <a:gdLst>
                      <a:gd name="T0" fmla="*/ 568 w 572"/>
                      <a:gd name="T1" fmla="*/ 3 h 25"/>
                      <a:gd name="T2" fmla="*/ 571 w 572"/>
                      <a:gd name="T3" fmla="*/ 24 h 25"/>
                      <a:gd name="T4" fmla="*/ 66 w 572"/>
                      <a:gd name="T5" fmla="*/ 20 h 25"/>
                      <a:gd name="T6" fmla="*/ 1 w 572"/>
                      <a:gd name="T7" fmla="*/ 20 h 25"/>
                      <a:gd name="T8" fmla="*/ 0 w 572"/>
                      <a:gd name="T9" fmla="*/ 0 h 25"/>
                      <a:gd name="T10" fmla="*/ 58 w 572"/>
                      <a:gd name="T11" fmla="*/ 1 h 25"/>
                      <a:gd name="T12" fmla="*/ 568 w 572"/>
                      <a:gd name="T13" fmla="*/ 3 h 25"/>
                      <a:gd name="T14" fmla="*/ 0 60000 65536"/>
                      <a:gd name="T15" fmla="*/ 0 60000 65536"/>
                      <a:gd name="T16" fmla="*/ 0 60000 65536"/>
                      <a:gd name="T17" fmla="*/ 0 60000 65536"/>
                      <a:gd name="T18" fmla="*/ 0 60000 65536"/>
                      <a:gd name="T19" fmla="*/ 0 60000 65536"/>
                      <a:gd name="T20" fmla="*/ 0 60000 65536"/>
                      <a:gd name="T21" fmla="*/ 0 w 572"/>
                      <a:gd name="T22" fmla="*/ 0 h 25"/>
                      <a:gd name="T23" fmla="*/ 572 w 57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2" h="25">
                        <a:moveTo>
                          <a:pt x="568" y="3"/>
                        </a:moveTo>
                        <a:lnTo>
                          <a:pt x="571" y="24"/>
                        </a:lnTo>
                        <a:lnTo>
                          <a:pt x="66" y="20"/>
                        </a:lnTo>
                        <a:lnTo>
                          <a:pt x="1" y="20"/>
                        </a:lnTo>
                        <a:lnTo>
                          <a:pt x="0" y="0"/>
                        </a:lnTo>
                        <a:lnTo>
                          <a:pt x="58" y="1"/>
                        </a:lnTo>
                        <a:lnTo>
                          <a:pt x="568" y="3"/>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875" name="Freeform 698"/>
                  <p:cNvSpPr>
                    <a:spLocks noChangeAspect="1"/>
                  </p:cNvSpPr>
                  <p:nvPr/>
                </p:nvSpPr>
                <p:spPr bwMode="auto">
                  <a:xfrm>
                    <a:off x="2275" y="3938"/>
                    <a:ext cx="573" cy="142"/>
                  </a:xfrm>
                  <a:custGeom>
                    <a:avLst/>
                    <a:gdLst>
                      <a:gd name="T0" fmla="*/ 572 w 573"/>
                      <a:gd name="T1" fmla="*/ 3 h 142"/>
                      <a:gd name="T2" fmla="*/ 6 w 573"/>
                      <a:gd name="T3" fmla="*/ 0 h 142"/>
                      <a:gd name="T4" fmla="*/ 10 w 573"/>
                      <a:gd name="T5" fmla="*/ 69 h 142"/>
                      <a:gd name="T6" fmla="*/ 0 w 573"/>
                      <a:gd name="T7" fmla="*/ 138 h 142"/>
                      <a:gd name="T8" fmla="*/ 569 w 573"/>
                      <a:gd name="T9" fmla="*/ 141 h 142"/>
                      <a:gd name="T10" fmla="*/ 572 w 573"/>
                      <a:gd name="T11" fmla="*/ 3 h 142"/>
                      <a:gd name="T12" fmla="*/ 0 60000 65536"/>
                      <a:gd name="T13" fmla="*/ 0 60000 65536"/>
                      <a:gd name="T14" fmla="*/ 0 60000 65536"/>
                      <a:gd name="T15" fmla="*/ 0 60000 65536"/>
                      <a:gd name="T16" fmla="*/ 0 60000 65536"/>
                      <a:gd name="T17" fmla="*/ 0 60000 65536"/>
                      <a:gd name="T18" fmla="*/ 0 w 573"/>
                      <a:gd name="T19" fmla="*/ 0 h 142"/>
                      <a:gd name="T20" fmla="*/ 573 w 573"/>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573" h="142">
                        <a:moveTo>
                          <a:pt x="572" y="3"/>
                        </a:moveTo>
                        <a:lnTo>
                          <a:pt x="6" y="0"/>
                        </a:lnTo>
                        <a:lnTo>
                          <a:pt x="10" y="69"/>
                        </a:lnTo>
                        <a:lnTo>
                          <a:pt x="0" y="138"/>
                        </a:lnTo>
                        <a:lnTo>
                          <a:pt x="569" y="141"/>
                        </a:lnTo>
                        <a:lnTo>
                          <a:pt x="572" y="3"/>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876" name="Freeform 699"/>
                  <p:cNvSpPr>
                    <a:spLocks noChangeAspect="1"/>
                  </p:cNvSpPr>
                  <p:nvPr/>
                </p:nvSpPr>
                <p:spPr bwMode="auto">
                  <a:xfrm>
                    <a:off x="2261" y="3860"/>
                    <a:ext cx="31" cy="293"/>
                  </a:xfrm>
                  <a:custGeom>
                    <a:avLst/>
                    <a:gdLst>
                      <a:gd name="T0" fmla="*/ 30 w 31"/>
                      <a:gd name="T1" fmla="*/ 0 h 293"/>
                      <a:gd name="T2" fmla="*/ 1 w 31"/>
                      <a:gd name="T3" fmla="*/ 0 h 293"/>
                      <a:gd name="T4" fmla="*/ 0 w 31"/>
                      <a:gd name="T5" fmla="*/ 292 h 293"/>
                      <a:gd name="T6" fmla="*/ 28 w 31"/>
                      <a:gd name="T7" fmla="*/ 292 h 293"/>
                      <a:gd name="T8" fmla="*/ 30 w 31"/>
                      <a:gd name="T9" fmla="*/ 0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0"/>
                        </a:moveTo>
                        <a:lnTo>
                          <a:pt x="1" y="0"/>
                        </a:lnTo>
                        <a:lnTo>
                          <a:pt x="0" y="292"/>
                        </a:lnTo>
                        <a:lnTo>
                          <a:pt x="28" y="292"/>
                        </a:lnTo>
                        <a:lnTo>
                          <a:pt x="30"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877" name="Freeform 700"/>
                  <p:cNvSpPr>
                    <a:spLocks noChangeAspect="1"/>
                  </p:cNvSpPr>
                  <p:nvPr/>
                </p:nvSpPr>
                <p:spPr bwMode="auto">
                  <a:xfrm>
                    <a:off x="2261" y="3860"/>
                    <a:ext cx="31" cy="293"/>
                  </a:xfrm>
                  <a:custGeom>
                    <a:avLst/>
                    <a:gdLst>
                      <a:gd name="T0" fmla="*/ 30 w 31"/>
                      <a:gd name="T1" fmla="*/ 0 h 293"/>
                      <a:gd name="T2" fmla="*/ 1 w 31"/>
                      <a:gd name="T3" fmla="*/ 0 h 293"/>
                      <a:gd name="T4" fmla="*/ 0 w 31"/>
                      <a:gd name="T5" fmla="*/ 292 h 293"/>
                      <a:gd name="T6" fmla="*/ 28 w 31"/>
                      <a:gd name="T7" fmla="*/ 292 h 293"/>
                      <a:gd name="T8" fmla="*/ 30 w 31"/>
                      <a:gd name="T9" fmla="*/ 0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0"/>
                        </a:moveTo>
                        <a:lnTo>
                          <a:pt x="1" y="0"/>
                        </a:lnTo>
                        <a:lnTo>
                          <a:pt x="0" y="292"/>
                        </a:lnTo>
                        <a:lnTo>
                          <a:pt x="28" y="292"/>
                        </a:lnTo>
                        <a:lnTo>
                          <a:pt x="3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78" name="Freeform 701"/>
                  <p:cNvSpPr>
                    <a:spLocks noChangeAspect="1"/>
                  </p:cNvSpPr>
                  <p:nvPr/>
                </p:nvSpPr>
                <p:spPr bwMode="auto">
                  <a:xfrm>
                    <a:off x="2836" y="3863"/>
                    <a:ext cx="31" cy="293"/>
                  </a:xfrm>
                  <a:custGeom>
                    <a:avLst/>
                    <a:gdLst>
                      <a:gd name="T0" fmla="*/ 30 w 31"/>
                      <a:gd name="T1" fmla="*/ 0 h 293"/>
                      <a:gd name="T2" fmla="*/ 2 w 31"/>
                      <a:gd name="T3" fmla="*/ 0 h 293"/>
                      <a:gd name="T4" fmla="*/ 0 w 31"/>
                      <a:gd name="T5" fmla="*/ 292 h 293"/>
                      <a:gd name="T6" fmla="*/ 29 w 31"/>
                      <a:gd name="T7" fmla="*/ 292 h 293"/>
                      <a:gd name="T8" fmla="*/ 30 w 31"/>
                      <a:gd name="T9" fmla="*/ 0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0"/>
                        </a:moveTo>
                        <a:lnTo>
                          <a:pt x="2" y="0"/>
                        </a:lnTo>
                        <a:lnTo>
                          <a:pt x="0" y="292"/>
                        </a:lnTo>
                        <a:lnTo>
                          <a:pt x="29" y="292"/>
                        </a:lnTo>
                        <a:lnTo>
                          <a:pt x="30"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879" name="Freeform 702"/>
                  <p:cNvSpPr>
                    <a:spLocks noChangeAspect="1"/>
                  </p:cNvSpPr>
                  <p:nvPr/>
                </p:nvSpPr>
                <p:spPr bwMode="auto">
                  <a:xfrm>
                    <a:off x="2836" y="3863"/>
                    <a:ext cx="31" cy="293"/>
                  </a:xfrm>
                  <a:custGeom>
                    <a:avLst/>
                    <a:gdLst>
                      <a:gd name="T0" fmla="*/ 30 w 31"/>
                      <a:gd name="T1" fmla="*/ 0 h 293"/>
                      <a:gd name="T2" fmla="*/ 2 w 31"/>
                      <a:gd name="T3" fmla="*/ 0 h 293"/>
                      <a:gd name="T4" fmla="*/ 0 w 31"/>
                      <a:gd name="T5" fmla="*/ 292 h 293"/>
                      <a:gd name="T6" fmla="*/ 29 w 31"/>
                      <a:gd name="T7" fmla="*/ 292 h 293"/>
                      <a:gd name="T8" fmla="*/ 30 w 31"/>
                      <a:gd name="T9" fmla="*/ 0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0"/>
                        </a:moveTo>
                        <a:lnTo>
                          <a:pt x="2" y="0"/>
                        </a:lnTo>
                        <a:lnTo>
                          <a:pt x="0" y="292"/>
                        </a:lnTo>
                        <a:lnTo>
                          <a:pt x="29" y="292"/>
                        </a:lnTo>
                        <a:lnTo>
                          <a:pt x="3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80" name="Freeform 703"/>
                  <p:cNvSpPr>
                    <a:spLocks noChangeAspect="1"/>
                  </p:cNvSpPr>
                  <p:nvPr/>
                </p:nvSpPr>
                <p:spPr bwMode="auto">
                  <a:xfrm>
                    <a:off x="2837" y="3902"/>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881" name="Freeform 704"/>
                  <p:cNvSpPr>
                    <a:spLocks noChangeAspect="1"/>
                  </p:cNvSpPr>
                  <p:nvPr/>
                </p:nvSpPr>
                <p:spPr bwMode="auto">
                  <a:xfrm>
                    <a:off x="2837" y="3923"/>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882" name="Freeform 705"/>
                  <p:cNvSpPr>
                    <a:spLocks noChangeAspect="1"/>
                  </p:cNvSpPr>
                  <p:nvPr/>
                </p:nvSpPr>
                <p:spPr bwMode="auto">
                  <a:xfrm>
                    <a:off x="2837" y="3941"/>
                    <a:ext cx="27" cy="139"/>
                  </a:xfrm>
                  <a:custGeom>
                    <a:avLst/>
                    <a:gdLst>
                      <a:gd name="T0" fmla="*/ 0 w 27"/>
                      <a:gd name="T1" fmla="*/ 138 h 139"/>
                      <a:gd name="T2" fmla="*/ 26 w 27"/>
                      <a:gd name="T3" fmla="*/ 138 h 139"/>
                      <a:gd name="T4" fmla="*/ 26 w 27"/>
                      <a:gd name="T5" fmla="*/ 0 h 139"/>
                      <a:gd name="T6" fmla="*/ 1 w 27"/>
                      <a:gd name="T7" fmla="*/ 0 h 139"/>
                      <a:gd name="T8" fmla="*/ 0 w 27"/>
                      <a:gd name="T9" fmla="*/ 138 h 139"/>
                      <a:gd name="T10" fmla="*/ 0 60000 65536"/>
                      <a:gd name="T11" fmla="*/ 0 60000 65536"/>
                      <a:gd name="T12" fmla="*/ 0 60000 65536"/>
                      <a:gd name="T13" fmla="*/ 0 60000 65536"/>
                      <a:gd name="T14" fmla="*/ 0 60000 65536"/>
                      <a:gd name="T15" fmla="*/ 0 w 27"/>
                      <a:gd name="T16" fmla="*/ 0 h 139"/>
                      <a:gd name="T17" fmla="*/ 27 w 27"/>
                      <a:gd name="T18" fmla="*/ 139 h 139"/>
                    </a:gdLst>
                    <a:ahLst/>
                    <a:cxnLst>
                      <a:cxn ang="T10">
                        <a:pos x="T0" y="T1"/>
                      </a:cxn>
                      <a:cxn ang="T11">
                        <a:pos x="T2" y="T3"/>
                      </a:cxn>
                      <a:cxn ang="T12">
                        <a:pos x="T4" y="T5"/>
                      </a:cxn>
                      <a:cxn ang="T13">
                        <a:pos x="T6" y="T7"/>
                      </a:cxn>
                      <a:cxn ang="T14">
                        <a:pos x="T8" y="T9"/>
                      </a:cxn>
                    </a:cxnLst>
                    <a:rect l="T15" t="T16" r="T17" b="T18"/>
                    <a:pathLst>
                      <a:path w="27" h="139">
                        <a:moveTo>
                          <a:pt x="0" y="138"/>
                        </a:moveTo>
                        <a:lnTo>
                          <a:pt x="26" y="138"/>
                        </a:lnTo>
                        <a:lnTo>
                          <a:pt x="26" y="0"/>
                        </a:lnTo>
                        <a:lnTo>
                          <a:pt x="1" y="0"/>
                        </a:lnTo>
                        <a:lnTo>
                          <a:pt x="0" y="138"/>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883" name="Freeform 706"/>
                  <p:cNvSpPr>
                    <a:spLocks noChangeAspect="1"/>
                  </p:cNvSpPr>
                  <p:nvPr/>
                </p:nvSpPr>
                <p:spPr bwMode="auto">
                  <a:xfrm>
                    <a:off x="2837" y="3955"/>
                    <a:ext cx="27" cy="112"/>
                  </a:xfrm>
                  <a:custGeom>
                    <a:avLst/>
                    <a:gdLst>
                      <a:gd name="T0" fmla="*/ 0 w 27"/>
                      <a:gd name="T1" fmla="*/ 111 h 112"/>
                      <a:gd name="T2" fmla="*/ 26 w 27"/>
                      <a:gd name="T3" fmla="*/ 111 h 112"/>
                      <a:gd name="T4" fmla="*/ 26 w 27"/>
                      <a:gd name="T5" fmla="*/ 0 h 112"/>
                      <a:gd name="T6" fmla="*/ 1 w 27"/>
                      <a:gd name="T7" fmla="*/ 0 h 112"/>
                      <a:gd name="T8" fmla="*/ 0 w 27"/>
                      <a:gd name="T9" fmla="*/ 111 h 112"/>
                      <a:gd name="T10" fmla="*/ 0 60000 65536"/>
                      <a:gd name="T11" fmla="*/ 0 60000 65536"/>
                      <a:gd name="T12" fmla="*/ 0 60000 65536"/>
                      <a:gd name="T13" fmla="*/ 0 60000 65536"/>
                      <a:gd name="T14" fmla="*/ 0 60000 65536"/>
                      <a:gd name="T15" fmla="*/ 0 w 27"/>
                      <a:gd name="T16" fmla="*/ 0 h 112"/>
                      <a:gd name="T17" fmla="*/ 27 w 27"/>
                      <a:gd name="T18" fmla="*/ 112 h 112"/>
                    </a:gdLst>
                    <a:ahLst/>
                    <a:cxnLst>
                      <a:cxn ang="T10">
                        <a:pos x="T0" y="T1"/>
                      </a:cxn>
                      <a:cxn ang="T11">
                        <a:pos x="T2" y="T3"/>
                      </a:cxn>
                      <a:cxn ang="T12">
                        <a:pos x="T4" y="T5"/>
                      </a:cxn>
                      <a:cxn ang="T13">
                        <a:pos x="T6" y="T7"/>
                      </a:cxn>
                      <a:cxn ang="T14">
                        <a:pos x="T8" y="T9"/>
                      </a:cxn>
                    </a:cxnLst>
                    <a:rect l="T15" t="T16" r="T17" b="T18"/>
                    <a:pathLst>
                      <a:path w="27" h="112">
                        <a:moveTo>
                          <a:pt x="0" y="111"/>
                        </a:moveTo>
                        <a:lnTo>
                          <a:pt x="26" y="111"/>
                        </a:lnTo>
                        <a:lnTo>
                          <a:pt x="26" y="0"/>
                        </a:lnTo>
                        <a:lnTo>
                          <a:pt x="1" y="0"/>
                        </a:lnTo>
                        <a:lnTo>
                          <a:pt x="0" y="111"/>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884" name="Freeform 707"/>
                  <p:cNvSpPr>
                    <a:spLocks noChangeAspect="1"/>
                  </p:cNvSpPr>
                  <p:nvPr/>
                </p:nvSpPr>
                <p:spPr bwMode="auto">
                  <a:xfrm>
                    <a:off x="2837" y="3965"/>
                    <a:ext cx="27" cy="90"/>
                  </a:xfrm>
                  <a:custGeom>
                    <a:avLst/>
                    <a:gdLst>
                      <a:gd name="T0" fmla="*/ 0 w 27"/>
                      <a:gd name="T1" fmla="*/ 89 h 90"/>
                      <a:gd name="T2" fmla="*/ 26 w 27"/>
                      <a:gd name="T3" fmla="*/ 89 h 90"/>
                      <a:gd name="T4" fmla="*/ 26 w 27"/>
                      <a:gd name="T5" fmla="*/ 0 h 90"/>
                      <a:gd name="T6" fmla="*/ 1 w 27"/>
                      <a:gd name="T7" fmla="*/ 0 h 90"/>
                      <a:gd name="T8" fmla="*/ 0 w 27"/>
                      <a:gd name="T9" fmla="*/ 89 h 90"/>
                      <a:gd name="T10" fmla="*/ 0 60000 65536"/>
                      <a:gd name="T11" fmla="*/ 0 60000 65536"/>
                      <a:gd name="T12" fmla="*/ 0 60000 65536"/>
                      <a:gd name="T13" fmla="*/ 0 60000 65536"/>
                      <a:gd name="T14" fmla="*/ 0 60000 65536"/>
                      <a:gd name="T15" fmla="*/ 0 w 27"/>
                      <a:gd name="T16" fmla="*/ 0 h 90"/>
                      <a:gd name="T17" fmla="*/ 27 w 27"/>
                      <a:gd name="T18" fmla="*/ 90 h 90"/>
                    </a:gdLst>
                    <a:ahLst/>
                    <a:cxnLst>
                      <a:cxn ang="T10">
                        <a:pos x="T0" y="T1"/>
                      </a:cxn>
                      <a:cxn ang="T11">
                        <a:pos x="T2" y="T3"/>
                      </a:cxn>
                      <a:cxn ang="T12">
                        <a:pos x="T4" y="T5"/>
                      </a:cxn>
                      <a:cxn ang="T13">
                        <a:pos x="T6" y="T7"/>
                      </a:cxn>
                      <a:cxn ang="T14">
                        <a:pos x="T8" y="T9"/>
                      </a:cxn>
                    </a:cxnLst>
                    <a:rect l="T15" t="T16" r="T17" b="T18"/>
                    <a:pathLst>
                      <a:path w="27" h="90">
                        <a:moveTo>
                          <a:pt x="0" y="89"/>
                        </a:moveTo>
                        <a:lnTo>
                          <a:pt x="26" y="89"/>
                        </a:lnTo>
                        <a:lnTo>
                          <a:pt x="26" y="0"/>
                        </a:lnTo>
                        <a:lnTo>
                          <a:pt x="1" y="0"/>
                        </a:lnTo>
                        <a:lnTo>
                          <a:pt x="0" y="8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885" name="Freeform 708"/>
                  <p:cNvSpPr>
                    <a:spLocks noChangeAspect="1"/>
                  </p:cNvSpPr>
                  <p:nvPr/>
                </p:nvSpPr>
                <p:spPr bwMode="auto">
                  <a:xfrm>
                    <a:off x="2262" y="3898"/>
                    <a:ext cx="29" cy="219"/>
                  </a:xfrm>
                  <a:custGeom>
                    <a:avLst/>
                    <a:gdLst>
                      <a:gd name="T0" fmla="*/ 0 w 29"/>
                      <a:gd name="T1" fmla="*/ 218 h 219"/>
                      <a:gd name="T2" fmla="*/ 26 w 29"/>
                      <a:gd name="T3" fmla="*/ 218 h 219"/>
                      <a:gd name="T4" fmla="*/ 28 w 29"/>
                      <a:gd name="T5" fmla="*/ 0 h 219"/>
                      <a:gd name="T6" fmla="*/ 1 w 29"/>
                      <a:gd name="T7" fmla="*/ 0 h 219"/>
                      <a:gd name="T8" fmla="*/ 0 w 29"/>
                      <a:gd name="T9" fmla="*/ 218 h 219"/>
                      <a:gd name="T10" fmla="*/ 0 60000 65536"/>
                      <a:gd name="T11" fmla="*/ 0 60000 65536"/>
                      <a:gd name="T12" fmla="*/ 0 60000 65536"/>
                      <a:gd name="T13" fmla="*/ 0 60000 65536"/>
                      <a:gd name="T14" fmla="*/ 0 60000 65536"/>
                      <a:gd name="T15" fmla="*/ 0 w 29"/>
                      <a:gd name="T16" fmla="*/ 0 h 219"/>
                      <a:gd name="T17" fmla="*/ 29 w 29"/>
                      <a:gd name="T18" fmla="*/ 219 h 219"/>
                    </a:gdLst>
                    <a:ahLst/>
                    <a:cxnLst>
                      <a:cxn ang="T10">
                        <a:pos x="T0" y="T1"/>
                      </a:cxn>
                      <a:cxn ang="T11">
                        <a:pos x="T2" y="T3"/>
                      </a:cxn>
                      <a:cxn ang="T12">
                        <a:pos x="T4" y="T5"/>
                      </a:cxn>
                      <a:cxn ang="T13">
                        <a:pos x="T6" y="T7"/>
                      </a:cxn>
                      <a:cxn ang="T14">
                        <a:pos x="T8" y="T9"/>
                      </a:cxn>
                    </a:cxnLst>
                    <a:rect l="T15" t="T16" r="T17" b="T18"/>
                    <a:pathLst>
                      <a:path w="29" h="219">
                        <a:moveTo>
                          <a:pt x="0" y="218"/>
                        </a:moveTo>
                        <a:lnTo>
                          <a:pt x="26" y="218"/>
                        </a:lnTo>
                        <a:lnTo>
                          <a:pt x="28" y="0"/>
                        </a:lnTo>
                        <a:lnTo>
                          <a:pt x="1" y="0"/>
                        </a:lnTo>
                        <a:lnTo>
                          <a:pt x="0" y="218"/>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886" name="Freeform 709"/>
                  <p:cNvSpPr>
                    <a:spLocks noChangeAspect="1"/>
                  </p:cNvSpPr>
                  <p:nvPr/>
                </p:nvSpPr>
                <p:spPr bwMode="auto">
                  <a:xfrm>
                    <a:off x="2262" y="3921"/>
                    <a:ext cx="28" cy="173"/>
                  </a:xfrm>
                  <a:custGeom>
                    <a:avLst/>
                    <a:gdLst>
                      <a:gd name="T0" fmla="*/ 0 w 28"/>
                      <a:gd name="T1" fmla="*/ 172 h 173"/>
                      <a:gd name="T2" fmla="*/ 27 w 28"/>
                      <a:gd name="T3" fmla="*/ 172 h 173"/>
                      <a:gd name="T4" fmla="*/ 27 w 28"/>
                      <a:gd name="T5" fmla="*/ 0 h 173"/>
                      <a:gd name="T6" fmla="*/ 1 w 28"/>
                      <a:gd name="T7" fmla="*/ 0 h 173"/>
                      <a:gd name="T8" fmla="*/ 0 w 28"/>
                      <a:gd name="T9" fmla="*/ 172 h 173"/>
                      <a:gd name="T10" fmla="*/ 0 60000 65536"/>
                      <a:gd name="T11" fmla="*/ 0 60000 65536"/>
                      <a:gd name="T12" fmla="*/ 0 60000 65536"/>
                      <a:gd name="T13" fmla="*/ 0 60000 65536"/>
                      <a:gd name="T14" fmla="*/ 0 60000 65536"/>
                      <a:gd name="T15" fmla="*/ 0 w 28"/>
                      <a:gd name="T16" fmla="*/ 0 h 173"/>
                      <a:gd name="T17" fmla="*/ 28 w 28"/>
                      <a:gd name="T18" fmla="*/ 173 h 173"/>
                    </a:gdLst>
                    <a:ahLst/>
                    <a:cxnLst>
                      <a:cxn ang="T10">
                        <a:pos x="T0" y="T1"/>
                      </a:cxn>
                      <a:cxn ang="T11">
                        <a:pos x="T2" y="T3"/>
                      </a:cxn>
                      <a:cxn ang="T12">
                        <a:pos x="T4" y="T5"/>
                      </a:cxn>
                      <a:cxn ang="T13">
                        <a:pos x="T6" y="T7"/>
                      </a:cxn>
                      <a:cxn ang="T14">
                        <a:pos x="T8" y="T9"/>
                      </a:cxn>
                    </a:cxnLst>
                    <a:rect l="T15" t="T16" r="T17" b="T18"/>
                    <a:pathLst>
                      <a:path w="28" h="173">
                        <a:moveTo>
                          <a:pt x="0" y="172"/>
                        </a:moveTo>
                        <a:lnTo>
                          <a:pt x="27" y="172"/>
                        </a:lnTo>
                        <a:lnTo>
                          <a:pt x="27" y="0"/>
                        </a:lnTo>
                        <a:lnTo>
                          <a:pt x="1" y="0"/>
                        </a:lnTo>
                        <a:lnTo>
                          <a:pt x="0" y="172"/>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887" name="Freeform 710"/>
                  <p:cNvSpPr>
                    <a:spLocks noChangeAspect="1"/>
                  </p:cNvSpPr>
                  <p:nvPr/>
                </p:nvSpPr>
                <p:spPr bwMode="auto">
                  <a:xfrm>
                    <a:off x="2262" y="3937"/>
                    <a:ext cx="28" cy="140"/>
                  </a:xfrm>
                  <a:custGeom>
                    <a:avLst/>
                    <a:gdLst>
                      <a:gd name="T0" fmla="*/ 0 w 28"/>
                      <a:gd name="T1" fmla="*/ 139 h 140"/>
                      <a:gd name="T2" fmla="*/ 27 w 28"/>
                      <a:gd name="T3" fmla="*/ 139 h 140"/>
                      <a:gd name="T4" fmla="*/ 27 w 28"/>
                      <a:gd name="T5" fmla="*/ 1 h 140"/>
                      <a:gd name="T6" fmla="*/ 1 w 28"/>
                      <a:gd name="T7" fmla="*/ 0 h 140"/>
                      <a:gd name="T8" fmla="*/ 0 w 28"/>
                      <a:gd name="T9" fmla="*/ 139 h 140"/>
                      <a:gd name="T10" fmla="*/ 0 60000 65536"/>
                      <a:gd name="T11" fmla="*/ 0 60000 65536"/>
                      <a:gd name="T12" fmla="*/ 0 60000 65536"/>
                      <a:gd name="T13" fmla="*/ 0 60000 65536"/>
                      <a:gd name="T14" fmla="*/ 0 60000 65536"/>
                      <a:gd name="T15" fmla="*/ 0 w 28"/>
                      <a:gd name="T16" fmla="*/ 0 h 140"/>
                      <a:gd name="T17" fmla="*/ 28 w 28"/>
                      <a:gd name="T18" fmla="*/ 140 h 140"/>
                    </a:gdLst>
                    <a:ahLst/>
                    <a:cxnLst>
                      <a:cxn ang="T10">
                        <a:pos x="T0" y="T1"/>
                      </a:cxn>
                      <a:cxn ang="T11">
                        <a:pos x="T2" y="T3"/>
                      </a:cxn>
                      <a:cxn ang="T12">
                        <a:pos x="T4" y="T5"/>
                      </a:cxn>
                      <a:cxn ang="T13">
                        <a:pos x="T6" y="T7"/>
                      </a:cxn>
                      <a:cxn ang="T14">
                        <a:pos x="T8" y="T9"/>
                      </a:cxn>
                    </a:cxnLst>
                    <a:rect l="T15" t="T16" r="T17" b="T18"/>
                    <a:pathLst>
                      <a:path w="28" h="140">
                        <a:moveTo>
                          <a:pt x="0" y="139"/>
                        </a:moveTo>
                        <a:lnTo>
                          <a:pt x="27" y="139"/>
                        </a:lnTo>
                        <a:lnTo>
                          <a:pt x="27" y="1"/>
                        </a:lnTo>
                        <a:lnTo>
                          <a:pt x="1" y="0"/>
                        </a:lnTo>
                        <a:lnTo>
                          <a:pt x="0" y="139"/>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888" name="Freeform 711"/>
                  <p:cNvSpPr>
                    <a:spLocks noChangeAspect="1"/>
                  </p:cNvSpPr>
                  <p:nvPr/>
                </p:nvSpPr>
                <p:spPr bwMode="auto">
                  <a:xfrm>
                    <a:off x="2262" y="3952"/>
                    <a:ext cx="28" cy="111"/>
                  </a:xfrm>
                  <a:custGeom>
                    <a:avLst/>
                    <a:gdLst>
                      <a:gd name="T0" fmla="*/ 0 w 28"/>
                      <a:gd name="T1" fmla="*/ 110 h 111"/>
                      <a:gd name="T2" fmla="*/ 27 w 28"/>
                      <a:gd name="T3" fmla="*/ 110 h 111"/>
                      <a:gd name="T4" fmla="*/ 27 w 28"/>
                      <a:gd name="T5" fmla="*/ 0 h 111"/>
                      <a:gd name="T6" fmla="*/ 1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7" y="110"/>
                        </a:lnTo>
                        <a:lnTo>
                          <a:pt x="27" y="0"/>
                        </a:lnTo>
                        <a:lnTo>
                          <a:pt x="1" y="0"/>
                        </a:lnTo>
                        <a:lnTo>
                          <a:pt x="0" y="110"/>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889" name="Freeform 712"/>
                  <p:cNvSpPr>
                    <a:spLocks noChangeAspect="1"/>
                  </p:cNvSpPr>
                  <p:nvPr/>
                </p:nvSpPr>
                <p:spPr bwMode="auto">
                  <a:xfrm>
                    <a:off x="2262" y="3962"/>
                    <a:ext cx="28" cy="90"/>
                  </a:xfrm>
                  <a:custGeom>
                    <a:avLst/>
                    <a:gdLst>
                      <a:gd name="T0" fmla="*/ 0 w 28"/>
                      <a:gd name="T1" fmla="*/ 89 h 90"/>
                      <a:gd name="T2" fmla="*/ 27 w 28"/>
                      <a:gd name="T3" fmla="*/ 89 h 90"/>
                      <a:gd name="T4" fmla="*/ 27 w 28"/>
                      <a:gd name="T5" fmla="*/ 1 h 90"/>
                      <a:gd name="T6" fmla="*/ 1 w 28"/>
                      <a:gd name="T7" fmla="*/ 0 h 90"/>
                      <a:gd name="T8" fmla="*/ 0 w 28"/>
                      <a:gd name="T9" fmla="*/ 89 h 90"/>
                      <a:gd name="T10" fmla="*/ 0 60000 65536"/>
                      <a:gd name="T11" fmla="*/ 0 60000 65536"/>
                      <a:gd name="T12" fmla="*/ 0 60000 65536"/>
                      <a:gd name="T13" fmla="*/ 0 60000 65536"/>
                      <a:gd name="T14" fmla="*/ 0 60000 65536"/>
                      <a:gd name="T15" fmla="*/ 0 w 28"/>
                      <a:gd name="T16" fmla="*/ 0 h 90"/>
                      <a:gd name="T17" fmla="*/ 28 w 28"/>
                      <a:gd name="T18" fmla="*/ 90 h 90"/>
                    </a:gdLst>
                    <a:ahLst/>
                    <a:cxnLst>
                      <a:cxn ang="T10">
                        <a:pos x="T0" y="T1"/>
                      </a:cxn>
                      <a:cxn ang="T11">
                        <a:pos x="T2" y="T3"/>
                      </a:cxn>
                      <a:cxn ang="T12">
                        <a:pos x="T4" y="T5"/>
                      </a:cxn>
                      <a:cxn ang="T13">
                        <a:pos x="T6" y="T7"/>
                      </a:cxn>
                      <a:cxn ang="T14">
                        <a:pos x="T8" y="T9"/>
                      </a:cxn>
                    </a:cxnLst>
                    <a:rect l="T15" t="T16" r="T17" b="T18"/>
                    <a:pathLst>
                      <a:path w="28" h="90">
                        <a:moveTo>
                          <a:pt x="0" y="89"/>
                        </a:moveTo>
                        <a:lnTo>
                          <a:pt x="27" y="89"/>
                        </a:lnTo>
                        <a:lnTo>
                          <a:pt x="27" y="1"/>
                        </a:lnTo>
                        <a:lnTo>
                          <a:pt x="1" y="0"/>
                        </a:lnTo>
                        <a:lnTo>
                          <a:pt x="0" y="8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890" name="Freeform 713"/>
                  <p:cNvSpPr>
                    <a:spLocks noChangeAspect="1"/>
                  </p:cNvSpPr>
                  <p:nvPr/>
                </p:nvSpPr>
                <p:spPr bwMode="auto">
                  <a:xfrm>
                    <a:off x="2805" y="3972"/>
                    <a:ext cx="27" cy="66"/>
                  </a:xfrm>
                  <a:custGeom>
                    <a:avLst/>
                    <a:gdLst>
                      <a:gd name="T0" fmla="*/ 0 w 27"/>
                      <a:gd name="T1" fmla="*/ 0 h 66"/>
                      <a:gd name="T2" fmla="*/ 0 w 27"/>
                      <a:gd name="T3" fmla="*/ 65 h 66"/>
                      <a:gd name="T4" fmla="*/ 25 w 27"/>
                      <a:gd name="T5" fmla="*/ 65 h 66"/>
                      <a:gd name="T6" fmla="*/ 26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91" name="Freeform 714"/>
                  <p:cNvSpPr>
                    <a:spLocks noChangeAspect="1"/>
                  </p:cNvSpPr>
                  <p:nvPr/>
                </p:nvSpPr>
                <p:spPr bwMode="auto">
                  <a:xfrm>
                    <a:off x="2805" y="3972"/>
                    <a:ext cx="27" cy="66"/>
                  </a:xfrm>
                  <a:custGeom>
                    <a:avLst/>
                    <a:gdLst>
                      <a:gd name="T0" fmla="*/ 0 w 27"/>
                      <a:gd name="T1" fmla="*/ 0 h 66"/>
                      <a:gd name="T2" fmla="*/ 0 w 27"/>
                      <a:gd name="T3" fmla="*/ 65 h 66"/>
                      <a:gd name="T4" fmla="*/ 25 w 27"/>
                      <a:gd name="T5" fmla="*/ 65 h 66"/>
                      <a:gd name="T6" fmla="*/ 26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92" name="Freeform 715"/>
                  <p:cNvSpPr>
                    <a:spLocks noChangeAspect="1"/>
                  </p:cNvSpPr>
                  <p:nvPr/>
                </p:nvSpPr>
                <p:spPr bwMode="auto">
                  <a:xfrm>
                    <a:off x="2805" y="4025"/>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93" name="Line 716"/>
                  <p:cNvSpPr>
                    <a:spLocks noChangeAspect="1" noChangeShapeType="1"/>
                  </p:cNvSpPr>
                  <p:nvPr/>
                </p:nvSpPr>
                <p:spPr bwMode="auto">
                  <a:xfrm flipH="1">
                    <a:off x="2807" y="4025"/>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94" name="Freeform 717"/>
                  <p:cNvSpPr>
                    <a:spLocks noChangeAspect="1"/>
                  </p:cNvSpPr>
                  <p:nvPr/>
                </p:nvSpPr>
                <p:spPr bwMode="auto">
                  <a:xfrm>
                    <a:off x="2804" y="4070"/>
                    <a:ext cx="26" cy="65"/>
                  </a:xfrm>
                  <a:custGeom>
                    <a:avLst/>
                    <a:gdLst>
                      <a:gd name="T0" fmla="*/ 1 w 26"/>
                      <a:gd name="T1" fmla="*/ 0 h 65"/>
                      <a:gd name="T2" fmla="*/ 0 w 26"/>
                      <a:gd name="T3" fmla="*/ 64 h 65"/>
                      <a:gd name="T4" fmla="*/ 24 w 26"/>
                      <a:gd name="T5" fmla="*/ 64 h 65"/>
                      <a:gd name="T6" fmla="*/ 25 w 26"/>
                      <a:gd name="T7" fmla="*/ 1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4"/>
                        </a:lnTo>
                        <a:lnTo>
                          <a:pt x="24" y="64"/>
                        </a:lnTo>
                        <a:lnTo>
                          <a:pt x="25"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95" name="Freeform 718"/>
                  <p:cNvSpPr>
                    <a:spLocks noChangeAspect="1"/>
                  </p:cNvSpPr>
                  <p:nvPr/>
                </p:nvSpPr>
                <p:spPr bwMode="auto">
                  <a:xfrm>
                    <a:off x="2804" y="4070"/>
                    <a:ext cx="26" cy="65"/>
                  </a:xfrm>
                  <a:custGeom>
                    <a:avLst/>
                    <a:gdLst>
                      <a:gd name="T0" fmla="*/ 1 w 26"/>
                      <a:gd name="T1" fmla="*/ 0 h 65"/>
                      <a:gd name="T2" fmla="*/ 0 w 26"/>
                      <a:gd name="T3" fmla="*/ 64 h 65"/>
                      <a:gd name="T4" fmla="*/ 24 w 26"/>
                      <a:gd name="T5" fmla="*/ 64 h 65"/>
                      <a:gd name="T6" fmla="*/ 25 w 26"/>
                      <a:gd name="T7" fmla="*/ 1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4"/>
                        </a:lnTo>
                        <a:lnTo>
                          <a:pt x="24" y="64"/>
                        </a:lnTo>
                        <a:lnTo>
                          <a:pt x="25"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96" name="Freeform 719"/>
                  <p:cNvSpPr>
                    <a:spLocks noChangeAspect="1"/>
                  </p:cNvSpPr>
                  <p:nvPr/>
                </p:nvSpPr>
                <p:spPr bwMode="auto">
                  <a:xfrm>
                    <a:off x="2804" y="4122"/>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97" name="Line 720"/>
                  <p:cNvSpPr>
                    <a:spLocks noChangeAspect="1" noChangeShapeType="1"/>
                  </p:cNvSpPr>
                  <p:nvPr/>
                </p:nvSpPr>
                <p:spPr bwMode="auto">
                  <a:xfrm flipH="1">
                    <a:off x="2806" y="4122"/>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98" name="Freeform 721"/>
                  <p:cNvSpPr>
                    <a:spLocks noChangeAspect="1"/>
                  </p:cNvSpPr>
                  <p:nvPr/>
                </p:nvSpPr>
                <p:spPr bwMode="auto">
                  <a:xfrm>
                    <a:off x="2805" y="3875"/>
                    <a:ext cx="27" cy="65"/>
                  </a:xfrm>
                  <a:custGeom>
                    <a:avLst/>
                    <a:gdLst>
                      <a:gd name="T0" fmla="*/ 1 w 27"/>
                      <a:gd name="T1" fmla="*/ 0 h 65"/>
                      <a:gd name="T2" fmla="*/ 0 w 27"/>
                      <a:gd name="T3" fmla="*/ 63 h 65"/>
                      <a:gd name="T4" fmla="*/ 25 w 27"/>
                      <a:gd name="T5" fmla="*/ 64 h 65"/>
                      <a:gd name="T6" fmla="*/ 26 w 27"/>
                      <a:gd name="T7" fmla="*/ 0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3"/>
                        </a:lnTo>
                        <a:lnTo>
                          <a:pt x="25" y="64"/>
                        </a:lnTo>
                        <a:lnTo>
                          <a:pt x="26" y="0"/>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99" name="Freeform 722"/>
                  <p:cNvSpPr>
                    <a:spLocks noChangeAspect="1"/>
                  </p:cNvSpPr>
                  <p:nvPr/>
                </p:nvSpPr>
                <p:spPr bwMode="auto">
                  <a:xfrm>
                    <a:off x="2805" y="3875"/>
                    <a:ext cx="27" cy="65"/>
                  </a:xfrm>
                  <a:custGeom>
                    <a:avLst/>
                    <a:gdLst>
                      <a:gd name="T0" fmla="*/ 1 w 27"/>
                      <a:gd name="T1" fmla="*/ 0 h 65"/>
                      <a:gd name="T2" fmla="*/ 0 w 27"/>
                      <a:gd name="T3" fmla="*/ 63 h 65"/>
                      <a:gd name="T4" fmla="*/ 25 w 27"/>
                      <a:gd name="T5" fmla="*/ 64 h 65"/>
                      <a:gd name="T6" fmla="*/ 26 w 27"/>
                      <a:gd name="T7" fmla="*/ 0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3"/>
                        </a:lnTo>
                        <a:lnTo>
                          <a:pt x="25" y="64"/>
                        </a:lnTo>
                        <a:lnTo>
                          <a:pt x="26" y="0"/>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00" name="Freeform 723"/>
                  <p:cNvSpPr>
                    <a:spLocks noChangeAspect="1"/>
                  </p:cNvSpPr>
                  <p:nvPr/>
                </p:nvSpPr>
                <p:spPr bwMode="auto">
                  <a:xfrm>
                    <a:off x="2805" y="3926"/>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01" name="Line 724"/>
                  <p:cNvSpPr>
                    <a:spLocks noChangeAspect="1" noChangeShapeType="1"/>
                  </p:cNvSpPr>
                  <p:nvPr/>
                </p:nvSpPr>
                <p:spPr bwMode="auto">
                  <a:xfrm flipH="1">
                    <a:off x="2806" y="3926"/>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02" name="Freeform 725"/>
                  <p:cNvSpPr>
                    <a:spLocks noChangeAspect="1"/>
                  </p:cNvSpPr>
                  <p:nvPr/>
                </p:nvSpPr>
                <p:spPr bwMode="auto">
                  <a:xfrm>
                    <a:off x="2291" y="3896"/>
                    <a:ext cx="23" cy="224"/>
                  </a:xfrm>
                  <a:custGeom>
                    <a:avLst/>
                    <a:gdLst>
                      <a:gd name="T0" fmla="*/ 0 w 23"/>
                      <a:gd name="T1" fmla="*/ 223 h 224"/>
                      <a:gd name="T2" fmla="*/ 20 w 23"/>
                      <a:gd name="T3" fmla="*/ 223 h 224"/>
                      <a:gd name="T4" fmla="*/ 22 w 23"/>
                      <a:gd name="T5" fmla="*/ 0 h 224"/>
                      <a:gd name="T6" fmla="*/ 1 w 23"/>
                      <a:gd name="T7" fmla="*/ 0 h 224"/>
                      <a:gd name="T8" fmla="*/ 0 w 23"/>
                      <a:gd name="T9" fmla="*/ 223 h 224"/>
                      <a:gd name="T10" fmla="*/ 0 60000 65536"/>
                      <a:gd name="T11" fmla="*/ 0 60000 65536"/>
                      <a:gd name="T12" fmla="*/ 0 60000 65536"/>
                      <a:gd name="T13" fmla="*/ 0 60000 65536"/>
                      <a:gd name="T14" fmla="*/ 0 60000 65536"/>
                      <a:gd name="T15" fmla="*/ 0 w 23"/>
                      <a:gd name="T16" fmla="*/ 0 h 224"/>
                      <a:gd name="T17" fmla="*/ 23 w 23"/>
                      <a:gd name="T18" fmla="*/ 224 h 224"/>
                    </a:gdLst>
                    <a:ahLst/>
                    <a:cxnLst>
                      <a:cxn ang="T10">
                        <a:pos x="T0" y="T1"/>
                      </a:cxn>
                      <a:cxn ang="T11">
                        <a:pos x="T2" y="T3"/>
                      </a:cxn>
                      <a:cxn ang="T12">
                        <a:pos x="T4" y="T5"/>
                      </a:cxn>
                      <a:cxn ang="T13">
                        <a:pos x="T6" y="T7"/>
                      </a:cxn>
                      <a:cxn ang="T14">
                        <a:pos x="T8" y="T9"/>
                      </a:cxn>
                    </a:cxnLst>
                    <a:rect l="T15" t="T16" r="T17" b="T18"/>
                    <a:pathLst>
                      <a:path w="23" h="224">
                        <a:moveTo>
                          <a:pt x="0" y="223"/>
                        </a:moveTo>
                        <a:lnTo>
                          <a:pt x="20" y="223"/>
                        </a:lnTo>
                        <a:lnTo>
                          <a:pt x="22" y="0"/>
                        </a:lnTo>
                        <a:lnTo>
                          <a:pt x="1" y="0"/>
                        </a:lnTo>
                        <a:lnTo>
                          <a:pt x="0" y="223"/>
                        </a:lnTo>
                      </a:path>
                    </a:pathLst>
                  </a:custGeom>
                  <a:solidFill>
                    <a:srgbClr val="404040"/>
                  </a:solidFill>
                  <a:ln w="9525" cap="rnd">
                    <a:noFill/>
                    <a:round/>
                    <a:headEnd type="none" w="sm" len="sm"/>
                    <a:tailEnd type="none" w="sm" len="sm"/>
                  </a:ln>
                </p:spPr>
                <p:txBody>
                  <a:bodyPr rot="10800000" wrap="none"/>
                  <a:lstStyle/>
                  <a:p>
                    <a:endParaRPr lang="es-PA"/>
                  </a:p>
                </p:txBody>
              </p:sp>
              <p:sp>
                <p:nvSpPr>
                  <p:cNvPr id="17903" name="Freeform 726"/>
                  <p:cNvSpPr>
                    <a:spLocks noChangeAspect="1"/>
                  </p:cNvSpPr>
                  <p:nvPr/>
                </p:nvSpPr>
                <p:spPr bwMode="auto">
                  <a:xfrm>
                    <a:off x="2294" y="3969"/>
                    <a:ext cx="27" cy="66"/>
                  </a:xfrm>
                  <a:custGeom>
                    <a:avLst/>
                    <a:gdLst>
                      <a:gd name="T0" fmla="*/ 1 w 27"/>
                      <a:gd name="T1" fmla="*/ 0 h 66"/>
                      <a:gd name="T2" fmla="*/ 0 w 27"/>
                      <a:gd name="T3" fmla="*/ 65 h 66"/>
                      <a:gd name="T4" fmla="*/ 25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5" y="65"/>
                        </a:lnTo>
                        <a:lnTo>
                          <a:pt x="26"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04" name="Freeform 727"/>
                  <p:cNvSpPr>
                    <a:spLocks noChangeAspect="1"/>
                  </p:cNvSpPr>
                  <p:nvPr/>
                </p:nvSpPr>
                <p:spPr bwMode="auto">
                  <a:xfrm>
                    <a:off x="2294" y="3969"/>
                    <a:ext cx="27" cy="66"/>
                  </a:xfrm>
                  <a:custGeom>
                    <a:avLst/>
                    <a:gdLst>
                      <a:gd name="T0" fmla="*/ 1 w 27"/>
                      <a:gd name="T1" fmla="*/ 0 h 66"/>
                      <a:gd name="T2" fmla="*/ 0 w 27"/>
                      <a:gd name="T3" fmla="*/ 65 h 66"/>
                      <a:gd name="T4" fmla="*/ 25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5" y="65"/>
                        </a:lnTo>
                        <a:lnTo>
                          <a:pt x="26"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05" name="Freeform 728"/>
                  <p:cNvSpPr>
                    <a:spLocks noChangeAspect="1"/>
                  </p:cNvSpPr>
                  <p:nvPr/>
                </p:nvSpPr>
                <p:spPr bwMode="auto">
                  <a:xfrm>
                    <a:off x="2294" y="4022"/>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06" name="Line 729"/>
                  <p:cNvSpPr>
                    <a:spLocks noChangeAspect="1" noChangeShapeType="1"/>
                  </p:cNvSpPr>
                  <p:nvPr/>
                </p:nvSpPr>
                <p:spPr bwMode="auto">
                  <a:xfrm flipH="1">
                    <a:off x="2296" y="4022"/>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07" name="Rectangle 730"/>
                  <p:cNvSpPr>
                    <a:spLocks noChangeAspect="1" noChangeArrowheads="1"/>
                  </p:cNvSpPr>
                  <p:nvPr/>
                </p:nvSpPr>
                <p:spPr bwMode="auto">
                  <a:xfrm>
                    <a:off x="2294" y="4068"/>
                    <a:ext cx="25" cy="62"/>
                  </a:xfrm>
                  <a:prstGeom prst="rect">
                    <a:avLst/>
                  </a:prstGeom>
                  <a:solidFill>
                    <a:srgbClr val="7F7F7F"/>
                  </a:solidFill>
                  <a:ln w="9525">
                    <a:noFill/>
                    <a:miter lim="800000"/>
                    <a:headEnd/>
                    <a:tailEnd/>
                  </a:ln>
                </p:spPr>
                <p:txBody>
                  <a:bodyPr rot="10800000" wrap="none" anchor="ctr"/>
                  <a:lstStyle/>
                  <a:p>
                    <a:endParaRPr lang="en-GB"/>
                  </a:p>
                </p:txBody>
              </p:sp>
              <p:sp>
                <p:nvSpPr>
                  <p:cNvPr id="17908" name="Rectangle 731"/>
                  <p:cNvSpPr>
                    <a:spLocks noChangeAspect="1" noChangeArrowheads="1"/>
                  </p:cNvSpPr>
                  <p:nvPr/>
                </p:nvSpPr>
                <p:spPr bwMode="auto">
                  <a:xfrm>
                    <a:off x="2299" y="4072"/>
                    <a:ext cx="16" cy="54"/>
                  </a:xfrm>
                  <a:prstGeom prst="rect">
                    <a:avLst/>
                  </a:prstGeom>
                  <a:noFill/>
                  <a:ln w="12699">
                    <a:solidFill>
                      <a:srgbClr val="000000"/>
                    </a:solidFill>
                    <a:miter lim="800000"/>
                    <a:headEnd/>
                    <a:tailEnd/>
                  </a:ln>
                </p:spPr>
                <p:txBody>
                  <a:bodyPr rot="10800000" wrap="none" anchor="ctr"/>
                  <a:lstStyle/>
                  <a:p>
                    <a:endParaRPr lang="en-GB"/>
                  </a:p>
                </p:txBody>
              </p:sp>
              <p:sp>
                <p:nvSpPr>
                  <p:cNvPr id="17909" name="Freeform 732"/>
                  <p:cNvSpPr>
                    <a:spLocks noChangeAspect="1"/>
                  </p:cNvSpPr>
                  <p:nvPr/>
                </p:nvSpPr>
                <p:spPr bwMode="auto">
                  <a:xfrm>
                    <a:off x="2294" y="4120"/>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10" name="Line 733"/>
                  <p:cNvSpPr>
                    <a:spLocks noChangeAspect="1" noChangeShapeType="1"/>
                  </p:cNvSpPr>
                  <p:nvPr/>
                </p:nvSpPr>
                <p:spPr bwMode="auto">
                  <a:xfrm flipH="1">
                    <a:off x="2296" y="4120"/>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911" name="Freeform 734"/>
                  <p:cNvSpPr>
                    <a:spLocks noChangeAspect="1"/>
                  </p:cNvSpPr>
                  <p:nvPr/>
                </p:nvSpPr>
                <p:spPr bwMode="auto">
                  <a:xfrm>
                    <a:off x="2295" y="3872"/>
                    <a:ext cx="26" cy="65"/>
                  </a:xfrm>
                  <a:custGeom>
                    <a:avLst/>
                    <a:gdLst>
                      <a:gd name="T0" fmla="*/ 0 w 26"/>
                      <a:gd name="T1" fmla="*/ 0 h 65"/>
                      <a:gd name="T2" fmla="*/ 0 w 26"/>
                      <a:gd name="T3" fmla="*/ 63 h 65"/>
                      <a:gd name="T4" fmla="*/ 25 w 26"/>
                      <a:gd name="T5" fmla="*/ 64 h 65"/>
                      <a:gd name="T6" fmla="*/ 25 w 26"/>
                      <a:gd name="T7" fmla="*/ 0 h 65"/>
                      <a:gd name="T8" fmla="*/ 0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0" y="0"/>
                        </a:moveTo>
                        <a:lnTo>
                          <a:pt x="0" y="63"/>
                        </a:lnTo>
                        <a:lnTo>
                          <a:pt x="25" y="64"/>
                        </a:lnTo>
                        <a:lnTo>
                          <a:pt x="25"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12" name="Freeform 735"/>
                  <p:cNvSpPr>
                    <a:spLocks noChangeAspect="1"/>
                  </p:cNvSpPr>
                  <p:nvPr/>
                </p:nvSpPr>
                <p:spPr bwMode="auto">
                  <a:xfrm>
                    <a:off x="2295" y="3872"/>
                    <a:ext cx="26" cy="65"/>
                  </a:xfrm>
                  <a:custGeom>
                    <a:avLst/>
                    <a:gdLst>
                      <a:gd name="T0" fmla="*/ 0 w 26"/>
                      <a:gd name="T1" fmla="*/ 0 h 65"/>
                      <a:gd name="T2" fmla="*/ 0 w 26"/>
                      <a:gd name="T3" fmla="*/ 63 h 65"/>
                      <a:gd name="T4" fmla="*/ 25 w 26"/>
                      <a:gd name="T5" fmla="*/ 64 h 65"/>
                      <a:gd name="T6" fmla="*/ 25 w 26"/>
                      <a:gd name="T7" fmla="*/ 0 h 65"/>
                      <a:gd name="T8" fmla="*/ 0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0" y="0"/>
                        </a:moveTo>
                        <a:lnTo>
                          <a:pt x="0" y="63"/>
                        </a:lnTo>
                        <a:lnTo>
                          <a:pt x="25" y="64"/>
                        </a:lnTo>
                        <a:lnTo>
                          <a:pt x="25"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913" name="Freeform 736"/>
                  <p:cNvSpPr>
                    <a:spLocks noChangeAspect="1"/>
                  </p:cNvSpPr>
                  <p:nvPr/>
                </p:nvSpPr>
                <p:spPr bwMode="auto">
                  <a:xfrm>
                    <a:off x="2295" y="3923"/>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914" name="Line 737"/>
                  <p:cNvSpPr>
                    <a:spLocks noChangeAspect="1" noChangeShapeType="1"/>
                  </p:cNvSpPr>
                  <p:nvPr/>
                </p:nvSpPr>
                <p:spPr bwMode="auto">
                  <a:xfrm flipH="1">
                    <a:off x="2297" y="3923"/>
                    <a:ext cx="22" cy="0"/>
                  </a:xfrm>
                  <a:prstGeom prst="line">
                    <a:avLst/>
                  </a:prstGeom>
                  <a:noFill/>
                  <a:ln w="12699">
                    <a:solidFill>
                      <a:srgbClr val="000000"/>
                    </a:solidFill>
                    <a:round/>
                    <a:headEnd type="none" w="sm" len="sm"/>
                    <a:tailEnd type="none" w="sm" len="sm"/>
                  </a:ln>
                </p:spPr>
                <p:txBody>
                  <a:bodyPr wrap="none" anchor="ctr"/>
                  <a:lstStyle/>
                  <a:p>
                    <a:endParaRPr lang="es-PA"/>
                  </a:p>
                </p:txBody>
              </p:sp>
            </p:grpSp>
            <p:grpSp>
              <p:nvGrpSpPr>
                <p:cNvPr id="17826" name="Group 738"/>
                <p:cNvGrpSpPr>
                  <a:grpSpLocks noChangeAspect="1"/>
                </p:cNvGrpSpPr>
                <p:nvPr/>
              </p:nvGrpSpPr>
              <p:grpSpPr bwMode="auto">
                <a:xfrm>
                  <a:off x="2503" y="2584"/>
                  <a:ext cx="585" cy="257"/>
                  <a:chOff x="2865" y="3863"/>
                  <a:chExt cx="608" cy="296"/>
                </a:xfrm>
              </p:grpSpPr>
              <p:sp>
                <p:nvSpPr>
                  <p:cNvPr id="17827" name="Freeform 739"/>
                  <p:cNvSpPr>
                    <a:spLocks noChangeAspect="1"/>
                  </p:cNvSpPr>
                  <p:nvPr/>
                </p:nvSpPr>
                <p:spPr bwMode="auto">
                  <a:xfrm>
                    <a:off x="2878" y="3901"/>
                    <a:ext cx="575" cy="225"/>
                  </a:xfrm>
                  <a:custGeom>
                    <a:avLst/>
                    <a:gdLst>
                      <a:gd name="T0" fmla="*/ 571 w 575"/>
                      <a:gd name="T1" fmla="*/ 1 h 225"/>
                      <a:gd name="T2" fmla="*/ 4 w 575"/>
                      <a:gd name="T3" fmla="*/ 0 h 225"/>
                      <a:gd name="T4" fmla="*/ 0 w 575"/>
                      <a:gd name="T5" fmla="*/ 219 h 225"/>
                      <a:gd name="T6" fmla="*/ 574 w 575"/>
                      <a:gd name="T7" fmla="*/ 224 h 225"/>
                      <a:gd name="T8" fmla="*/ 571 w 575"/>
                      <a:gd name="T9" fmla="*/ 1 h 225"/>
                      <a:gd name="T10" fmla="*/ 0 60000 65536"/>
                      <a:gd name="T11" fmla="*/ 0 60000 65536"/>
                      <a:gd name="T12" fmla="*/ 0 60000 65536"/>
                      <a:gd name="T13" fmla="*/ 0 60000 65536"/>
                      <a:gd name="T14" fmla="*/ 0 60000 65536"/>
                      <a:gd name="T15" fmla="*/ 0 w 575"/>
                      <a:gd name="T16" fmla="*/ 0 h 225"/>
                      <a:gd name="T17" fmla="*/ 575 w 575"/>
                      <a:gd name="T18" fmla="*/ 225 h 225"/>
                    </a:gdLst>
                    <a:ahLst/>
                    <a:cxnLst>
                      <a:cxn ang="T10">
                        <a:pos x="T0" y="T1"/>
                      </a:cxn>
                      <a:cxn ang="T11">
                        <a:pos x="T2" y="T3"/>
                      </a:cxn>
                      <a:cxn ang="T12">
                        <a:pos x="T4" y="T5"/>
                      </a:cxn>
                      <a:cxn ang="T13">
                        <a:pos x="T6" y="T7"/>
                      </a:cxn>
                      <a:cxn ang="T14">
                        <a:pos x="T8" y="T9"/>
                      </a:cxn>
                    </a:cxnLst>
                    <a:rect l="T15" t="T16" r="T17" b="T18"/>
                    <a:pathLst>
                      <a:path w="575" h="225">
                        <a:moveTo>
                          <a:pt x="571" y="1"/>
                        </a:moveTo>
                        <a:lnTo>
                          <a:pt x="4" y="0"/>
                        </a:lnTo>
                        <a:lnTo>
                          <a:pt x="0" y="219"/>
                        </a:lnTo>
                        <a:lnTo>
                          <a:pt x="574" y="224"/>
                        </a:lnTo>
                        <a:lnTo>
                          <a:pt x="571" y="1"/>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828" name="Freeform 740"/>
                  <p:cNvSpPr>
                    <a:spLocks noChangeAspect="1"/>
                  </p:cNvSpPr>
                  <p:nvPr/>
                </p:nvSpPr>
                <p:spPr bwMode="auto">
                  <a:xfrm>
                    <a:off x="2878" y="3901"/>
                    <a:ext cx="575" cy="225"/>
                  </a:xfrm>
                  <a:custGeom>
                    <a:avLst/>
                    <a:gdLst>
                      <a:gd name="T0" fmla="*/ 571 w 575"/>
                      <a:gd name="T1" fmla="*/ 1 h 225"/>
                      <a:gd name="T2" fmla="*/ 4 w 575"/>
                      <a:gd name="T3" fmla="*/ 0 h 225"/>
                      <a:gd name="T4" fmla="*/ 0 w 575"/>
                      <a:gd name="T5" fmla="*/ 219 h 225"/>
                      <a:gd name="T6" fmla="*/ 574 w 575"/>
                      <a:gd name="T7" fmla="*/ 224 h 225"/>
                      <a:gd name="T8" fmla="*/ 571 w 575"/>
                      <a:gd name="T9" fmla="*/ 1 h 225"/>
                      <a:gd name="T10" fmla="*/ 0 60000 65536"/>
                      <a:gd name="T11" fmla="*/ 0 60000 65536"/>
                      <a:gd name="T12" fmla="*/ 0 60000 65536"/>
                      <a:gd name="T13" fmla="*/ 0 60000 65536"/>
                      <a:gd name="T14" fmla="*/ 0 60000 65536"/>
                      <a:gd name="T15" fmla="*/ 0 w 575"/>
                      <a:gd name="T16" fmla="*/ 0 h 225"/>
                      <a:gd name="T17" fmla="*/ 575 w 575"/>
                      <a:gd name="T18" fmla="*/ 225 h 225"/>
                    </a:gdLst>
                    <a:ahLst/>
                    <a:cxnLst>
                      <a:cxn ang="T10">
                        <a:pos x="T0" y="T1"/>
                      </a:cxn>
                      <a:cxn ang="T11">
                        <a:pos x="T2" y="T3"/>
                      </a:cxn>
                      <a:cxn ang="T12">
                        <a:pos x="T4" y="T5"/>
                      </a:cxn>
                      <a:cxn ang="T13">
                        <a:pos x="T6" y="T7"/>
                      </a:cxn>
                      <a:cxn ang="T14">
                        <a:pos x="T8" y="T9"/>
                      </a:cxn>
                    </a:cxnLst>
                    <a:rect l="T15" t="T16" r="T17" b="T18"/>
                    <a:pathLst>
                      <a:path w="575" h="225">
                        <a:moveTo>
                          <a:pt x="571" y="1"/>
                        </a:moveTo>
                        <a:lnTo>
                          <a:pt x="4" y="0"/>
                        </a:lnTo>
                        <a:lnTo>
                          <a:pt x="0" y="219"/>
                        </a:lnTo>
                        <a:lnTo>
                          <a:pt x="574" y="224"/>
                        </a:lnTo>
                        <a:lnTo>
                          <a:pt x="571" y="1"/>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29" name="Freeform 741"/>
                  <p:cNvSpPr>
                    <a:spLocks noChangeAspect="1"/>
                  </p:cNvSpPr>
                  <p:nvPr/>
                </p:nvSpPr>
                <p:spPr bwMode="auto">
                  <a:xfrm>
                    <a:off x="2878" y="4096"/>
                    <a:ext cx="573" cy="25"/>
                  </a:xfrm>
                  <a:custGeom>
                    <a:avLst/>
                    <a:gdLst>
                      <a:gd name="T0" fmla="*/ 572 w 573"/>
                      <a:gd name="T1" fmla="*/ 5 h 25"/>
                      <a:gd name="T2" fmla="*/ 569 w 573"/>
                      <a:gd name="T3" fmla="*/ 24 h 25"/>
                      <a:gd name="T4" fmla="*/ 0 w 573"/>
                      <a:gd name="T5" fmla="*/ 21 h 25"/>
                      <a:gd name="T6" fmla="*/ 2 w 573"/>
                      <a:gd name="T7" fmla="*/ 0 h 25"/>
                      <a:gd name="T8" fmla="*/ 572 w 573"/>
                      <a:gd name="T9" fmla="*/ 5 h 25"/>
                      <a:gd name="T10" fmla="*/ 0 60000 65536"/>
                      <a:gd name="T11" fmla="*/ 0 60000 65536"/>
                      <a:gd name="T12" fmla="*/ 0 60000 65536"/>
                      <a:gd name="T13" fmla="*/ 0 60000 65536"/>
                      <a:gd name="T14" fmla="*/ 0 60000 65536"/>
                      <a:gd name="T15" fmla="*/ 0 w 573"/>
                      <a:gd name="T16" fmla="*/ 0 h 25"/>
                      <a:gd name="T17" fmla="*/ 573 w 573"/>
                      <a:gd name="T18" fmla="*/ 25 h 25"/>
                    </a:gdLst>
                    <a:ahLst/>
                    <a:cxnLst>
                      <a:cxn ang="T10">
                        <a:pos x="T0" y="T1"/>
                      </a:cxn>
                      <a:cxn ang="T11">
                        <a:pos x="T2" y="T3"/>
                      </a:cxn>
                      <a:cxn ang="T12">
                        <a:pos x="T4" y="T5"/>
                      </a:cxn>
                      <a:cxn ang="T13">
                        <a:pos x="T6" y="T7"/>
                      </a:cxn>
                      <a:cxn ang="T14">
                        <a:pos x="T8" y="T9"/>
                      </a:cxn>
                    </a:cxnLst>
                    <a:rect l="T15" t="T16" r="T17" b="T18"/>
                    <a:pathLst>
                      <a:path w="573" h="25">
                        <a:moveTo>
                          <a:pt x="572" y="5"/>
                        </a:moveTo>
                        <a:lnTo>
                          <a:pt x="569" y="24"/>
                        </a:lnTo>
                        <a:lnTo>
                          <a:pt x="0" y="21"/>
                        </a:lnTo>
                        <a:lnTo>
                          <a:pt x="2" y="0"/>
                        </a:lnTo>
                        <a:lnTo>
                          <a:pt x="572" y="5"/>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830" name="Freeform 742"/>
                  <p:cNvSpPr>
                    <a:spLocks noChangeAspect="1"/>
                  </p:cNvSpPr>
                  <p:nvPr/>
                </p:nvSpPr>
                <p:spPr bwMode="auto">
                  <a:xfrm>
                    <a:off x="2882" y="3901"/>
                    <a:ext cx="574" cy="25"/>
                  </a:xfrm>
                  <a:custGeom>
                    <a:avLst/>
                    <a:gdLst>
                      <a:gd name="T0" fmla="*/ 570 w 574"/>
                      <a:gd name="T1" fmla="*/ 3 h 25"/>
                      <a:gd name="T2" fmla="*/ 573 w 574"/>
                      <a:gd name="T3" fmla="*/ 24 h 25"/>
                      <a:gd name="T4" fmla="*/ 66 w 574"/>
                      <a:gd name="T5" fmla="*/ 20 h 25"/>
                      <a:gd name="T6" fmla="*/ 1 w 574"/>
                      <a:gd name="T7" fmla="*/ 20 h 25"/>
                      <a:gd name="T8" fmla="*/ 0 w 574"/>
                      <a:gd name="T9" fmla="*/ 0 h 25"/>
                      <a:gd name="T10" fmla="*/ 58 w 574"/>
                      <a:gd name="T11" fmla="*/ 1 h 25"/>
                      <a:gd name="T12" fmla="*/ 570 w 574"/>
                      <a:gd name="T13" fmla="*/ 3 h 25"/>
                      <a:gd name="T14" fmla="*/ 0 60000 65536"/>
                      <a:gd name="T15" fmla="*/ 0 60000 65536"/>
                      <a:gd name="T16" fmla="*/ 0 60000 65536"/>
                      <a:gd name="T17" fmla="*/ 0 60000 65536"/>
                      <a:gd name="T18" fmla="*/ 0 60000 65536"/>
                      <a:gd name="T19" fmla="*/ 0 60000 65536"/>
                      <a:gd name="T20" fmla="*/ 0 60000 65536"/>
                      <a:gd name="T21" fmla="*/ 0 w 574"/>
                      <a:gd name="T22" fmla="*/ 0 h 25"/>
                      <a:gd name="T23" fmla="*/ 574 w 57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4" h="25">
                        <a:moveTo>
                          <a:pt x="570" y="3"/>
                        </a:moveTo>
                        <a:lnTo>
                          <a:pt x="573" y="24"/>
                        </a:lnTo>
                        <a:lnTo>
                          <a:pt x="66" y="20"/>
                        </a:lnTo>
                        <a:lnTo>
                          <a:pt x="1" y="20"/>
                        </a:lnTo>
                        <a:lnTo>
                          <a:pt x="0" y="0"/>
                        </a:lnTo>
                        <a:lnTo>
                          <a:pt x="58" y="1"/>
                        </a:lnTo>
                        <a:lnTo>
                          <a:pt x="570" y="3"/>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831" name="Freeform 743"/>
                  <p:cNvSpPr>
                    <a:spLocks noChangeAspect="1"/>
                  </p:cNvSpPr>
                  <p:nvPr/>
                </p:nvSpPr>
                <p:spPr bwMode="auto">
                  <a:xfrm>
                    <a:off x="2879" y="3941"/>
                    <a:ext cx="575" cy="142"/>
                  </a:xfrm>
                  <a:custGeom>
                    <a:avLst/>
                    <a:gdLst>
                      <a:gd name="T0" fmla="*/ 574 w 575"/>
                      <a:gd name="T1" fmla="*/ 3 h 142"/>
                      <a:gd name="T2" fmla="*/ 6 w 575"/>
                      <a:gd name="T3" fmla="*/ 0 h 142"/>
                      <a:gd name="T4" fmla="*/ 10 w 575"/>
                      <a:gd name="T5" fmla="*/ 69 h 142"/>
                      <a:gd name="T6" fmla="*/ 0 w 575"/>
                      <a:gd name="T7" fmla="*/ 138 h 142"/>
                      <a:gd name="T8" fmla="*/ 571 w 575"/>
                      <a:gd name="T9" fmla="*/ 141 h 142"/>
                      <a:gd name="T10" fmla="*/ 574 w 575"/>
                      <a:gd name="T11" fmla="*/ 3 h 142"/>
                      <a:gd name="T12" fmla="*/ 0 60000 65536"/>
                      <a:gd name="T13" fmla="*/ 0 60000 65536"/>
                      <a:gd name="T14" fmla="*/ 0 60000 65536"/>
                      <a:gd name="T15" fmla="*/ 0 60000 65536"/>
                      <a:gd name="T16" fmla="*/ 0 60000 65536"/>
                      <a:gd name="T17" fmla="*/ 0 60000 65536"/>
                      <a:gd name="T18" fmla="*/ 0 w 575"/>
                      <a:gd name="T19" fmla="*/ 0 h 142"/>
                      <a:gd name="T20" fmla="*/ 575 w 575"/>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575" h="142">
                        <a:moveTo>
                          <a:pt x="574" y="3"/>
                        </a:moveTo>
                        <a:lnTo>
                          <a:pt x="6" y="0"/>
                        </a:lnTo>
                        <a:lnTo>
                          <a:pt x="10" y="69"/>
                        </a:lnTo>
                        <a:lnTo>
                          <a:pt x="0" y="138"/>
                        </a:lnTo>
                        <a:lnTo>
                          <a:pt x="571" y="141"/>
                        </a:lnTo>
                        <a:lnTo>
                          <a:pt x="574" y="3"/>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832" name="Freeform 744"/>
                  <p:cNvSpPr>
                    <a:spLocks noChangeAspect="1"/>
                  </p:cNvSpPr>
                  <p:nvPr/>
                </p:nvSpPr>
                <p:spPr bwMode="auto">
                  <a:xfrm>
                    <a:off x="2865" y="3863"/>
                    <a:ext cx="32" cy="293"/>
                  </a:xfrm>
                  <a:custGeom>
                    <a:avLst/>
                    <a:gdLst>
                      <a:gd name="T0" fmla="*/ 31 w 32"/>
                      <a:gd name="T1" fmla="*/ 0 h 293"/>
                      <a:gd name="T2" fmla="*/ 1 w 32"/>
                      <a:gd name="T3" fmla="*/ 0 h 293"/>
                      <a:gd name="T4" fmla="*/ 0 w 32"/>
                      <a:gd name="T5" fmla="*/ 292 h 293"/>
                      <a:gd name="T6" fmla="*/ 29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1" y="0"/>
                        </a:lnTo>
                        <a:lnTo>
                          <a:pt x="0" y="292"/>
                        </a:lnTo>
                        <a:lnTo>
                          <a:pt x="29" y="292"/>
                        </a:lnTo>
                        <a:lnTo>
                          <a:pt x="31"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833" name="Freeform 745"/>
                  <p:cNvSpPr>
                    <a:spLocks noChangeAspect="1"/>
                  </p:cNvSpPr>
                  <p:nvPr/>
                </p:nvSpPr>
                <p:spPr bwMode="auto">
                  <a:xfrm>
                    <a:off x="2865" y="3863"/>
                    <a:ext cx="32" cy="293"/>
                  </a:xfrm>
                  <a:custGeom>
                    <a:avLst/>
                    <a:gdLst>
                      <a:gd name="T0" fmla="*/ 31 w 32"/>
                      <a:gd name="T1" fmla="*/ 0 h 293"/>
                      <a:gd name="T2" fmla="*/ 1 w 32"/>
                      <a:gd name="T3" fmla="*/ 0 h 293"/>
                      <a:gd name="T4" fmla="*/ 0 w 32"/>
                      <a:gd name="T5" fmla="*/ 292 h 293"/>
                      <a:gd name="T6" fmla="*/ 29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1" y="0"/>
                        </a:lnTo>
                        <a:lnTo>
                          <a:pt x="0" y="292"/>
                        </a:lnTo>
                        <a:lnTo>
                          <a:pt x="29" y="292"/>
                        </a:lnTo>
                        <a:lnTo>
                          <a:pt x="3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34" name="Freeform 746"/>
                  <p:cNvSpPr>
                    <a:spLocks noChangeAspect="1"/>
                  </p:cNvSpPr>
                  <p:nvPr/>
                </p:nvSpPr>
                <p:spPr bwMode="auto">
                  <a:xfrm>
                    <a:off x="3441" y="3866"/>
                    <a:ext cx="32" cy="293"/>
                  </a:xfrm>
                  <a:custGeom>
                    <a:avLst/>
                    <a:gdLst>
                      <a:gd name="T0" fmla="*/ 31 w 32"/>
                      <a:gd name="T1" fmla="*/ 0 h 293"/>
                      <a:gd name="T2" fmla="*/ 2 w 32"/>
                      <a:gd name="T3" fmla="*/ 0 h 293"/>
                      <a:gd name="T4" fmla="*/ 0 w 32"/>
                      <a:gd name="T5" fmla="*/ 292 h 293"/>
                      <a:gd name="T6" fmla="*/ 30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2" y="0"/>
                        </a:lnTo>
                        <a:lnTo>
                          <a:pt x="0" y="292"/>
                        </a:lnTo>
                        <a:lnTo>
                          <a:pt x="30" y="292"/>
                        </a:lnTo>
                        <a:lnTo>
                          <a:pt x="31"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835" name="Freeform 747"/>
                  <p:cNvSpPr>
                    <a:spLocks noChangeAspect="1"/>
                  </p:cNvSpPr>
                  <p:nvPr/>
                </p:nvSpPr>
                <p:spPr bwMode="auto">
                  <a:xfrm>
                    <a:off x="3441" y="3866"/>
                    <a:ext cx="32" cy="293"/>
                  </a:xfrm>
                  <a:custGeom>
                    <a:avLst/>
                    <a:gdLst>
                      <a:gd name="T0" fmla="*/ 31 w 32"/>
                      <a:gd name="T1" fmla="*/ 0 h 293"/>
                      <a:gd name="T2" fmla="*/ 2 w 32"/>
                      <a:gd name="T3" fmla="*/ 0 h 293"/>
                      <a:gd name="T4" fmla="*/ 0 w 32"/>
                      <a:gd name="T5" fmla="*/ 292 h 293"/>
                      <a:gd name="T6" fmla="*/ 30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2" y="0"/>
                        </a:lnTo>
                        <a:lnTo>
                          <a:pt x="0" y="292"/>
                        </a:lnTo>
                        <a:lnTo>
                          <a:pt x="30" y="292"/>
                        </a:lnTo>
                        <a:lnTo>
                          <a:pt x="3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36" name="Freeform 748"/>
                  <p:cNvSpPr>
                    <a:spLocks noChangeAspect="1"/>
                  </p:cNvSpPr>
                  <p:nvPr/>
                </p:nvSpPr>
                <p:spPr bwMode="auto">
                  <a:xfrm>
                    <a:off x="3443" y="3905"/>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837" name="Freeform 749"/>
                  <p:cNvSpPr>
                    <a:spLocks noChangeAspect="1"/>
                  </p:cNvSpPr>
                  <p:nvPr/>
                </p:nvSpPr>
                <p:spPr bwMode="auto">
                  <a:xfrm>
                    <a:off x="3443" y="3926"/>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838" name="Freeform 750"/>
                  <p:cNvSpPr>
                    <a:spLocks noChangeAspect="1"/>
                  </p:cNvSpPr>
                  <p:nvPr/>
                </p:nvSpPr>
                <p:spPr bwMode="auto">
                  <a:xfrm>
                    <a:off x="3443" y="3944"/>
                    <a:ext cx="27" cy="139"/>
                  </a:xfrm>
                  <a:custGeom>
                    <a:avLst/>
                    <a:gdLst>
                      <a:gd name="T0" fmla="*/ 0 w 27"/>
                      <a:gd name="T1" fmla="*/ 138 h 139"/>
                      <a:gd name="T2" fmla="*/ 26 w 27"/>
                      <a:gd name="T3" fmla="*/ 138 h 139"/>
                      <a:gd name="T4" fmla="*/ 26 w 27"/>
                      <a:gd name="T5" fmla="*/ 0 h 139"/>
                      <a:gd name="T6" fmla="*/ 1 w 27"/>
                      <a:gd name="T7" fmla="*/ 0 h 139"/>
                      <a:gd name="T8" fmla="*/ 0 w 27"/>
                      <a:gd name="T9" fmla="*/ 138 h 139"/>
                      <a:gd name="T10" fmla="*/ 0 60000 65536"/>
                      <a:gd name="T11" fmla="*/ 0 60000 65536"/>
                      <a:gd name="T12" fmla="*/ 0 60000 65536"/>
                      <a:gd name="T13" fmla="*/ 0 60000 65536"/>
                      <a:gd name="T14" fmla="*/ 0 60000 65536"/>
                      <a:gd name="T15" fmla="*/ 0 w 27"/>
                      <a:gd name="T16" fmla="*/ 0 h 139"/>
                      <a:gd name="T17" fmla="*/ 27 w 27"/>
                      <a:gd name="T18" fmla="*/ 139 h 139"/>
                    </a:gdLst>
                    <a:ahLst/>
                    <a:cxnLst>
                      <a:cxn ang="T10">
                        <a:pos x="T0" y="T1"/>
                      </a:cxn>
                      <a:cxn ang="T11">
                        <a:pos x="T2" y="T3"/>
                      </a:cxn>
                      <a:cxn ang="T12">
                        <a:pos x="T4" y="T5"/>
                      </a:cxn>
                      <a:cxn ang="T13">
                        <a:pos x="T6" y="T7"/>
                      </a:cxn>
                      <a:cxn ang="T14">
                        <a:pos x="T8" y="T9"/>
                      </a:cxn>
                    </a:cxnLst>
                    <a:rect l="T15" t="T16" r="T17" b="T18"/>
                    <a:pathLst>
                      <a:path w="27" h="139">
                        <a:moveTo>
                          <a:pt x="0" y="138"/>
                        </a:moveTo>
                        <a:lnTo>
                          <a:pt x="26" y="138"/>
                        </a:lnTo>
                        <a:lnTo>
                          <a:pt x="26" y="0"/>
                        </a:lnTo>
                        <a:lnTo>
                          <a:pt x="1" y="0"/>
                        </a:lnTo>
                        <a:lnTo>
                          <a:pt x="0" y="138"/>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839" name="Freeform 751"/>
                  <p:cNvSpPr>
                    <a:spLocks noChangeAspect="1"/>
                  </p:cNvSpPr>
                  <p:nvPr/>
                </p:nvSpPr>
                <p:spPr bwMode="auto">
                  <a:xfrm>
                    <a:off x="3443" y="3958"/>
                    <a:ext cx="27" cy="112"/>
                  </a:xfrm>
                  <a:custGeom>
                    <a:avLst/>
                    <a:gdLst>
                      <a:gd name="T0" fmla="*/ 0 w 27"/>
                      <a:gd name="T1" fmla="*/ 111 h 112"/>
                      <a:gd name="T2" fmla="*/ 26 w 27"/>
                      <a:gd name="T3" fmla="*/ 111 h 112"/>
                      <a:gd name="T4" fmla="*/ 26 w 27"/>
                      <a:gd name="T5" fmla="*/ 0 h 112"/>
                      <a:gd name="T6" fmla="*/ 1 w 27"/>
                      <a:gd name="T7" fmla="*/ 0 h 112"/>
                      <a:gd name="T8" fmla="*/ 0 w 27"/>
                      <a:gd name="T9" fmla="*/ 111 h 112"/>
                      <a:gd name="T10" fmla="*/ 0 60000 65536"/>
                      <a:gd name="T11" fmla="*/ 0 60000 65536"/>
                      <a:gd name="T12" fmla="*/ 0 60000 65536"/>
                      <a:gd name="T13" fmla="*/ 0 60000 65536"/>
                      <a:gd name="T14" fmla="*/ 0 60000 65536"/>
                      <a:gd name="T15" fmla="*/ 0 w 27"/>
                      <a:gd name="T16" fmla="*/ 0 h 112"/>
                      <a:gd name="T17" fmla="*/ 27 w 27"/>
                      <a:gd name="T18" fmla="*/ 112 h 112"/>
                    </a:gdLst>
                    <a:ahLst/>
                    <a:cxnLst>
                      <a:cxn ang="T10">
                        <a:pos x="T0" y="T1"/>
                      </a:cxn>
                      <a:cxn ang="T11">
                        <a:pos x="T2" y="T3"/>
                      </a:cxn>
                      <a:cxn ang="T12">
                        <a:pos x="T4" y="T5"/>
                      </a:cxn>
                      <a:cxn ang="T13">
                        <a:pos x="T6" y="T7"/>
                      </a:cxn>
                      <a:cxn ang="T14">
                        <a:pos x="T8" y="T9"/>
                      </a:cxn>
                    </a:cxnLst>
                    <a:rect l="T15" t="T16" r="T17" b="T18"/>
                    <a:pathLst>
                      <a:path w="27" h="112">
                        <a:moveTo>
                          <a:pt x="0" y="111"/>
                        </a:moveTo>
                        <a:lnTo>
                          <a:pt x="26" y="111"/>
                        </a:lnTo>
                        <a:lnTo>
                          <a:pt x="26" y="0"/>
                        </a:lnTo>
                        <a:lnTo>
                          <a:pt x="1" y="0"/>
                        </a:lnTo>
                        <a:lnTo>
                          <a:pt x="0" y="111"/>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840" name="Freeform 752"/>
                  <p:cNvSpPr>
                    <a:spLocks noChangeAspect="1"/>
                  </p:cNvSpPr>
                  <p:nvPr/>
                </p:nvSpPr>
                <p:spPr bwMode="auto">
                  <a:xfrm>
                    <a:off x="3443" y="3968"/>
                    <a:ext cx="27" cy="90"/>
                  </a:xfrm>
                  <a:custGeom>
                    <a:avLst/>
                    <a:gdLst>
                      <a:gd name="T0" fmla="*/ 0 w 27"/>
                      <a:gd name="T1" fmla="*/ 89 h 90"/>
                      <a:gd name="T2" fmla="*/ 26 w 27"/>
                      <a:gd name="T3" fmla="*/ 89 h 90"/>
                      <a:gd name="T4" fmla="*/ 26 w 27"/>
                      <a:gd name="T5" fmla="*/ 0 h 90"/>
                      <a:gd name="T6" fmla="*/ 1 w 27"/>
                      <a:gd name="T7" fmla="*/ 0 h 90"/>
                      <a:gd name="T8" fmla="*/ 0 w 27"/>
                      <a:gd name="T9" fmla="*/ 89 h 90"/>
                      <a:gd name="T10" fmla="*/ 0 60000 65536"/>
                      <a:gd name="T11" fmla="*/ 0 60000 65536"/>
                      <a:gd name="T12" fmla="*/ 0 60000 65536"/>
                      <a:gd name="T13" fmla="*/ 0 60000 65536"/>
                      <a:gd name="T14" fmla="*/ 0 60000 65536"/>
                      <a:gd name="T15" fmla="*/ 0 w 27"/>
                      <a:gd name="T16" fmla="*/ 0 h 90"/>
                      <a:gd name="T17" fmla="*/ 27 w 27"/>
                      <a:gd name="T18" fmla="*/ 90 h 90"/>
                    </a:gdLst>
                    <a:ahLst/>
                    <a:cxnLst>
                      <a:cxn ang="T10">
                        <a:pos x="T0" y="T1"/>
                      </a:cxn>
                      <a:cxn ang="T11">
                        <a:pos x="T2" y="T3"/>
                      </a:cxn>
                      <a:cxn ang="T12">
                        <a:pos x="T4" y="T5"/>
                      </a:cxn>
                      <a:cxn ang="T13">
                        <a:pos x="T6" y="T7"/>
                      </a:cxn>
                      <a:cxn ang="T14">
                        <a:pos x="T8" y="T9"/>
                      </a:cxn>
                    </a:cxnLst>
                    <a:rect l="T15" t="T16" r="T17" b="T18"/>
                    <a:pathLst>
                      <a:path w="27" h="90">
                        <a:moveTo>
                          <a:pt x="0" y="89"/>
                        </a:moveTo>
                        <a:lnTo>
                          <a:pt x="26" y="89"/>
                        </a:lnTo>
                        <a:lnTo>
                          <a:pt x="26" y="0"/>
                        </a:lnTo>
                        <a:lnTo>
                          <a:pt x="1" y="0"/>
                        </a:lnTo>
                        <a:lnTo>
                          <a:pt x="0" y="8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841" name="Freeform 753"/>
                  <p:cNvSpPr>
                    <a:spLocks noChangeAspect="1"/>
                  </p:cNvSpPr>
                  <p:nvPr/>
                </p:nvSpPr>
                <p:spPr bwMode="auto">
                  <a:xfrm>
                    <a:off x="2866" y="3901"/>
                    <a:ext cx="29" cy="219"/>
                  </a:xfrm>
                  <a:custGeom>
                    <a:avLst/>
                    <a:gdLst>
                      <a:gd name="T0" fmla="*/ 0 w 29"/>
                      <a:gd name="T1" fmla="*/ 218 h 219"/>
                      <a:gd name="T2" fmla="*/ 26 w 29"/>
                      <a:gd name="T3" fmla="*/ 218 h 219"/>
                      <a:gd name="T4" fmla="*/ 28 w 29"/>
                      <a:gd name="T5" fmla="*/ 0 h 219"/>
                      <a:gd name="T6" fmla="*/ 1 w 29"/>
                      <a:gd name="T7" fmla="*/ 0 h 219"/>
                      <a:gd name="T8" fmla="*/ 0 w 29"/>
                      <a:gd name="T9" fmla="*/ 218 h 219"/>
                      <a:gd name="T10" fmla="*/ 0 60000 65536"/>
                      <a:gd name="T11" fmla="*/ 0 60000 65536"/>
                      <a:gd name="T12" fmla="*/ 0 60000 65536"/>
                      <a:gd name="T13" fmla="*/ 0 60000 65536"/>
                      <a:gd name="T14" fmla="*/ 0 60000 65536"/>
                      <a:gd name="T15" fmla="*/ 0 w 29"/>
                      <a:gd name="T16" fmla="*/ 0 h 219"/>
                      <a:gd name="T17" fmla="*/ 29 w 29"/>
                      <a:gd name="T18" fmla="*/ 219 h 219"/>
                    </a:gdLst>
                    <a:ahLst/>
                    <a:cxnLst>
                      <a:cxn ang="T10">
                        <a:pos x="T0" y="T1"/>
                      </a:cxn>
                      <a:cxn ang="T11">
                        <a:pos x="T2" y="T3"/>
                      </a:cxn>
                      <a:cxn ang="T12">
                        <a:pos x="T4" y="T5"/>
                      </a:cxn>
                      <a:cxn ang="T13">
                        <a:pos x="T6" y="T7"/>
                      </a:cxn>
                      <a:cxn ang="T14">
                        <a:pos x="T8" y="T9"/>
                      </a:cxn>
                    </a:cxnLst>
                    <a:rect l="T15" t="T16" r="T17" b="T18"/>
                    <a:pathLst>
                      <a:path w="29" h="219">
                        <a:moveTo>
                          <a:pt x="0" y="218"/>
                        </a:moveTo>
                        <a:lnTo>
                          <a:pt x="26" y="218"/>
                        </a:lnTo>
                        <a:lnTo>
                          <a:pt x="28" y="0"/>
                        </a:lnTo>
                        <a:lnTo>
                          <a:pt x="1" y="0"/>
                        </a:lnTo>
                        <a:lnTo>
                          <a:pt x="0" y="218"/>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842" name="Freeform 754"/>
                  <p:cNvSpPr>
                    <a:spLocks noChangeAspect="1"/>
                  </p:cNvSpPr>
                  <p:nvPr/>
                </p:nvSpPr>
                <p:spPr bwMode="auto">
                  <a:xfrm>
                    <a:off x="2866" y="3924"/>
                    <a:ext cx="28" cy="173"/>
                  </a:xfrm>
                  <a:custGeom>
                    <a:avLst/>
                    <a:gdLst>
                      <a:gd name="T0" fmla="*/ 0 w 28"/>
                      <a:gd name="T1" fmla="*/ 172 h 173"/>
                      <a:gd name="T2" fmla="*/ 27 w 28"/>
                      <a:gd name="T3" fmla="*/ 172 h 173"/>
                      <a:gd name="T4" fmla="*/ 27 w 28"/>
                      <a:gd name="T5" fmla="*/ 0 h 173"/>
                      <a:gd name="T6" fmla="*/ 1 w 28"/>
                      <a:gd name="T7" fmla="*/ 0 h 173"/>
                      <a:gd name="T8" fmla="*/ 0 w 28"/>
                      <a:gd name="T9" fmla="*/ 172 h 173"/>
                      <a:gd name="T10" fmla="*/ 0 60000 65536"/>
                      <a:gd name="T11" fmla="*/ 0 60000 65536"/>
                      <a:gd name="T12" fmla="*/ 0 60000 65536"/>
                      <a:gd name="T13" fmla="*/ 0 60000 65536"/>
                      <a:gd name="T14" fmla="*/ 0 60000 65536"/>
                      <a:gd name="T15" fmla="*/ 0 w 28"/>
                      <a:gd name="T16" fmla="*/ 0 h 173"/>
                      <a:gd name="T17" fmla="*/ 28 w 28"/>
                      <a:gd name="T18" fmla="*/ 173 h 173"/>
                    </a:gdLst>
                    <a:ahLst/>
                    <a:cxnLst>
                      <a:cxn ang="T10">
                        <a:pos x="T0" y="T1"/>
                      </a:cxn>
                      <a:cxn ang="T11">
                        <a:pos x="T2" y="T3"/>
                      </a:cxn>
                      <a:cxn ang="T12">
                        <a:pos x="T4" y="T5"/>
                      </a:cxn>
                      <a:cxn ang="T13">
                        <a:pos x="T6" y="T7"/>
                      </a:cxn>
                      <a:cxn ang="T14">
                        <a:pos x="T8" y="T9"/>
                      </a:cxn>
                    </a:cxnLst>
                    <a:rect l="T15" t="T16" r="T17" b="T18"/>
                    <a:pathLst>
                      <a:path w="28" h="173">
                        <a:moveTo>
                          <a:pt x="0" y="172"/>
                        </a:moveTo>
                        <a:lnTo>
                          <a:pt x="27" y="172"/>
                        </a:lnTo>
                        <a:lnTo>
                          <a:pt x="27" y="0"/>
                        </a:lnTo>
                        <a:lnTo>
                          <a:pt x="1" y="0"/>
                        </a:lnTo>
                        <a:lnTo>
                          <a:pt x="0" y="172"/>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843" name="Freeform 755"/>
                  <p:cNvSpPr>
                    <a:spLocks noChangeAspect="1"/>
                  </p:cNvSpPr>
                  <p:nvPr/>
                </p:nvSpPr>
                <p:spPr bwMode="auto">
                  <a:xfrm>
                    <a:off x="2866" y="3940"/>
                    <a:ext cx="28" cy="140"/>
                  </a:xfrm>
                  <a:custGeom>
                    <a:avLst/>
                    <a:gdLst>
                      <a:gd name="T0" fmla="*/ 0 w 28"/>
                      <a:gd name="T1" fmla="*/ 139 h 140"/>
                      <a:gd name="T2" fmla="*/ 27 w 28"/>
                      <a:gd name="T3" fmla="*/ 139 h 140"/>
                      <a:gd name="T4" fmla="*/ 27 w 28"/>
                      <a:gd name="T5" fmla="*/ 1 h 140"/>
                      <a:gd name="T6" fmla="*/ 1 w 28"/>
                      <a:gd name="T7" fmla="*/ 0 h 140"/>
                      <a:gd name="T8" fmla="*/ 0 w 28"/>
                      <a:gd name="T9" fmla="*/ 139 h 140"/>
                      <a:gd name="T10" fmla="*/ 0 60000 65536"/>
                      <a:gd name="T11" fmla="*/ 0 60000 65536"/>
                      <a:gd name="T12" fmla="*/ 0 60000 65536"/>
                      <a:gd name="T13" fmla="*/ 0 60000 65536"/>
                      <a:gd name="T14" fmla="*/ 0 60000 65536"/>
                      <a:gd name="T15" fmla="*/ 0 w 28"/>
                      <a:gd name="T16" fmla="*/ 0 h 140"/>
                      <a:gd name="T17" fmla="*/ 28 w 28"/>
                      <a:gd name="T18" fmla="*/ 140 h 140"/>
                    </a:gdLst>
                    <a:ahLst/>
                    <a:cxnLst>
                      <a:cxn ang="T10">
                        <a:pos x="T0" y="T1"/>
                      </a:cxn>
                      <a:cxn ang="T11">
                        <a:pos x="T2" y="T3"/>
                      </a:cxn>
                      <a:cxn ang="T12">
                        <a:pos x="T4" y="T5"/>
                      </a:cxn>
                      <a:cxn ang="T13">
                        <a:pos x="T6" y="T7"/>
                      </a:cxn>
                      <a:cxn ang="T14">
                        <a:pos x="T8" y="T9"/>
                      </a:cxn>
                    </a:cxnLst>
                    <a:rect l="T15" t="T16" r="T17" b="T18"/>
                    <a:pathLst>
                      <a:path w="28" h="140">
                        <a:moveTo>
                          <a:pt x="0" y="139"/>
                        </a:moveTo>
                        <a:lnTo>
                          <a:pt x="27" y="139"/>
                        </a:lnTo>
                        <a:lnTo>
                          <a:pt x="27" y="1"/>
                        </a:lnTo>
                        <a:lnTo>
                          <a:pt x="1" y="0"/>
                        </a:lnTo>
                        <a:lnTo>
                          <a:pt x="0" y="139"/>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844" name="Freeform 756"/>
                  <p:cNvSpPr>
                    <a:spLocks noChangeAspect="1"/>
                  </p:cNvSpPr>
                  <p:nvPr/>
                </p:nvSpPr>
                <p:spPr bwMode="auto">
                  <a:xfrm>
                    <a:off x="2866" y="3955"/>
                    <a:ext cx="28" cy="111"/>
                  </a:xfrm>
                  <a:custGeom>
                    <a:avLst/>
                    <a:gdLst>
                      <a:gd name="T0" fmla="*/ 0 w 28"/>
                      <a:gd name="T1" fmla="*/ 110 h 111"/>
                      <a:gd name="T2" fmla="*/ 27 w 28"/>
                      <a:gd name="T3" fmla="*/ 110 h 111"/>
                      <a:gd name="T4" fmla="*/ 27 w 28"/>
                      <a:gd name="T5" fmla="*/ 0 h 111"/>
                      <a:gd name="T6" fmla="*/ 1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7" y="110"/>
                        </a:lnTo>
                        <a:lnTo>
                          <a:pt x="27" y="0"/>
                        </a:lnTo>
                        <a:lnTo>
                          <a:pt x="1" y="0"/>
                        </a:lnTo>
                        <a:lnTo>
                          <a:pt x="0" y="110"/>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845" name="Freeform 757"/>
                  <p:cNvSpPr>
                    <a:spLocks noChangeAspect="1"/>
                  </p:cNvSpPr>
                  <p:nvPr/>
                </p:nvSpPr>
                <p:spPr bwMode="auto">
                  <a:xfrm>
                    <a:off x="2866" y="3965"/>
                    <a:ext cx="28" cy="90"/>
                  </a:xfrm>
                  <a:custGeom>
                    <a:avLst/>
                    <a:gdLst>
                      <a:gd name="T0" fmla="*/ 0 w 28"/>
                      <a:gd name="T1" fmla="*/ 89 h 90"/>
                      <a:gd name="T2" fmla="*/ 27 w 28"/>
                      <a:gd name="T3" fmla="*/ 89 h 90"/>
                      <a:gd name="T4" fmla="*/ 27 w 28"/>
                      <a:gd name="T5" fmla="*/ 1 h 90"/>
                      <a:gd name="T6" fmla="*/ 1 w 28"/>
                      <a:gd name="T7" fmla="*/ 0 h 90"/>
                      <a:gd name="T8" fmla="*/ 0 w 28"/>
                      <a:gd name="T9" fmla="*/ 89 h 90"/>
                      <a:gd name="T10" fmla="*/ 0 60000 65536"/>
                      <a:gd name="T11" fmla="*/ 0 60000 65536"/>
                      <a:gd name="T12" fmla="*/ 0 60000 65536"/>
                      <a:gd name="T13" fmla="*/ 0 60000 65536"/>
                      <a:gd name="T14" fmla="*/ 0 60000 65536"/>
                      <a:gd name="T15" fmla="*/ 0 w 28"/>
                      <a:gd name="T16" fmla="*/ 0 h 90"/>
                      <a:gd name="T17" fmla="*/ 28 w 28"/>
                      <a:gd name="T18" fmla="*/ 90 h 90"/>
                    </a:gdLst>
                    <a:ahLst/>
                    <a:cxnLst>
                      <a:cxn ang="T10">
                        <a:pos x="T0" y="T1"/>
                      </a:cxn>
                      <a:cxn ang="T11">
                        <a:pos x="T2" y="T3"/>
                      </a:cxn>
                      <a:cxn ang="T12">
                        <a:pos x="T4" y="T5"/>
                      </a:cxn>
                      <a:cxn ang="T13">
                        <a:pos x="T6" y="T7"/>
                      </a:cxn>
                      <a:cxn ang="T14">
                        <a:pos x="T8" y="T9"/>
                      </a:cxn>
                    </a:cxnLst>
                    <a:rect l="T15" t="T16" r="T17" b="T18"/>
                    <a:pathLst>
                      <a:path w="28" h="90">
                        <a:moveTo>
                          <a:pt x="0" y="89"/>
                        </a:moveTo>
                        <a:lnTo>
                          <a:pt x="27" y="89"/>
                        </a:lnTo>
                        <a:lnTo>
                          <a:pt x="27" y="1"/>
                        </a:lnTo>
                        <a:lnTo>
                          <a:pt x="1" y="0"/>
                        </a:lnTo>
                        <a:lnTo>
                          <a:pt x="0" y="8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846" name="Freeform 758"/>
                  <p:cNvSpPr>
                    <a:spLocks noChangeAspect="1"/>
                  </p:cNvSpPr>
                  <p:nvPr/>
                </p:nvSpPr>
                <p:spPr bwMode="auto">
                  <a:xfrm>
                    <a:off x="3411" y="3975"/>
                    <a:ext cx="26" cy="66"/>
                  </a:xfrm>
                  <a:custGeom>
                    <a:avLst/>
                    <a:gdLst>
                      <a:gd name="T0" fmla="*/ 0 w 26"/>
                      <a:gd name="T1" fmla="*/ 0 h 66"/>
                      <a:gd name="T2" fmla="*/ 0 w 26"/>
                      <a:gd name="T3" fmla="*/ 65 h 66"/>
                      <a:gd name="T4" fmla="*/ 24 w 26"/>
                      <a:gd name="T5" fmla="*/ 65 h 66"/>
                      <a:gd name="T6" fmla="*/ 25 w 26"/>
                      <a:gd name="T7" fmla="*/ 0 h 66"/>
                      <a:gd name="T8" fmla="*/ 0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0" y="0"/>
                        </a:moveTo>
                        <a:lnTo>
                          <a:pt x="0" y="65"/>
                        </a:lnTo>
                        <a:lnTo>
                          <a:pt x="24" y="65"/>
                        </a:lnTo>
                        <a:lnTo>
                          <a:pt x="25"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47" name="Freeform 759"/>
                  <p:cNvSpPr>
                    <a:spLocks noChangeAspect="1"/>
                  </p:cNvSpPr>
                  <p:nvPr/>
                </p:nvSpPr>
                <p:spPr bwMode="auto">
                  <a:xfrm>
                    <a:off x="3411" y="3975"/>
                    <a:ext cx="26" cy="66"/>
                  </a:xfrm>
                  <a:custGeom>
                    <a:avLst/>
                    <a:gdLst>
                      <a:gd name="T0" fmla="*/ 0 w 26"/>
                      <a:gd name="T1" fmla="*/ 0 h 66"/>
                      <a:gd name="T2" fmla="*/ 0 w 26"/>
                      <a:gd name="T3" fmla="*/ 65 h 66"/>
                      <a:gd name="T4" fmla="*/ 24 w 26"/>
                      <a:gd name="T5" fmla="*/ 65 h 66"/>
                      <a:gd name="T6" fmla="*/ 25 w 26"/>
                      <a:gd name="T7" fmla="*/ 0 h 66"/>
                      <a:gd name="T8" fmla="*/ 0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0" y="0"/>
                        </a:moveTo>
                        <a:lnTo>
                          <a:pt x="0" y="65"/>
                        </a:lnTo>
                        <a:lnTo>
                          <a:pt x="24" y="65"/>
                        </a:lnTo>
                        <a:lnTo>
                          <a:pt x="25"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48" name="Freeform 760"/>
                  <p:cNvSpPr>
                    <a:spLocks noChangeAspect="1"/>
                  </p:cNvSpPr>
                  <p:nvPr/>
                </p:nvSpPr>
                <p:spPr bwMode="auto">
                  <a:xfrm>
                    <a:off x="3411" y="4028"/>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49" name="Line 761"/>
                  <p:cNvSpPr>
                    <a:spLocks noChangeAspect="1" noChangeShapeType="1"/>
                  </p:cNvSpPr>
                  <p:nvPr/>
                </p:nvSpPr>
                <p:spPr bwMode="auto">
                  <a:xfrm flipH="1">
                    <a:off x="3413" y="4028"/>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50" name="Freeform 762"/>
                  <p:cNvSpPr>
                    <a:spLocks noChangeAspect="1"/>
                  </p:cNvSpPr>
                  <p:nvPr/>
                </p:nvSpPr>
                <p:spPr bwMode="auto">
                  <a:xfrm>
                    <a:off x="3410" y="4073"/>
                    <a:ext cx="26" cy="65"/>
                  </a:xfrm>
                  <a:custGeom>
                    <a:avLst/>
                    <a:gdLst>
                      <a:gd name="T0" fmla="*/ 1 w 26"/>
                      <a:gd name="T1" fmla="*/ 0 h 65"/>
                      <a:gd name="T2" fmla="*/ 0 w 26"/>
                      <a:gd name="T3" fmla="*/ 64 h 65"/>
                      <a:gd name="T4" fmla="*/ 24 w 26"/>
                      <a:gd name="T5" fmla="*/ 64 h 65"/>
                      <a:gd name="T6" fmla="*/ 25 w 26"/>
                      <a:gd name="T7" fmla="*/ 1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4"/>
                        </a:lnTo>
                        <a:lnTo>
                          <a:pt x="24" y="64"/>
                        </a:lnTo>
                        <a:lnTo>
                          <a:pt x="25"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51" name="Freeform 763"/>
                  <p:cNvSpPr>
                    <a:spLocks noChangeAspect="1"/>
                  </p:cNvSpPr>
                  <p:nvPr/>
                </p:nvSpPr>
                <p:spPr bwMode="auto">
                  <a:xfrm>
                    <a:off x="3410" y="4073"/>
                    <a:ext cx="26" cy="65"/>
                  </a:xfrm>
                  <a:custGeom>
                    <a:avLst/>
                    <a:gdLst>
                      <a:gd name="T0" fmla="*/ 1 w 26"/>
                      <a:gd name="T1" fmla="*/ 0 h 65"/>
                      <a:gd name="T2" fmla="*/ 0 w 26"/>
                      <a:gd name="T3" fmla="*/ 64 h 65"/>
                      <a:gd name="T4" fmla="*/ 24 w 26"/>
                      <a:gd name="T5" fmla="*/ 64 h 65"/>
                      <a:gd name="T6" fmla="*/ 25 w 26"/>
                      <a:gd name="T7" fmla="*/ 1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4"/>
                        </a:lnTo>
                        <a:lnTo>
                          <a:pt x="24" y="64"/>
                        </a:lnTo>
                        <a:lnTo>
                          <a:pt x="25"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52" name="Freeform 764"/>
                  <p:cNvSpPr>
                    <a:spLocks noChangeAspect="1"/>
                  </p:cNvSpPr>
                  <p:nvPr/>
                </p:nvSpPr>
                <p:spPr bwMode="auto">
                  <a:xfrm>
                    <a:off x="3410" y="4125"/>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53" name="Line 765"/>
                  <p:cNvSpPr>
                    <a:spLocks noChangeAspect="1" noChangeShapeType="1"/>
                  </p:cNvSpPr>
                  <p:nvPr/>
                </p:nvSpPr>
                <p:spPr bwMode="auto">
                  <a:xfrm flipH="1">
                    <a:off x="3412" y="4125"/>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54" name="Freeform 766"/>
                  <p:cNvSpPr>
                    <a:spLocks noChangeAspect="1"/>
                  </p:cNvSpPr>
                  <p:nvPr/>
                </p:nvSpPr>
                <p:spPr bwMode="auto">
                  <a:xfrm>
                    <a:off x="3411" y="3878"/>
                    <a:ext cx="26" cy="65"/>
                  </a:xfrm>
                  <a:custGeom>
                    <a:avLst/>
                    <a:gdLst>
                      <a:gd name="T0" fmla="*/ 1 w 26"/>
                      <a:gd name="T1" fmla="*/ 0 h 65"/>
                      <a:gd name="T2" fmla="*/ 0 w 26"/>
                      <a:gd name="T3" fmla="*/ 63 h 65"/>
                      <a:gd name="T4" fmla="*/ 24 w 26"/>
                      <a:gd name="T5" fmla="*/ 64 h 65"/>
                      <a:gd name="T6" fmla="*/ 25 w 26"/>
                      <a:gd name="T7" fmla="*/ 0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3"/>
                        </a:lnTo>
                        <a:lnTo>
                          <a:pt x="24" y="64"/>
                        </a:lnTo>
                        <a:lnTo>
                          <a:pt x="25" y="0"/>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55" name="Freeform 767"/>
                  <p:cNvSpPr>
                    <a:spLocks noChangeAspect="1"/>
                  </p:cNvSpPr>
                  <p:nvPr/>
                </p:nvSpPr>
                <p:spPr bwMode="auto">
                  <a:xfrm>
                    <a:off x="3411" y="3878"/>
                    <a:ext cx="26" cy="65"/>
                  </a:xfrm>
                  <a:custGeom>
                    <a:avLst/>
                    <a:gdLst>
                      <a:gd name="T0" fmla="*/ 1 w 26"/>
                      <a:gd name="T1" fmla="*/ 0 h 65"/>
                      <a:gd name="T2" fmla="*/ 0 w 26"/>
                      <a:gd name="T3" fmla="*/ 63 h 65"/>
                      <a:gd name="T4" fmla="*/ 24 w 26"/>
                      <a:gd name="T5" fmla="*/ 64 h 65"/>
                      <a:gd name="T6" fmla="*/ 25 w 26"/>
                      <a:gd name="T7" fmla="*/ 0 h 65"/>
                      <a:gd name="T8" fmla="*/ 1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1" y="0"/>
                        </a:moveTo>
                        <a:lnTo>
                          <a:pt x="0" y="63"/>
                        </a:lnTo>
                        <a:lnTo>
                          <a:pt x="24" y="64"/>
                        </a:lnTo>
                        <a:lnTo>
                          <a:pt x="25" y="0"/>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56" name="Freeform 768"/>
                  <p:cNvSpPr>
                    <a:spLocks noChangeAspect="1"/>
                  </p:cNvSpPr>
                  <p:nvPr/>
                </p:nvSpPr>
                <p:spPr bwMode="auto">
                  <a:xfrm>
                    <a:off x="3411" y="3929"/>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57" name="Line 769"/>
                  <p:cNvSpPr>
                    <a:spLocks noChangeAspect="1" noChangeShapeType="1"/>
                  </p:cNvSpPr>
                  <p:nvPr/>
                </p:nvSpPr>
                <p:spPr bwMode="auto">
                  <a:xfrm flipH="1">
                    <a:off x="3412" y="3929"/>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58" name="Freeform 770"/>
                  <p:cNvSpPr>
                    <a:spLocks noChangeAspect="1"/>
                  </p:cNvSpPr>
                  <p:nvPr/>
                </p:nvSpPr>
                <p:spPr bwMode="auto">
                  <a:xfrm>
                    <a:off x="2895" y="3899"/>
                    <a:ext cx="23" cy="224"/>
                  </a:xfrm>
                  <a:custGeom>
                    <a:avLst/>
                    <a:gdLst>
                      <a:gd name="T0" fmla="*/ 0 w 23"/>
                      <a:gd name="T1" fmla="*/ 223 h 224"/>
                      <a:gd name="T2" fmla="*/ 20 w 23"/>
                      <a:gd name="T3" fmla="*/ 223 h 224"/>
                      <a:gd name="T4" fmla="*/ 22 w 23"/>
                      <a:gd name="T5" fmla="*/ 0 h 224"/>
                      <a:gd name="T6" fmla="*/ 1 w 23"/>
                      <a:gd name="T7" fmla="*/ 0 h 224"/>
                      <a:gd name="T8" fmla="*/ 0 w 23"/>
                      <a:gd name="T9" fmla="*/ 223 h 224"/>
                      <a:gd name="T10" fmla="*/ 0 60000 65536"/>
                      <a:gd name="T11" fmla="*/ 0 60000 65536"/>
                      <a:gd name="T12" fmla="*/ 0 60000 65536"/>
                      <a:gd name="T13" fmla="*/ 0 60000 65536"/>
                      <a:gd name="T14" fmla="*/ 0 60000 65536"/>
                      <a:gd name="T15" fmla="*/ 0 w 23"/>
                      <a:gd name="T16" fmla="*/ 0 h 224"/>
                      <a:gd name="T17" fmla="*/ 23 w 23"/>
                      <a:gd name="T18" fmla="*/ 224 h 224"/>
                    </a:gdLst>
                    <a:ahLst/>
                    <a:cxnLst>
                      <a:cxn ang="T10">
                        <a:pos x="T0" y="T1"/>
                      </a:cxn>
                      <a:cxn ang="T11">
                        <a:pos x="T2" y="T3"/>
                      </a:cxn>
                      <a:cxn ang="T12">
                        <a:pos x="T4" y="T5"/>
                      </a:cxn>
                      <a:cxn ang="T13">
                        <a:pos x="T6" y="T7"/>
                      </a:cxn>
                      <a:cxn ang="T14">
                        <a:pos x="T8" y="T9"/>
                      </a:cxn>
                    </a:cxnLst>
                    <a:rect l="T15" t="T16" r="T17" b="T18"/>
                    <a:pathLst>
                      <a:path w="23" h="224">
                        <a:moveTo>
                          <a:pt x="0" y="223"/>
                        </a:moveTo>
                        <a:lnTo>
                          <a:pt x="20" y="223"/>
                        </a:lnTo>
                        <a:lnTo>
                          <a:pt x="22" y="0"/>
                        </a:lnTo>
                        <a:lnTo>
                          <a:pt x="1" y="0"/>
                        </a:lnTo>
                        <a:lnTo>
                          <a:pt x="0" y="223"/>
                        </a:lnTo>
                      </a:path>
                    </a:pathLst>
                  </a:custGeom>
                  <a:solidFill>
                    <a:srgbClr val="404040"/>
                  </a:solidFill>
                  <a:ln w="9525" cap="rnd">
                    <a:noFill/>
                    <a:round/>
                    <a:headEnd type="none" w="sm" len="sm"/>
                    <a:tailEnd type="none" w="sm" len="sm"/>
                  </a:ln>
                </p:spPr>
                <p:txBody>
                  <a:bodyPr rot="10800000" wrap="none"/>
                  <a:lstStyle/>
                  <a:p>
                    <a:endParaRPr lang="es-PA"/>
                  </a:p>
                </p:txBody>
              </p:sp>
              <p:sp>
                <p:nvSpPr>
                  <p:cNvPr id="17859" name="Freeform 771"/>
                  <p:cNvSpPr>
                    <a:spLocks noChangeAspect="1"/>
                  </p:cNvSpPr>
                  <p:nvPr/>
                </p:nvSpPr>
                <p:spPr bwMode="auto">
                  <a:xfrm>
                    <a:off x="2898" y="3972"/>
                    <a:ext cx="27" cy="66"/>
                  </a:xfrm>
                  <a:custGeom>
                    <a:avLst/>
                    <a:gdLst>
                      <a:gd name="T0" fmla="*/ 1 w 27"/>
                      <a:gd name="T1" fmla="*/ 0 h 66"/>
                      <a:gd name="T2" fmla="*/ 0 w 27"/>
                      <a:gd name="T3" fmla="*/ 65 h 66"/>
                      <a:gd name="T4" fmla="*/ 25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5" y="65"/>
                        </a:lnTo>
                        <a:lnTo>
                          <a:pt x="26"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60" name="Freeform 772"/>
                  <p:cNvSpPr>
                    <a:spLocks noChangeAspect="1"/>
                  </p:cNvSpPr>
                  <p:nvPr/>
                </p:nvSpPr>
                <p:spPr bwMode="auto">
                  <a:xfrm>
                    <a:off x="2898" y="3972"/>
                    <a:ext cx="27" cy="66"/>
                  </a:xfrm>
                  <a:custGeom>
                    <a:avLst/>
                    <a:gdLst>
                      <a:gd name="T0" fmla="*/ 1 w 27"/>
                      <a:gd name="T1" fmla="*/ 0 h 66"/>
                      <a:gd name="T2" fmla="*/ 0 w 27"/>
                      <a:gd name="T3" fmla="*/ 65 h 66"/>
                      <a:gd name="T4" fmla="*/ 25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5" y="65"/>
                        </a:lnTo>
                        <a:lnTo>
                          <a:pt x="26"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61" name="Freeform 773"/>
                  <p:cNvSpPr>
                    <a:spLocks noChangeAspect="1"/>
                  </p:cNvSpPr>
                  <p:nvPr/>
                </p:nvSpPr>
                <p:spPr bwMode="auto">
                  <a:xfrm>
                    <a:off x="2898" y="4025"/>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62" name="Line 774"/>
                  <p:cNvSpPr>
                    <a:spLocks noChangeAspect="1" noChangeShapeType="1"/>
                  </p:cNvSpPr>
                  <p:nvPr/>
                </p:nvSpPr>
                <p:spPr bwMode="auto">
                  <a:xfrm flipH="1">
                    <a:off x="2900" y="4025"/>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63" name="Rectangle 775"/>
                  <p:cNvSpPr>
                    <a:spLocks noChangeAspect="1" noChangeArrowheads="1"/>
                  </p:cNvSpPr>
                  <p:nvPr/>
                </p:nvSpPr>
                <p:spPr bwMode="auto">
                  <a:xfrm>
                    <a:off x="2898" y="4071"/>
                    <a:ext cx="25" cy="62"/>
                  </a:xfrm>
                  <a:prstGeom prst="rect">
                    <a:avLst/>
                  </a:prstGeom>
                  <a:solidFill>
                    <a:srgbClr val="7F7F7F"/>
                  </a:solidFill>
                  <a:ln w="9525">
                    <a:noFill/>
                    <a:miter lim="800000"/>
                    <a:headEnd/>
                    <a:tailEnd/>
                  </a:ln>
                </p:spPr>
                <p:txBody>
                  <a:bodyPr rot="10800000" wrap="none" anchor="ctr"/>
                  <a:lstStyle/>
                  <a:p>
                    <a:endParaRPr lang="en-GB"/>
                  </a:p>
                </p:txBody>
              </p:sp>
              <p:sp>
                <p:nvSpPr>
                  <p:cNvPr id="17864" name="Rectangle 776"/>
                  <p:cNvSpPr>
                    <a:spLocks noChangeAspect="1" noChangeArrowheads="1"/>
                  </p:cNvSpPr>
                  <p:nvPr/>
                </p:nvSpPr>
                <p:spPr bwMode="auto">
                  <a:xfrm>
                    <a:off x="2903" y="4075"/>
                    <a:ext cx="16" cy="54"/>
                  </a:xfrm>
                  <a:prstGeom prst="rect">
                    <a:avLst/>
                  </a:prstGeom>
                  <a:noFill/>
                  <a:ln w="12699">
                    <a:solidFill>
                      <a:srgbClr val="000000"/>
                    </a:solidFill>
                    <a:miter lim="800000"/>
                    <a:headEnd/>
                    <a:tailEnd/>
                  </a:ln>
                </p:spPr>
                <p:txBody>
                  <a:bodyPr rot="10800000" wrap="none" anchor="ctr"/>
                  <a:lstStyle/>
                  <a:p>
                    <a:endParaRPr lang="en-GB"/>
                  </a:p>
                </p:txBody>
              </p:sp>
              <p:sp>
                <p:nvSpPr>
                  <p:cNvPr id="17865" name="Freeform 777"/>
                  <p:cNvSpPr>
                    <a:spLocks noChangeAspect="1"/>
                  </p:cNvSpPr>
                  <p:nvPr/>
                </p:nvSpPr>
                <p:spPr bwMode="auto">
                  <a:xfrm>
                    <a:off x="2898" y="4123"/>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66" name="Line 778"/>
                  <p:cNvSpPr>
                    <a:spLocks noChangeAspect="1" noChangeShapeType="1"/>
                  </p:cNvSpPr>
                  <p:nvPr/>
                </p:nvSpPr>
                <p:spPr bwMode="auto">
                  <a:xfrm flipH="1">
                    <a:off x="2900" y="4123"/>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867" name="Freeform 779"/>
                  <p:cNvSpPr>
                    <a:spLocks noChangeAspect="1"/>
                  </p:cNvSpPr>
                  <p:nvPr/>
                </p:nvSpPr>
                <p:spPr bwMode="auto">
                  <a:xfrm>
                    <a:off x="2899" y="3875"/>
                    <a:ext cx="26" cy="65"/>
                  </a:xfrm>
                  <a:custGeom>
                    <a:avLst/>
                    <a:gdLst>
                      <a:gd name="T0" fmla="*/ 0 w 26"/>
                      <a:gd name="T1" fmla="*/ 0 h 65"/>
                      <a:gd name="T2" fmla="*/ 0 w 26"/>
                      <a:gd name="T3" fmla="*/ 63 h 65"/>
                      <a:gd name="T4" fmla="*/ 25 w 26"/>
                      <a:gd name="T5" fmla="*/ 64 h 65"/>
                      <a:gd name="T6" fmla="*/ 25 w 26"/>
                      <a:gd name="T7" fmla="*/ 0 h 65"/>
                      <a:gd name="T8" fmla="*/ 0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0" y="0"/>
                        </a:moveTo>
                        <a:lnTo>
                          <a:pt x="0" y="63"/>
                        </a:lnTo>
                        <a:lnTo>
                          <a:pt x="25" y="64"/>
                        </a:lnTo>
                        <a:lnTo>
                          <a:pt x="25"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68" name="Freeform 780"/>
                  <p:cNvSpPr>
                    <a:spLocks noChangeAspect="1"/>
                  </p:cNvSpPr>
                  <p:nvPr/>
                </p:nvSpPr>
                <p:spPr bwMode="auto">
                  <a:xfrm>
                    <a:off x="2899" y="3875"/>
                    <a:ext cx="26" cy="65"/>
                  </a:xfrm>
                  <a:custGeom>
                    <a:avLst/>
                    <a:gdLst>
                      <a:gd name="T0" fmla="*/ 0 w 26"/>
                      <a:gd name="T1" fmla="*/ 0 h 65"/>
                      <a:gd name="T2" fmla="*/ 0 w 26"/>
                      <a:gd name="T3" fmla="*/ 63 h 65"/>
                      <a:gd name="T4" fmla="*/ 25 w 26"/>
                      <a:gd name="T5" fmla="*/ 64 h 65"/>
                      <a:gd name="T6" fmla="*/ 25 w 26"/>
                      <a:gd name="T7" fmla="*/ 0 h 65"/>
                      <a:gd name="T8" fmla="*/ 0 w 26"/>
                      <a:gd name="T9" fmla="*/ 0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0" y="0"/>
                        </a:moveTo>
                        <a:lnTo>
                          <a:pt x="0" y="63"/>
                        </a:lnTo>
                        <a:lnTo>
                          <a:pt x="25" y="64"/>
                        </a:lnTo>
                        <a:lnTo>
                          <a:pt x="25"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869" name="Freeform 781"/>
                  <p:cNvSpPr>
                    <a:spLocks noChangeAspect="1"/>
                  </p:cNvSpPr>
                  <p:nvPr/>
                </p:nvSpPr>
                <p:spPr bwMode="auto">
                  <a:xfrm>
                    <a:off x="2899" y="3926"/>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870" name="Line 782"/>
                  <p:cNvSpPr>
                    <a:spLocks noChangeAspect="1" noChangeShapeType="1"/>
                  </p:cNvSpPr>
                  <p:nvPr/>
                </p:nvSpPr>
                <p:spPr bwMode="auto">
                  <a:xfrm flipH="1">
                    <a:off x="2902" y="3926"/>
                    <a:ext cx="21" cy="0"/>
                  </a:xfrm>
                  <a:prstGeom prst="line">
                    <a:avLst/>
                  </a:prstGeom>
                  <a:noFill/>
                  <a:ln w="12699">
                    <a:solidFill>
                      <a:srgbClr val="000000"/>
                    </a:solidFill>
                    <a:round/>
                    <a:headEnd type="none" w="sm" len="sm"/>
                    <a:tailEnd type="none" w="sm" len="sm"/>
                  </a:ln>
                </p:spPr>
                <p:txBody>
                  <a:bodyPr wrap="none" anchor="ctr"/>
                  <a:lstStyle/>
                  <a:p>
                    <a:endParaRPr lang="es-PA"/>
                  </a:p>
                </p:txBody>
              </p:sp>
            </p:grpSp>
          </p:grpSp>
          <p:grpSp>
            <p:nvGrpSpPr>
              <p:cNvPr id="17514" name="Group 783"/>
              <p:cNvGrpSpPr>
                <a:grpSpLocks/>
              </p:cNvGrpSpPr>
              <p:nvPr/>
            </p:nvGrpSpPr>
            <p:grpSpPr bwMode="auto">
              <a:xfrm rot="10800000">
                <a:off x="455" y="1622"/>
                <a:ext cx="2053" cy="350"/>
                <a:chOff x="3089" y="2497"/>
                <a:chExt cx="2053" cy="350"/>
              </a:xfrm>
            </p:grpSpPr>
            <p:grpSp>
              <p:nvGrpSpPr>
                <p:cNvPr id="17515" name="Group 784"/>
                <p:cNvGrpSpPr>
                  <a:grpSpLocks noChangeAspect="1"/>
                </p:cNvGrpSpPr>
                <p:nvPr/>
              </p:nvGrpSpPr>
              <p:grpSpPr bwMode="auto">
                <a:xfrm>
                  <a:off x="3089" y="2588"/>
                  <a:ext cx="1749" cy="259"/>
                  <a:chOff x="3469" y="3867"/>
                  <a:chExt cx="1816" cy="299"/>
                </a:xfrm>
              </p:grpSpPr>
              <p:sp>
                <p:nvSpPr>
                  <p:cNvPr id="17578" name="Freeform 785"/>
                  <p:cNvSpPr>
                    <a:spLocks noChangeAspect="1"/>
                  </p:cNvSpPr>
                  <p:nvPr/>
                </p:nvSpPr>
                <p:spPr bwMode="auto">
                  <a:xfrm>
                    <a:off x="3482" y="3906"/>
                    <a:ext cx="575" cy="224"/>
                  </a:xfrm>
                  <a:custGeom>
                    <a:avLst/>
                    <a:gdLst>
                      <a:gd name="T0" fmla="*/ 571 w 575"/>
                      <a:gd name="T1" fmla="*/ 0 h 224"/>
                      <a:gd name="T2" fmla="*/ 4 w 575"/>
                      <a:gd name="T3" fmla="*/ 0 h 224"/>
                      <a:gd name="T4" fmla="*/ 0 w 575"/>
                      <a:gd name="T5" fmla="*/ 218 h 224"/>
                      <a:gd name="T6" fmla="*/ 574 w 575"/>
                      <a:gd name="T7" fmla="*/ 223 h 224"/>
                      <a:gd name="T8" fmla="*/ 571 w 575"/>
                      <a:gd name="T9" fmla="*/ 0 h 224"/>
                      <a:gd name="T10" fmla="*/ 0 60000 65536"/>
                      <a:gd name="T11" fmla="*/ 0 60000 65536"/>
                      <a:gd name="T12" fmla="*/ 0 60000 65536"/>
                      <a:gd name="T13" fmla="*/ 0 60000 65536"/>
                      <a:gd name="T14" fmla="*/ 0 60000 65536"/>
                      <a:gd name="T15" fmla="*/ 0 w 575"/>
                      <a:gd name="T16" fmla="*/ 0 h 224"/>
                      <a:gd name="T17" fmla="*/ 575 w 575"/>
                      <a:gd name="T18" fmla="*/ 224 h 224"/>
                    </a:gdLst>
                    <a:ahLst/>
                    <a:cxnLst>
                      <a:cxn ang="T10">
                        <a:pos x="T0" y="T1"/>
                      </a:cxn>
                      <a:cxn ang="T11">
                        <a:pos x="T2" y="T3"/>
                      </a:cxn>
                      <a:cxn ang="T12">
                        <a:pos x="T4" y="T5"/>
                      </a:cxn>
                      <a:cxn ang="T13">
                        <a:pos x="T6" y="T7"/>
                      </a:cxn>
                      <a:cxn ang="T14">
                        <a:pos x="T8" y="T9"/>
                      </a:cxn>
                    </a:cxnLst>
                    <a:rect l="T15" t="T16" r="T17" b="T18"/>
                    <a:pathLst>
                      <a:path w="575" h="224">
                        <a:moveTo>
                          <a:pt x="571" y="0"/>
                        </a:moveTo>
                        <a:lnTo>
                          <a:pt x="4" y="0"/>
                        </a:lnTo>
                        <a:lnTo>
                          <a:pt x="0" y="218"/>
                        </a:lnTo>
                        <a:lnTo>
                          <a:pt x="574" y="223"/>
                        </a:lnTo>
                        <a:lnTo>
                          <a:pt x="571"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579" name="Freeform 786"/>
                  <p:cNvSpPr>
                    <a:spLocks noChangeAspect="1"/>
                  </p:cNvSpPr>
                  <p:nvPr/>
                </p:nvSpPr>
                <p:spPr bwMode="auto">
                  <a:xfrm>
                    <a:off x="3482" y="3906"/>
                    <a:ext cx="575" cy="224"/>
                  </a:xfrm>
                  <a:custGeom>
                    <a:avLst/>
                    <a:gdLst>
                      <a:gd name="T0" fmla="*/ 571 w 575"/>
                      <a:gd name="T1" fmla="*/ 0 h 224"/>
                      <a:gd name="T2" fmla="*/ 4 w 575"/>
                      <a:gd name="T3" fmla="*/ 0 h 224"/>
                      <a:gd name="T4" fmla="*/ 0 w 575"/>
                      <a:gd name="T5" fmla="*/ 218 h 224"/>
                      <a:gd name="T6" fmla="*/ 574 w 575"/>
                      <a:gd name="T7" fmla="*/ 223 h 224"/>
                      <a:gd name="T8" fmla="*/ 571 w 575"/>
                      <a:gd name="T9" fmla="*/ 0 h 224"/>
                      <a:gd name="T10" fmla="*/ 0 60000 65536"/>
                      <a:gd name="T11" fmla="*/ 0 60000 65536"/>
                      <a:gd name="T12" fmla="*/ 0 60000 65536"/>
                      <a:gd name="T13" fmla="*/ 0 60000 65536"/>
                      <a:gd name="T14" fmla="*/ 0 60000 65536"/>
                      <a:gd name="T15" fmla="*/ 0 w 575"/>
                      <a:gd name="T16" fmla="*/ 0 h 224"/>
                      <a:gd name="T17" fmla="*/ 575 w 575"/>
                      <a:gd name="T18" fmla="*/ 224 h 224"/>
                    </a:gdLst>
                    <a:ahLst/>
                    <a:cxnLst>
                      <a:cxn ang="T10">
                        <a:pos x="T0" y="T1"/>
                      </a:cxn>
                      <a:cxn ang="T11">
                        <a:pos x="T2" y="T3"/>
                      </a:cxn>
                      <a:cxn ang="T12">
                        <a:pos x="T4" y="T5"/>
                      </a:cxn>
                      <a:cxn ang="T13">
                        <a:pos x="T6" y="T7"/>
                      </a:cxn>
                      <a:cxn ang="T14">
                        <a:pos x="T8" y="T9"/>
                      </a:cxn>
                    </a:cxnLst>
                    <a:rect l="T15" t="T16" r="T17" b="T18"/>
                    <a:pathLst>
                      <a:path w="575" h="224">
                        <a:moveTo>
                          <a:pt x="571" y="0"/>
                        </a:moveTo>
                        <a:lnTo>
                          <a:pt x="4" y="0"/>
                        </a:lnTo>
                        <a:lnTo>
                          <a:pt x="0" y="218"/>
                        </a:lnTo>
                        <a:lnTo>
                          <a:pt x="574" y="223"/>
                        </a:lnTo>
                        <a:lnTo>
                          <a:pt x="57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80" name="Freeform 787"/>
                  <p:cNvSpPr>
                    <a:spLocks noChangeAspect="1"/>
                  </p:cNvSpPr>
                  <p:nvPr/>
                </p:nvSpPr>
                <p:spPr bwMode="auto">
                  <a:xfrm>
                    <a:off x="3482" y="4100"/>
                    <a:ext cx="574" cy="25"/>
                  </a:xfrm>
                  <a:custGeom>
                    <a:avLst/>
                    <a:gdLst>
                      <a:gd name="T0" fmla="*/ 573 w 574"/>
                      <a:gd name="T1" fmla="*/ 5 h 25"/>
                      <a:gd name="T2" fmla="*/ 570 w 574"/>
                      <a:gd name="T3" fmla="*/ 24 h 25"/>
                      <a:gd name="T4" fmla="*/ 0 w 574"/>
                      <a:gd name="T5" fmla="*/ 21 h 25"/>
                      <a:gd name="T6" fmla="*/ 3 w 574"/>
                      <a:gd name="T7" fmla="*/ 0 h 25"/>
                      <a:gd name="T8" fmla="*/ 573 w 574"/>
                      <a:gd name="T9" fmla="*/ 5 h 25"/>
                      <a:gd name="T10" fmla="*/ 0 60000 65536"/>
                      <a:gd name="T11" fmla="*/ 0 60000 65536"/>
                      <a:gd name="T12" fmla="*/ 0 60000 65536"/>
                      <a:gd name="T13" fmla="*/ 0 60000 65536"/>
                      <a:gd name="T14" fmla="*/ 0 60000 65536"/>
                      <a:gd name="T15" fmla="*/ 0 w 574"/>
                      <a:gd name="T16" fmla="*/ 0 h 25"/>
                      <a:gd name="T17" fmla="*/ 574 w 574"/>
                      <a:gd name="T18" fmla="*/ 25 h 25"/>
                    </a:gdLst>
                    <a:ahLst/>
                    <a:cxnLst>
                      <a:cxn ang="T10">
                        <a:pos x="T0" y="T1"/>
                      </a:cxn>
                      <a:cxn ang="T11">
                        <a:pos x="T2" y="T3"/>
                      </a:cxn>
                      <a:cxn ang="T12">
                        <a:pos x="T4" y="T5"/>
                      </a:cxn>
                      <a:cxn ang="T13">
                        <a:pos x="T6" y="T7"/>
                      </a:cxn>
                      <a:cxn ang="T14">
                        <a:pos x="T8" y="T9"/>
                      </a:cxn>
                    </a:cxnLst>
                    <a:rect l="T15" t="T16" r="T17" b="T18"/>
                    <a:pathLst>
                      <a:path w="574" h="25">
                        <a:moveTo>
                          <a:pt x="573" y="5"/>
                        </a:moveTo>
                        <a:lnTo>
                          <a:pt x="570" y="24"/>
                        </a:lnTo>
                        <a:lnTo>
                          <a:pt x="0" y="21"/>
                        </a:lnTo>
                        <a:lnTo>
                          <a:pt x="3" y="0"/>
                        </a:lnTo>
                        <a:lnTo>
                          <a:pt x="573" y="5"/>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581" name="Freeform 788"/>
                  <p:cNvSpPr>
                    <a:spLocks noChangeAspect="1"/>
                  </p:cNvSpPr>
                  <p:nvPr/>
                </p:nvSpPr>
                <p:spPr bwMode="auto">
                  <a:xfrm>
                    <a:off x="3486" y="3906"/>
                    <a:ext cx="573" cy="23"/>
                  </a:xfrm>
                  <a:custGeom>
                    <a:avLst/>
                    <a:gdLst>
                      <a:gd name="T0" fmla="*/ 569 w 573"/>
                      <a:gd name="T1" fmla="*/ 3 h 23"/>
                      <a:gd name="T2" fmla="*/ 572 w 573"/>
                      <a:gd name="T3" fmla="*/ 22 h 23"/>
                      <a:gd name="T4" fmla="*/ 67 w 573"/>
                      <a:gd name="T5" fmla="*/ 19 h 23"/>
                      <a:gd name="T6" fmla="*/ 1 w 573"/>
                      <a:gd name="T7" fmla="*/ 19 h 23"/>
                      <a:gd name="T8" fmla="*/ 0 w 573"/>
                      <a:gd name="T9" fmla="*/ 0 h 23"/>
                      <a:gd name="T10" fmla="*/ 58 w 573"/>
                      <a:gd name="T11" fmla="*/ 0 h 23"/>
                      <a:gd name="T12" fmla="*/ 569 w 573"/>
                      <a:gd name="T13" fmla="*/ 3 h 23"/>
                      <a:gd name="T14" fmla="*/ 0 60000 65536"/>
                      <a:gd name="T15" fmla="*/ 0 60000 65536"/>
                      <a:gd name="T16" fmla="*/ 0 60000 65536"/>
                      <a:gd name="T17" fmla="*/ 0 60000 65536"/>
                      <a:gd name="T18" fmla="*/ 0 60000 65536"/>
                      <a:gd name="T19" fmla="*/ 0 60000 65536"/>
                      <a:gd name="T20" fmla="*/ 0 60000 65536"/>
                      <a:gd name="T21" fmla="*/ 0 w 573"/>
                      <a:gd name="T22" fmla="*/ 0 h 23"/>
                      <a:gd name="T23" fmla="*/ 573 w 57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23">
                        <a:moveTo>
                          <a:pt x="569" y="3"/>
                        </a:moveTo>
                        <a:lnTo>
                          <a:pt x="572" y="22"/>
                        </a:lnTo>
                        <a:lnTo>
                          <a:pt x="67" y="19"/>
                        </a:lnTo>
                        <a:lnTo>
                          <a:pt x="1" y="19"/>
                        </a:lnTo>
                        <a:lnTo>
                          <a:pt x="0" y="0"/>
                        </a:lnTo>
                        <a:lnTo>
                          <a:pt x="58" y="0"/>
                        </a:lnTo>
                        <a:lnTo>
                          <a:pt x="569" y="3"/>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582" name="Freeform 789"/>
                  <p:cNvSpPr>
                    <a:spLocks noChangeAspect="1"/>
                  </p:cNvSpPr>
                  <p:nvPr/>
                </p:nvSpPr>
                <p:spPr bwMode="auto">
                  <a:xfrm>
                    <a:off x="3483" y="3945"/>
                    <a:ext cx="575" cy="141"/>
                  </a:xfrm>
                  <a:custGeom>
                    <a:avLst/>
                    <a:gdLst>
                      <a:gd name="T0" fmla="*/ 574 w 575"/>
                      <a:gd name="T1" fmla="*/ 3 h 141"/>
                      <a:gd name="T2" fmla="*/ 6 w 575"/>
                      <a:gd name="T3" fmla="*/ 0 h 141"/>
                      <a:gd name="T4" fmla="*/ 10 w 575"/>
                      <a:gd name="T5" fmla="*/ 68 h 141"/>
                      <a:gd name="T6" fmla="*/ 0 w 575"/>
                      <a:gd name="T7" fmla="*/ 138 h 141"/>
                      <a:gd name="T8" fmla="*/ 571 w 575"/>
                      <a:gd name="T9" fmla="*/ 140 h 141"/>
                      <a:gd name="T10" fmla="*/ 574 w 575"/>
                      <a:gd name="T11" fmla="*/ 3 h 141"/>
                      <a:gd name="T12" fmla="*/ 0 60000 65536"/>
                      <a:gd name="T13" fmla="*/ 0 60000 65536"/>
                      <a:gd name="T14" fmla="*/ 0 60000 65536"/>
                      <a:gd name="T15" fmla="*/ 0 60000 65536"/>
                      <a:gd name="T16" fmla="*/ 0 60000 65536"/>
                      <a:gd name="T17" fmla="*/ 0 60000 65536"/>
                      <a:gd name="T18" fmla="*/ 0 w 575"/>
                      <a:gd name="T19" fmla="*/ 0 h 141"/>
                      <a:gd name="T20" fmla="*/ 575 w 575"/>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575" h="141">
                        <a:moveTo>
                          <a:pt x="574" y="3"/>
                        </a:moveTo>
                        <a:lnTo>
                          <a:pt x="6" y="0"/>
                        </a:lnTo>
                        <a:lnTo>
                          <a:pt x="10" y="68"/>
                        </a:lnTo>
                        <a:lnTo>
                          <a:pt x="0" y="138"/>
                        </a:lnTo>
                        <a:lnTo>
                          <a:pt x="571" y="140"/>
                        </a:lnTo>
                        <a:lnTo>
                          <a:pt x="574" y="3"/>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583" name="Freeform 790"/>
                  <p:cNvSpPr>
                    <a:spLocks noChangeAspect="1"/>
                  </p:cNvSpPr>
                  <p:nvPr/>
                </p:nvSpPr>
                <p:spPr bwMode="auto">
                  <a:xfrm>
                    <a:off x="3469" y="3867"/>
                    <a:ext cx="31" cy="292"/>
                  </a:xfrm>
                  <a:custGeom>
                    <a:avLst/>
                    <a:gdLst>
                      <a:gd name="T0" fmla="*/ 30 w 31"/>
                      <a:gd name="T1" fmla="*/ 0 h 292"/>
                      <a:gd name="T2" fmla="*/ 1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1" y="0"/>
                        </a:lnTo>
                        <a:lnTo>
                          <a:pt x="0" y="291"/>
                        </a:lnTo>
                        <a:lnTo>
                          <a:pt x="29" y="291"/>
                        </a:lnTo>
                        <a:lnTo>
                          <a:pt x="30"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584" name="Freeform 791"/>
                  <p:cNvSpPr>
                    <a:spLocks noChangeAspect="1"/>
                  </p:cNvSpPr>
                  <p:nvPr/>
                </p:nvSpPr>
                <p:spPr bwMode="auto">
                  <a:xfrm>
                    <a:off x="3469" y="3867"/>
                    <a:ext cx="31" cy="292"/>
                  </a:xfrm>
                  <a:custGeom>
                    <a:avLst/>
                    <a:gdLst>
                      <a:gd name="T0" fmla="*/ 30 w 31"/>
                      <a:gd name="T1" fmla="*/ 0 h 292"/>
                      <a:gd name="T2" fmla="*/ 1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1" y="0"/>
                        </a:lnTo>
                        <a:lnTo>
                          <a:pt x="0" y="291"/>
                        </a:lnTo>
                        <a:lnTo>
                          <a:pt x="29" y="291"/>
                        </a:lnTo>
                        <a:lnTo>
                          <a:pt x="3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85" name="Freeform 792"/>
                  <p:cNvSpPr>
                    <a:spLocks noChangeAspect="1"/>
                  </p:cNvSpPr>
                  <p:nvPr/>
                </p:nvSpPr>
                <p:spPr bwMode="auto">
                  <a:xfrm>
                    <a:off x="4045" y="3870"/>
                    <a:ext cx="31" cy="292"/>
                  </a:xfrm>
                  <a:custGeom>
                    <a:avLst/>
                    <a:gdLst>
                      <a:gd name="T0" fmla="*/ 30 w 31"/>
                      <a:gd name="T1" fmla="*/ 0 h 292"/>
                      <a:gd name="T2" fmla="*/ 2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2" y="0"/>
                        </a:lnTo>
                        <a:lnTo>
                          <a:pt x="0" y="291"/>
                        </a:lnTo>
                        <a:lnTo>
                          <a:pt x="29" y="291"/>
                        </a:lnTo>
                        <a:lnTo>
                          <a:pt x="30"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586" name="Freeform 793"/>
                  <p:cNvSpPr>
                    <a:spLocks noChangeAspect="1"/>
                  </p:cNvSpPr>
                  <p:nvPr/>
                </p:nvSpPr>
                <p:spPr bwMode="auto">
                  <a:xfrm>
                    <a:off x="4045" y="3870"/>
                    <a:ext cx="31" cy="292"/>
                  </a:xfrm>
                  <a:custGeom>
                    <a:avLst/>
                    <a:gdLst>
                      <a:gd name="T0" fmla="*/ 30 w 31"/>
                      <a:gd name="T1" fmla="*/ 0 h 292"/>
                      <a:gd name="T2" fmla="*/ 2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2" y="0"/>
                        </a:lnTo>
                        <a:lnTo>
                          <a:pt x="0" y="291"/>
                        </a:lnTo>
                        <a:lnTo>
                          <a:pt x="29" y="291"/>
                        </a:lnTo>
                        <a:lnTo>
                          <a:pt x="3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87" name="Freeform 794"/>
                  <p:cNvSpPr>
                    <a:spLocks noChangeAspect="1"/>
                  </p:cNvSpPr>
                  <p:nvPr/>
                </p:nvSpPr>
                <p:spPr bwMode="auto">
                  <a:xfrm>
                    <a:off x="4047" y="3908"/>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588" name="Freeform 795"/>
                  <p:cNvSpPr>
                    <a:spLocks noChangeAspect="1"/>
                  </p:cNvSpPr>
                  <p:nvPr/>
                </p:nvSpPr>
                <p:spPr bwMode="auto">
                  <a:xfrm>
                    <a:off x="4047" y="3930"/>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589" name="Freeform 796"/>
                  <p:cNvSpPr>
                    <a:spLocks noChangeAspect="1"/>
                  </p:cNvSpPr>
                  <p:nvPr/>
                </p:nvSpPr>
                <p:spPr bwMode="auto">
                  <a:xfrm>
                    <a:off x="4047" y="3948"/>
                    <a:ext cx="28" cy="138"/>
                  </a:xfrm>
                  <a:custGeom>
                    <a:avLst/>
                    <a:gdLst>
                      <a:gd name="T0" fmla="*/ 0 w 28"/>
                      <a:gd name="T1" fmla="*/ 137 h 138"/>
                      <a:gd name="T2" fmla="*/ 26 w 28"/>
                      <a:gd name="T3" fmla="*/ 137 h 138"/>
                      <a:gd name="T4" fmla="*/ 27 w 28"/>
                      <a:gd name="T5" fmla="*/ 0 h 138"/>
                      <a:gd name="T6" fmla="*/ 1 w 28"/>
                      <a:gd name="T7" fmla="*/ 0 h 138"/>
                      <a:gd name="T8" fmla="*/ 0 w 28"/>
                      <a:gd name="T9" fmla="*/ 137 h 138"/>
                      <a:gd name="T10" fmla="*/ 0 60000 65536"/>
                      <a:gd name="T11" fmla="*/ 0 60000 65536"/>
                      <a:gd name="T12" fmla="*/ 0 60000 65536"/>
                      <a:gd name="T13" fmla="*/ 0 60000 65536"/>
                      <a:gd name="T14" fmla="*/ 0 60000 65536"/>
                      <a:gd name="T15" fmla="*/ 0 w 28"/>
                      <a:gd name="T16" fmla="*/ 0 h 138"/>
                      <a:gd name="T17" fmla="*/ 28 w 28"/>
                      <a:gd name="T18" fmla="*/ 138 h 138"/>
                    </a:gdLst>
                    <a:ahLst/>
                    <a:cxnLst>
                      <a:cxn ang="T10">
                        <a:pos x="T0" y="T1"/>
                      </a:cxn>
                      <a:cxn ang="T11">
                        <a:pos x="T2" y="T3"/>
                      </a:cxn>
                      <a:cxn ang="T12">
                        <a:pos x="T4" y="T5"/>
                      </a:cxn>
                      <a:cxn ang="T13">
                        <a:pos x="T6" y="T7"/>
                      </a:cxn>
                      <a:cxn ang="T14">
                        <a:pos x="T8" y="T9"/>
                      </a:cxn>
                    </a:cxnLst>
                    <a:rect l="T15" t="T16" r="T17" b="T18"/>
                    <a:pathLst>
                      <a:path w="28" h="138">
                        <a:moveTo>
                          <a:pt x="0" y="137"/>
                        </a:moveTo>
                        <a:lnTo>
                          <a:pt x="26" y="137"/>
                        </a:lnTo>
                        <a:lnTo>
                          <a:pt x="27" y="0"/>
                        </a:lnTo>
                        <a:lnTo>
                          <a:pt x="1" y="0"/>
                        </a:lnTo>
                        <a:lnTo>
                          <a:pt x="0" y="137"/>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590" name="Freeform 797"/>
                  <p:cNvSpPr>
                    <a:spLocks noChangeAspect="1"/>
                  </p:cNvSpPr>
                  <p:nvPr/>
                </p:nvSpPr>
                <p:spPr bwMode="auto">
                  <a:xfrm>
                    <a:off x="4047" y="3961"/>
                    <a:ext cx="28" cy="111"/>
                  </a:xfrm>
                  <a:custGeom>
                    <a:avLst/>
                    <a:gdLst>
                      <a:gd name="T0" fmla="*/ 0 w 28"/>
                      <a:gd name="T1" fmla="*/ 110 h 111"/>
                      <a:gd name="T2" fmla="*/ 26 w 28"/>
                      <a:gd name="T3" fmla="*/ 110 h 111"/>
                      <a:gd name="T4" fmla="*/ 27 w 28"/>
                      <a:gd name="T5" fmla="*/ 0 h 111"/>
                      <a:gd name="T6" fmla="*/ 1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6" y="110"/>
                        </a:lnTo>
                        <a:lnTo>
                          <a:pt x="27" y="0"/>
                        </a:lnTo>
                        <a:lnTo>
                          <a:pt x="1" y="0"/>
                        </a:lnTo>
                        <a:lnTo>
                          <a:pt x="0" y="110"/>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591" name="Freeform 798"/>
                  <p:cNvSpPr>
                    <a:spLocks noChangeAspect="1"/>
                  </p:cNvSpPr>
                  <p:nvPr/>
                </p:nvSpPr>
                <p:spPr bwMode="auto">
                  <a:xfrm>
                    <a:off x="4048" y="3972"/>
                    <a:ext cx="26" cy="91"/>
                  </a:xfrm>
                  <a:custGeom>
                    <a:avLst/>
                    <a:gdLst>
                      <a:gd name="T0" fmla="*/ 0 w 26"/>
                      <a:gd name="T1" fmla="*/ 89 h 91"/>
                      <a:gd name="T2" fmla="*/ 25 w 26"/>
                      <a:gd name="T3" fmla="*/ 90 h 91"/>
                      <a:gd name="T4" fmla="*/ 25 w 26"/>
                      <a:gd name="T5" fmla="*/ 0 h 91"/>
                      <a:gd name="T6" fmla="*/ 0 w 26"/>
                      <a:gd name="T7" fmla="*/ 0 h 91"/>
                      <a:gd name="T8" fmla="*/ 0 w 26"/>
                      <a:gd name="T9" fmla="*/ 89 h 91"/>
                      <a:gd name="T10" fmla="*/ 0 60000 65536"/>
                      <a:gd name="T11" fmla="*/ 0 60000 65536"/>
                      <a:gd name="T12" fmla="*/ 0 60000 65536"/>
                      <a:gd name="T13" fmla="*/ 0 60000 65536"/>
                      <a:gd name="T14" fmla="*/ 0 60000 65536"/>
                      <a:gd name="T15" fmla="*/ 0 w 26"/>
                      <a:gd name="T16" fmla="*/ 0 h 91"/>
                      <a:gd name="T17" fmla="*/ 26 w 26"/>
                      <a:gd name="T18" fmla="*/ 91 h 91"/>
                    </a:gdLst>
                    <a:ahLst/>
                    <a:cxnLst>
                      <a:cxn ang="T10">
                        <a:pos x="T0" y="T1"/>
                      </a:cxn>
                      <a:cxn ang="T11">
                        <a:pos x="T2" y="T3"/>
                      </a:cxn>
                      <a:cxn ang="T12">
                        <a:pos x="T4" y="T5"/>
                      </a:cxn>
                      <a:cxn ang="T13">
                        <a:pos x="T6" y="T7"/>
                      </a:cxn>
                      <a:cxn ang="T14">
                        <a:pos x="T8" y="T9"/>
                      </a:cxn>
                    </a:cxnLst>
                    <a:rect l="T15" t="T16" r="T17" b="T18"/>
                    <a:pathLst>
                      <a:path w="26" h="91">
                        <a:moveTo>
                          <a:pt x="0" y="89"/>
                        </a:moveTo>
                        <a:lnTo>
                          <a:pt x="25" y="90"/>
                        </a:lnTo>
                        <a:lnTo>
                          <a:pt x="25" y="0"/>
                        </a:lnTo>
                        <a:lnTo>
                          <a:pt x="0" y="0"/>
                        </a:lnTo>
                        <a:lnTo>
                          <a:pt x="0" y="8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592" name="Freeform 799"/>
                  <p:cNvSpPr>
                    <a:spLocks noChangeAspect="1"/>
                  </p:cNvSpPr>
                  <p:nvPr/>
                </p:nvSpPr>
                <p:spPr bwMode="auto">
                  <a:xfrm>
                    <a:off x="3470" y="3905"/>
                    <a:ext cx="29" cy="217"/>
                  </a:xfrm>
                  <a:custGeom>
                    <a:avLst/>
                    <a:gdLst>
                      <a:gd name="T0" fmla="*/ 0 w 29"/>
                      <a:gd name="T1" fmla="*/ 216 h 217"/>
                      <a:gd name="T2" fmla="*/ 27 w 29"/>
                      <a:gd name="T3" fmla="*/ 216 h 217"/>
                      <a:gd name="T4" fmla="*/ 28 w 29"/>
                      <a:gd name="T5" fmla="*/ 0 h 217"/>
                      <a:gd name="T6" fmla="*/ 1 w 29"/>
                      <a:gd name="T7" fmla="*/ 0 h 217"/>
                      <a:gd name="T8" fmla="*/ 0 w 29"/>
                      <a:gd name="T9" fmla="*/ 216 h 217"/>
                      <a:gd name="T10" fmla="*/ 0 60000 65536"/>
                      <a:gd name="T11" fmla="*/ 0 60000 65536"/>
                      <a:gd name="T12" fmla="*/ 0 60000 65536"/>
                      <a:gd name="T13" fmla="*/ 0 60000 65536"/>
                      <a:gd name="T14" fmla="*/ 0 60000 65536"/>
                      <a:gd name="T15" fmla="*/ 0 w 29"/>
                      <a:gd name="T16" fmla="*/ 0 h 217"/>
                      <a:gd name="T17" fmla="*/ 29 w 29"/>
                      <a:gd name="T18" fmla="*/ 217 h 217"/>
                    </a:gdLst>
                    <a:ahLst/>
                    <a:cxnLst>
                      <a:cxn ang="T10">
                        <a:pos x="T0" y="T1"/>
                      </a:cxn>
                      <a:cxn ang="T11">
                        <a:pos x="T2" y="T3"/>
                      </a:cxn>
                      <a:cxn ang="T12">
                        <a:pos x="T4" y="T5"/>
                      </a:cxn>
                      <a:cxn ang="T13">
                        <a:pos x="T6" y="T7"/>
                      </a:cxn>
                      <a:cxn ang="T14">
                        <a:pos x="T8" y="T9"/>
                      </a:cxn>
                    </a:cxnLst>
                    <a:rect l="T15" t="T16" r="T17" b="T18"/>
                    <a:pathLst>
                      <a:path w="29" h="217">
                        <a:moveTo>
                          <a:pt x="0" y="216"/>
                        </a:moveTo>
                        <a:lnTo>
                          <a:pt x="27" y="216"/>
                        </a:lnTo>
                        <a:lnTo>
                          <a:pt x="28" y="0"/>
                        </a:lnTo>
                        <a:lnTo>
                          <a:pt x="1" y="0"/>
                        </a:lnTo>
                        <a:lnTo>
                          <a:pt x="0" y="216"/>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593" name="Freeform 800"/>
                  <p:cNvSpPr>
                    <a:spLocks noChangeAspect="1"/>
                  </p:cNvSpPr>
                  <p:nvPr/>
                </p:nvSpPr>
                <p:spPr bwMode="auto">
                  <a:xfrm>
                    <a:off x="3470" y="3927"/>
                    <a:ext cx="29" cy="174"/>
                  </a:xfrm>
                  <a:custGeom>
                    <a:avLst/>
                    <a:gdLst>
                      <a:gd name="T0" fmla="*/ 0 w 29"/>
                      <a:gd name="T1" fmla="*/ 173 h 174"/>
                      <a:gd name="T2" fmla="*/ 27 w 29"/>
                      <a:gd name="T3" fmla="*/ 173 h 174"/>
                      <a:gd name="T4" fmla="*/ 28 w 29"/>
                      <a:gd name="T5" fmla="*/ 0 h 174"/>
                      <a:gd name="T6" fmla="*/ 1 w 29"/>
                      <a:gd name="T7" fmla="*/ 0 h 174"/>
                      <a:gd name="T8" fmla="*/ 0 w 29"/>
                      <a:gd name="T9" fmla="*/ 173 h 174"/>
                      <a:gd name="T10" fmla="*/ 0 60000 65536"/>
                      <a:gd name="T11" fmla="*/ 0 60000 65536"/>
                      <a:gd name="T12" fmla="*/ 0 60000 65536"/>
                      <a:gd name="T13" fmla="*/ 0 60000 65536"/>
                      <a:gd name="T14" fmla="*/ 0 60000 65536"/>
                      <a:gd name="T15" fmla="*/ 0 w 29"/>
                      <a:gd name="T16" fmla="*/ 0 h 174"/>
                      <a:gd name="T17" fmla="*/ 29 w 29"/>
                      <a:gd name="T18" fmla="*/ 174 h 174"/>
                    </a:gdLst>
                    <a:ahLst/>
                    <a:cxnLst>
                      <a:cxn ang="T10">
                        <a:pos x="T0" y="T1"/>
                      </a:cxn>
                      <a:cxn ang="T11">
                        <a:pos x="T2" y="T3"/>
                      </a:cxn>
                      <a:cxn ang="T12">
                        <a:pos x="T4" y="T5"/>
                      </a:cxn>
                      <a:cxn ang="T13">
                        <a:pos x="T6" y="T7"/>
                      </a:cxn>
                      <a:cxn ang="T14">
                        <a:pos x="T8" y="T9"/>
                      </a:cxn>
                    </a:cxnLst>
                    <a:rect l="T15" t="T16" r="T17" b="T18"/>
                    <a:pathLst>
                      <a:path w="29" h="174">
                        <a:moveTo>
                          <a:pt x="0" y="173"/>
                        </a:moveTo>
                        <a:lnTo>
                          <a:pt x="27" y="173"/>
                        </a:lnTo>
                        <a:lnTo>
                          <a:pt x="28" y="0"/>
                        </a:lnTo>
                        <a:lnTo>
                          <a:pt x="1" y="0"/>
                        </a:lnTo>
                        <a:lnTo>
                          <a:pt x="0" y="173"/>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594" name="Freeform 801"/>
                  <p:cNvSpPr>
                    <a:spLocks noChangeAspect="1"/>
                  </p:cNvSpPr>
                  <p:nvPr/>
                </p:nvSpPr>
                <p:spPr bwMode="auto">
                  <a:xfrm>
                    <a:off x="3470" y="3945"/>
                    <a:ext cx="28" cy="138"/>
                  </a:xfrm>
                  <a:custGeom>
                    <a:avLst/>
                    <a:gdLst>
                      <a:gd name="T0" fmla="*/ 0 w 28"/>
                      <a:gd name="T1" fmla="*/ 137 h 138"/>
                      <a:gd name="T2" fmla="*/ 27 w 28"/>
                      <a:gd name="T3" fmla="*/ 137 h 138"/>
                      <a:gd name="T4" fmla="*/ 27 w 28"/>
                      <a:gd name="T5" fmla="*/ 0 h 138"/>
                      <a:gd name="T6" fmla="*/ 1 w 28"/>
                      <a:gd name="T7" fmla="*/ 0 h 138"/>
                      <a:gd name="T8" fmla="*/ 0 w 28"/>
                      <a:gd name="T9" fmla="*/ 137 h 138"/>
                      <a:gd name="T10" fmla="*/ 0 60000 65536"/>
                      <a:gd name="T11" fmla="*/ 0 60000 65536"/>
                      <a:gd name="T12" fmla="*/ 0 60000 65536"/>
                      <a:gd name="T13" fmla="*/ 0 60000 65536"/>
                      <a:gd name="T14" fmla="*/ 0 60000 65536"/>
                      <a:gd name="T15" fmla="*/ 0 w 28"/>
                      <a:gd name="T16" fmla="*/ 0 h 138"/>
                      <a:gd name="T17" fmla="*/ 28 w 28"/>
                      <a:gd name="T18" fmla="*/ 138 h 138"/>
                    </a:gdLst>
                    <a:ahLst/>
                    <a:cxnLst>
                      <a:cxn ang="T10">
                        <a:pos x="T0" y="T1"/>
                      </a:cxn>
                      <a:cxn ang="T11">
                        <a:pos x="T2" y="T3"/>
                      </a:cxn>
                      <a:cxn ang="T12">
                        <a:pos x="T4" y="T5"/>
                      </a:cxn>
                      <a:cxn ang="T13">
                        <a:pos x="T6" y="T7"/>
                      </a:cxn>
                      <a:cxn ang="T14">
                        <a:pos x="T8" y="T9"/>
                      </a:cxn>
                    </a:cxnLst>
                    <a:rect l="T15" t="T16" r="T17" b="T18"/>
                    <a:pathLst>
                      <a:path w="28" h="138">
                        <a:moveTo>
                          <a:pt x="0" y="137"/>
                        </a:moveTo>
                        <a:lnTo>
                          <a:pt x="27" y="137"/>
                        </a:lnTo>
                        <a:lnTo>
                          <a:pt x="27" y="0"/>
                        </a:lnTo>
                        <a:lnTo>
                          <a:pt x="1" y="0"/>
                        </a:lnTo>
                        <a:lnTo>
                          <a:pt x="0" y="137"/>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595" name="Freeform 802"/>
                  <p:cNvSpPr>
                    <a:spLocks noChangeAspect="1"/>
                  </p:cNvSpPr>
                  <p:nvPr/>
                </p:nvSpPr>
                <p:spPr bwMode="auto">
                  <a:xfrm>
                    <a:off x="3470" y="3957"/>
                    <a:ext cx="28" cy="112"/>
                  </a:xfrm>
                  <a:custGeom>
                    <a:avLst/>
                    <a:gdLst>
                      <a:gd name="T0" fmla="*/ 0 w 28"/>
                      <a:gd name="T1" fmla="*/ 111 h 112"/>
                      <a:gd name="T2" fmla="*/ 27 w 28"/>
                      <a:gd name="T3" fmla="*/ 111 h 112"/>
                      <a:gd name="T4" fmla="*/ 27 w 28"/>
                      <a:gd name="T5" fmla="*/ 0 h 112"/>
                      <a:gd name="T6" fmla="*/ 1 w 28"/>
                      <a:gd name="T7" fmla="*/ 0 h 112"/>
                      <a:gd name="T8" fmla="*/ 0 w 28"/>
                      <a:gd name="T9" fmla="*/ 111 h 112"/>
                      <a:gd name="T10" fmla="*/ 0 60000 65536"/>
                      <a:gd name="T11" fmla="*/ 0 60000 65536"/>
                      <a:gd name="T12" fmla="*/ 0 60000 65536"/>
                      <a:gd name="T13" fmla="*/ 0 60000 65536"/>
                      <a:gd name="T14" fmla="*/ 0 60000 65536"/>
                      <a:gd name="T15" fmla="*/ 0 w 28"/>
                      <a:gd name="T16" fmla="*/ 0 h 112"/>
                      <a:gd name="T17" fmla="*/ 28 w 28"/>
                      <a:gd name="T18" fmla="*/ 112 h 112"/>
                    </a:gdLst>
                    <a:ahLst/>
                    <a:cxnLst>
                      <a:cxn ang="T10">
                        <a:pos x="T0" y="T1"/>
                      </a:cxn>
                      <a:cxn ang="T11">
                        <a:pos x="T2" y="T3"/>
                      </a:cxn>
                      <a:cxn ang="T12">
                        <a:pos x="T4" y="T5"/>
                      </a:cxn>
                      <a:cxn ang="T13">
                        <a:pos x="T6" y="T7"/>
                      </a:cxn>
                      <a:cxn ang="T14">
                        <a:pos x="T8" y="T9"/>
                      </a:cxn>
                    </a:cxnLst>
                    <a:rect l="T15" t="T16" r="T17" b="T18"/>
                    <a:pathLst>
                      <a:path w="28" h="112">
                        <a:moveTo>
                          <a:pt x="0" y="111"/>
                        </a:moveTo>
                        <a:lnTo>
                          <a:pt x="27" y="111"/>
                        </a:lnTo>
                        <a:lnTo>
                          <a:pt x="27" y="0"/>
                        </a:lnTo>
                        <a:lnTo>
                          <a:pt x="1" y="0"/>
                        </a:lnTo>
                        <a:lnTo>
                          <a:pt x="0" y="111"/>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596" name="Freeform 803"/>
                  <p:cNvSpPr>
                    <a:spLocks noChangeAspect="1"/>
                  </p:cNvSpPr>
                  <p:nvPr/>
                </p:nvSpPr>
                <p:spPr bwMode="auto">
                  <a:xfrm>
                    <a:off x="3470" y="3969"/>
                    <a:ext cx="28" cy="90"/>
                  </a:xfrm>
                  <a:custGeom>
                    <a:avLst/>
                    <a:gdLst>
                      <a:gd name="T0" fmla="*/ 0 w 28"/>
                      <a:gd name="T1" fmla="*/ 89 h 90"/>
                      <a:gd name="T2" fmla="*/ 27 w 28"/>
                      <a:gd name="T3" fmla="*/ 89 h 90"/>
                      <a:gd name="T4" fmla="*/ 27 w 28"/>
                      <a:gd name="T5" fmla="*/ 0 h 90"/>
                      <a:gd name="T6" fmla="*/ 1 w 28"/>
                      <a:gd name="T7" fmla="*/ 0 h 90"/>
                      <a:gd name="T8" fmla="*/ 0 w 28"/>
                      <a:gd name="T9" fmla="*/ 89 h 90"/>
                      <a:gd name="T10" fmla="*/ 0 60000 65536"/>
                      <a:gd name="T11" fmla="*/ 0 60000 65536"/>
                      <a:gd name="T12" fmla="*/ 0 60000 65536"/>
                      <a:gd name="T13" fmla="*/ 0 60000 65536"/>
                      <a:gd name="T14" fmla="*/ 0 60000 65536"/>
                      <a:gd name="T15" fmla="*/ 0 w 28"/>
                      <a:gd name="T16" fmla="*/ 0 h 90"/>
                      <a:gd name="T17" fmla="*/ 28 w 28"/>
                      <a:gd name="T18" fmla="*/ 90 h 90"/>
                    </a:gdLst>
                    <a:ahLst/>
                    <a:cxnLst>
                      <a:cxn ang="T10">
                        <a:pos x="T0" y="T1"/>
                      </a:cxn>
                      <a:cxn ang="T11">
                        <a:pos x="T2" y="T3"/>
                      </a:cxn>
                      <a:cxn ang="T12">
                        <a:pos x="T4" y="T5"/>
                      </a:cxn>
                      <a:cxn ang="T13">
                        <a:pos x="T6" y="T7"/>
                      </a:cxn>
                      <a:cxn ang="T14">
                        <a:pos x="T8" y="T9"/>
                      </a:cxn>
                    </a:cxnLst>
                    <a:rect l="T15" t="T16" r="T17" b="T18"/>
                    <a:pathLst>
                      <a:path w="28" h="90">
                        <a:moveTo>
                          <a:pt x="0" y="89"/>
                        </a:moveTo>
                        <a:lnTo>
                          <a:pt x="27" y="89"/>
                        </a:lnTo>
                        <a:lnTo>
                          <a:pt x="27" y="0"/>
                        </a:lnTo>
                        <a:lnTo>
                          <a:pt x="1" y="0"/>
                        </a:lnTo>
                        <a:lnTo>
                          <a:pt x="0" y="8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597" name="Freeform 804"/>
                  <p:cNvSpPr>
                    <a:spLocks noChangeAspect="1"/>
                  </p:cNvSpPr>
                  <p:nvPr/>
                </p:nvSpPr>
                <p:spPr bwMode="auto">
                  <a:xfrm>
                    <a:off x="4015" y="3979"/>
                    <a:ext cx="27" cy="65"/>
                  </a:xfrm>
                  <a:custGeom>
                    <a:avLst/>
                    <a:gdLst>
                      <a:gd name="T0" fmla="*/ 1 w 27"/>
                      <a:gd name="T1" fmla="*/ 0 h 65"/>
                      <a:gd name="T2" fmla="*/ 0 w 27"/>
                      <a:gd name="T3" fmla="*/ 64 h 65"/>
                      <a:gd name="T4" fmla="*/ 25 w 27"/>
                      <a:gd name="T5" fmla="*/ 64 h 65"/>
                      <a:gd name="T6" fmla="*/ 26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98" name="Freeform 805"/>
                  <p:cNvSpPr>
                    <a:spLocks noChangeAspect="1"/>
                  </p:cNvSpPr>
                  <p:nvPr/>
                </p:nvSpPr>
                <p:spPr bwMode="auto">
                  <a:xfrm>
                    <a:off x="4015" y="3979"/>
                    <a:ext cx="27" cy="65"/>
                  </a:xfrm>
                  <a:custGeom>
                    <a:avLst/>
                    <a:gdLst>
                      <a:gd name="T0" fmla="*/ 1 w 27"/>
                      <a:gd name="T1" fmla="*/ 0 h 65"/>
                      <a:gd name="T2" fmla="*/ 0 w 27"/>
                      <a:gd name="T3" fmla="*/ 64 h 65"/>
                      <a:gd name="T4" fmla="*/ 25 w 27"/>
                      <a:gd name="T5" fmla="*/ 64 h 65"/>
                      <a:gd name="T6" fmla="*/ 26 w 27"/>
                      <a:gd name="T7" fmla="*/ 1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99" name="Freeform 806"/>
                  <p:cNvSpPr>
                    <a:spLocks noChangeAspect="1"/>
                  </p:cNvSpPr>
                  <p:nvPr/>
                </p:nvSpPr>
                <p:spPr bwMode="auto">
                  <a:xfrm>
                    <a:off x="4015" y="4031"/>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00" name="Line 807"/>
                  <p:cNvSpPr>
                    <a:spLocks noChangeAspect="1" noChangeShapeType="1"/>
                  </p:cNvSpPr>
                  <p:nvPr/>
                </p:nvSpPr>
                <p:spPr bwMode="auto">
                  <a:xfrm flipH="1">
                    <a:off x="4017" y="4031"/>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01" name="Freeform 808"/>
                  <p:cNvSpPr>
                    <a:spLocks noChangeAspect="1"/>
                  </p:cNvSpPr>
                  <p:nvPr/>
                </p:nvSpPr>
                <p:spPr bwMode="auto">
                  <a:xfrm>
                    <a:off x="4014" y="4077"/>
                    <a:ext cx="28" cy="65"/>
                  </a:xfrm>
                  <a:custGeom>
                    <a:avLst/>
                    <a:gdLst>
                      <a:gd name="T0" fmla="*/ 1 w 28"/>
                      <a:gd name="T1" fmla="*/ 0 h 65"/>
                      <a:gd name="T2" fmla="*/ 0 w 28"/>
                      <a:gd name="T3" fmla="*/ 64 h 65"/>
                      <a:gd name="T4" fmla="*/ 26 w 28"/>
                      <a:gd name="T5" fmla="*/ 64 h 65"/>
                      <a:gd name="T6" fmla="*/ 27 w 28"/>
                      <a:gd name="T7" fmla="*/ 0 h 65"/>
                      <a:gd name="T8" fmla="*/ 1 w 28"/>
                      <a:gd name="T9" fmla="*/ 0 h 65"/>
                      <a:gd name="T10" fmla="*/ 0 60000 65536"/>
                      <a:gd name="T11" fmla="*/ 0 60000 65536"/>
                      <a:gd name="T12" fmla="*/ 0 60000 65536"/>
                      <a:gd name="T13" fmla="*/ 0 60000 65536"/>
                      <a:gd name="T14" fmla="*/ 0 60000 65536"/>
                      <a:gd name="T15" fmla="*/ 0 w 28"/>
                      <a:gd name="T16" fmla="*/ 0 h 65"/>
                      <a:gd name="T17" fmla="*/ 28 w 28"/>
                      <a:gd name="T18" fmla="*/ 65 h 65"/>
                    </a:gdLst>
                    <a:ahLst/>
                    <a:cxnLst>
                      <a:cxn ang="T10">
                        <a:pos x="T0" y="T1"/>
                      </a:cxn>
                      <a:cxn ang="T11">
                        <a:pos x="T2" y="T3"/>
                      </a:cxn>
                      <a:cxn ang="T12">
                        <a:pos x="T4" y="T5"/>
                      </a:cxn>
                      <a:cxn ang="T13">
                        <a:pos x="T6" y="T7"/>
                      </a:cxn>
                      <a:cxn ang="T14">
                        <a:pos x="T8" y="T9"/>
                      </a:cxn>
                    </a:cxnLst>
                    <a:rect l="T15" t="T16" r="T17" b="T18"/>
                    <a:pathLst>
                      <a:path w="28" h="65">
                        <a:moveTo>
                          <a:pt x="1" y="0"/>
                        </a:moveTo>
                        <a:lnTo>
                          <a:pt x="0" y="64"/>
                        </a:lnTo>
                        <a:lnTo>
                          <a:pt x="26" y="64"/>
                        </a:lnTo>
                        <a:lnTo>
                          <a:pt x="27" y="0"/>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02" name="Freeform 809"/>
                  <p:cNvSpPr>
                    <a:spLocks noChangeAspect="1"/>
                  </p:cNvSpPr>
                  <p:nvPr/>
                </p:nvSpPr>
                <p:spPr bwMode="auto">
                  <a:xfrm>
                    <a:off x="4014" y="4077"/>
                    <a:ext cx="28" cy="65"/>
                  </a:xfrm>
                  <a:custGeom>
                    <a:avLst/>
                    <a:gdLst>
                      <a:gd name="T0" fmla="*/ 1 w 28"/>
                      <a:gd name="T1" fmla="*/ 0 h 65"/>
                      <a:gd name="T2" fmla="*/ 0 w 28"/>
                      <a:gd name="T3" fmla="*/ 64 h 65"/>
                      <a:gd name="T4" fmla="*/ 26 w 28"/>
                      <a:gd name="T5" fmla="*/ 64 h 65"/>
                      <a:gd name="T6" fmla="*/ 27 w 28"/>
                      <a:gd name="T7" fmla="*/ 0 h 65"/>
                      <a:gd name="T8" fmla="*/ 1 w 28"/>
                      <a:gd name="T9" fmla="*/ 0 h 65"/>
                      <a:gd name="T10" fmla="*/ 0 60000 65536"/>
                      <a:gd name="T11" fmla="*/ 0 60000 65536"/>
                      <a:gd name="T12" fmla="*/ 0 60000 65536"/>
                      <a:gd name="T13" fmla="*/ 0 60000 65536"/>
                      <a:gd name="T14" fmla="*/ 0 60000 65536"/>
                      <a:gd name="T15" fmla="*/ 0 w 28"/>
                      <a:gd name="T16" fmla="*/ 0 h 65"/>
                      <a:gd name="T17" fmla="*/ 28 w 28"/>
                      <a:gd name="T18" fmla="*/ 65 h 65"/>
                    </a:gdLst>
                    <a:ahLst/>
                    <a:cxnLst>
                      <a:cxn ang="T10">
                        <a:pos x="T0" y="T1"/>
                      </a:cxn>
                      <a:cxn ang="T11">
                        <a:pos x="T2" y="T3"/>
                      </a:cxn>
                      <a:cxn ang="T12">
                        <a:pos x="T4" y="T5"/>
                      </a:cxn>
                      <a:cxn ang="T13">
                        <a:pos x="T6" y="T7"/>
                      </a:cxn>
                      <a:cxn ang="T14">
                        <a:pos x="T8" y="T9"/>
                      </a:cxn>
                    </a:cxnLst>
                    <a:rect l="T15" t="T16" r="T17" b="T18"/>
                    <a:pathLst>
                      <a:path w="28" h="65">
                        <a:moveTo>
                          <a:pt x="1" y="0"/>
                        </a:moveTo>
                        <a:lnTo>
                          <a:pt x="0" y="64"/>
                        </a:lnTo>
                        <a:lnTo>
                          <a:pt x="26" y="64"/>
                        </a:lnTo>
                        <a:lnTo>
                          <a:pt x="27" y="0"/>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03" name="Freeform 810"/>
                  <p:cNvSpPr>
                    <a:spLocks noChangeAspect="1"/>
                  </p:cNvSpPr>
                  <p:nvPr/>
                </p:nvSpPr>
                <p:spPr bwMode="auto">
                  <a:xfrm>
                    <a:off x="4014" y="4129"/>
                    <a:ext cx="26" cy="1"/>
                  </a:xfrm>
                  <a:custGeom>
                    <a:avLst/>
                    <a:gdLst>
                      <a:gd name="T0" fmla="*/ 25 w 26"/>
                      <a:gd name="T1" fmla="*/ 0 h 1"/>
                      <a:gd name="T2" fmla="*/ 0 w 26"/>
                      <a:gd name="T3" fmla="*/ 0 h 1"/>
                      <a:gd name="T4" fmla="*/ 25 w 26"/>
                      <a:gd name="T5" fmla="*/ 0 h 1"/>
                      <a:gd name="T6" fmla="*/ 0 60000 65536"/>
                      <a:gd name="T7" fmla="*/ 0 60000 65536"/>
                      <a:gd name="T8" fmla="*/ 0 60000 65536"/>
                      <a:gd name="T9" fmla="*/ 0 w 26"/>
                      <a:gd name="T10" fmla="*/ 0 h 1"/>
                      <a:gd name="T11" fmla="*/ 26 w 26"/>
                      <a:gd name="T12" fmla="*/ 1 h 1"/>
                    </a:gdLst>
                    <a:ahLst/>
                    <a:cxnLst>
                      <a:cxn ang="T6">
                        <a:pos x="T0" y="T1"/>
                      </a:cxn>
                      <a:cxn ang="T7">
                        <a:pos x="T2" y="T3"/>
                      </a:cxn>
                      <a:cxn ang="T8">
                        <a:pos x="T4" y="T5"/>
                      </a:cxn>
                    </a:cxnLst>
                    <a:rect l="T9" t="T10" r="T11" b="T12"/>
                    <a:pathLst>
                      <a:path w="26" h="1">
                        <a:moveTo>
                          <a:pt x="25" y="0"/>
                        </a:moveTo>
                        <a:lnTo>
                          <a:pt x="0" y="0"/>
                        </a:lnTo>
                        <a:lnTo>
                          <a:pt x="25"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04" name="Line 811"/>
                  <p:cNvSpPr>
                    <a:spLocks noChangeAspect="1" noChangeShapeType="1"/>
                  </p:cNvSpPr>
                  <p:nvPr/>
                </p:nvSpPr>
                <p:spPr bwMode="auto">
                  <a:xfrm flipH="1">
                    <a:off x="4016" y="4129"/>
                    <a:ext cx="22"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05" name="Freeform 812"/>
                  <p:cNvSpPr>
                    <a:spLocks noChangeAspect="1"/>
                  </p:cNvSpPr>
                  <p:nvPr/>
                </p:nvSpPr>
                <p:spPr bwMode="auto">
                  <a:xfrm>
                    <a:off x="4015" y="3881"/>
                    <a:ext cx="27" cy="66"/>
                  </a:xfrm>
                  <a:custGeom>
                    <a:avLst/>
                    <a:gdLst>
                      <a:gd name="T0" fmla="*/ 1 w 27"/>
                      <a:gd name="T1" fmla="*/ 0 h 66"/>
                      <a:gd name="T2" fmla="*/ 0 w 27"/>
                      <a:gd name="T3" fmla="*/ 64 h 66"/>
                      <a:gd name="T4" fmla="*/ 25 w 27"/>
                      <a:gd name="T5" fmla="*/ 65 h 66"/>
                      <a:gd name="T6" fmla="*/ 26 w 27"/>
                      <a:gd name="T7" fmla="*/ 0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4"/>
                        </a:lnTo>
                        <a:lnTo>
                          <a:pt x="25" y="65"/>
                        </a:lnTo>
                        <a:lnTo>
                          <a:pt x="26" y="0"/>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06" name="Freeform 813"/>
                  <p:cNvSpPr>
                    <a:spLocks noChangeAspect="1"/>
                  </p:cNvSpPr>
                  <p:nvPr/>
                </p:nvSpPr>
                <p:spPr bwMode="auto">
                  <a:xfrm>
                    <a:off x="4015" y="3881"/>
                    <a:ext cx="27" cy="66"/>
                  </a:xfrm>
                  <a:custGeom>
                    <a:avLst/>
                    <a:gdLst>
                      <a:gd name="T0" fmla="*/ 1 w 27"/>
                      <a:gd name="T1" fmla="*/ 0 h 66"/>
                      <a:gd name="T2" fmla="*/ 0 w 27"/>
                      <a:gd name="T3" fmla="*/ 64 h 66"/>
                      <a:gd name="T4" fmla="*/ 25 w 27"/>
                      <a:gd name="T5" fmla="*/ 65 h 66"/>
                      <a:gd name="T6" fmla="*/ 26 w 27"/>
                      <a:gd name="T7" fmla="*/ 0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4"/>
                        </a:lnTo>
                        <a:lnTo>
                          <a:pt x="25" y="65"/>
                        </a:lnTo>
                        <a:lnTo>
                          <a:pt x="26" y="0"/>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07" name="Freeform 814"/>
                  <p:cNvSpPr>
                    <a:spLocks noChangeAspect="1"/>
                  </p:cNvSpPr>
                  <p:nvPr/>
                </p:nvSpPr>
                <p:spPr bwMode="auto">
                  <a:xfrm>
                    <a:off x="4015" y="3933"/>
                    <a:ext cx="26" cy="2"/>
                  </a:xfrm>
                  <a:custGeom>
                    <a:avLst/>
                    <a:gdLst>
                      <a:gd name="T0" fmla="*/ 25 w 26"/>
                      <a:gd name="T1" fmla="*/ 1 h 2"/>
                      <a:gd name="T2" fmla="*/ 0 w 26"/>
                      <a:gd name="T3" fmla="*/ 0 h 2"/>
                      <a:gd name="T4" fmla="*/ 25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25" y="1"/>
                        </a:moveTo>
                        <a:lnTo>
                          <a:pt x="0" y="0"/>
                        </a:lnTo>
                        <a:lnTo>
                          <a:pt x="25"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08" name="Line 815"/>
                  <p:cNvSpPr>
                    <a:spLocks noChangeAspect="1" noChangeShapeType="1"/>
                  </p:cNvSpPr>
                  <p:nvPr/>
                </p:nvSpPr>
                <p:spPr bwMode="auto">
                  <a:xfrm flipH="1">
                    <a:off x="4016" y="3933"/>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09" name="Freeform 816"/>
                  <p:cNvSpPr>
                    <a:spLocks noChangeAspect="1"/>
                  </p:cNvSpPr>
                  <p:nvPr/>
                </p:nvSpPr>
                <p:spPr bwMode="auto">
                  <a:xfrm>
                    <a:off x="3499" y="3903"/>
                    <a:ext cx="23" cy="223"/>
                  </a:xfrm>
                  <a:custGeom>
                    <a:avLst/>
                    <a:gdLst>
                      <a:gd name="T0" fmla="*/ 0 w 23"/>
                      <a:gd name="T1" fmla="*/ 222 h 223"/>
                      <a:gd name="T2" fmla="*/ 21 w 23"/>
                      <a:gd name="T3" fmla="*/ 222 h 223"/>
                      <a:gd name="T4" fmla="*/ 22 w 23"/>
                      <a:gd name="T5" fmla="*/ 0 h 223"/>
                      <a:gd name="T6" fmla="*/ 1 w 23"/>
                      <a:gd name="T7" fmla="*/ 0 h 223"/>
                      <a:gd name="T8" fmla="*/ 0 w 23"/>
                      <a:gd name="T9" fmla="*/ 222 h 223"/>
                      <a:gd name="T10" fmla="*/ 0 60000 65536"/>
                      <a:gd name="T11" fmla="*/ 0 60000 65536"/>
                      <a:gd name="T12" fmla="*/ 0 60000 65536"/>
                      <a:gd name="T13" fmla="*/ 0 60000 65536"/>
                      <a:gd name="T14" fmla="*/ 0 60000 65536"/>
                      <a:gd name="T15" fmla="*/ 0 w 23"/>
                      <a:gd name="T16" fmla="*/ 0 h 223"/>
                      <a:gd name="T17" fmla="*/ 23 w 23"/>
                      <a:gd name="T18" fmla="*/ 223 h 223"/>
                    </a:gdLst>
                    <a:ahLst/>
                    <a:cxnLst>
                      <a:cxn ang="T10">
                        <a:pos x="T0" y="T1"/>
                      </a:cxn>
                      <a:cxn ang="T11">
                        <a:pos x="T2" y="T3"/>
                      </a:cxn>
                      <a:cxn ang="T12">
                        <a:pos x="T4" y="T5"/>
                      </a:cxn>
                      <a:cxn ang="T13">
                        <a:pos x="T6" y="T7"/>
                      </a:cxn>
                      <a:cxn ang="T14">
                        <a:pos x="T8" y="T9"/>
                      </a:cxn>
                    </a:cxnLst>
                    <a:rect l="T15" t="T16" r="T17" b="T18"/>
                    <a:pathLst>
                      <a:path w="23" h="223">
                        <a:moveTo>
                          <a:pt x="0" y="222"/>
                        </a:moveTo>
                        <a:lnTo>
                          <a:pt x="21" y="222"/>
                        </a:lnTo>
                        <a:lnTo>
                          <a:pt x="22" y="0"/>
                        </a:lnTo>
                        <a:lnTo>
                          <a:pt x="1" y="0"/>
                        </a:lnTo>
                        <a:lnTo>
                          <a:pt x="0" y="222"/>
                        </a:lnTo>
                      </a:path>
                    </a:pathLst>
                  </a:custGeom>
                  <a:solidFill>
                    <a:srgbClr val="404040"/>
                  </a:solidFill>
                  <a:ln w="9525" cap="rnd">
                    <a:noFill/>
                    <a:round/>
                    <a:headEnd type="none" w="sm" len="sm"/>
                    <a:tailEnd type="none" w="sm" len="sm"/>
                  </a:ln>
                </p:spPr>
                <p:txBody>
                  <a:bodyPr rot="10800000" wrap="none"/>
                  <a:lstStyle/>
                  <a:p>
                    <a:endParaRPr lang="es-PA"/>
                  </a:p>
                </p:txBody>
              </p:sp>
              <p:sp>
                <p:nvSpPr>
                  <p:cNvPr id="17610" name="Freeform 817"/>
                  <p:cNvSpPr>
                    <a:spLocks noChangeAspect="1"/>
                  </p:cNvSpPr>
                  <p:nvPr/>
                </p:nvSpPr>
                <p:spPr bwMode="auto">
                  <a:xfrm>
                    <a:off x="3502" y="3976"/>
                    <a:ext cx="27" cy="64"/>
                  </a:xfrm>
                  <a:custGeom>
                    <a:avLst/>
                    <a:gdLst>
                      <a:gd name="T0" fmla="*/ 1 w 27"/>
                      <a:gd name="T1" fmla="*/ 0 h 64"/>
                      <a:gd name="T2" fmla="*/ 0 w 27"/>
                      <a:gd name="T3" fmla="*/ 63 h 64"/>
                      <a:gd name="T4" fmla="*/ 25 w 27"/>
                      <a:gd name="T5" fmla="*/ 63 h 64"/>
                      <a:gd name="T6" fmla="*/ 26 w 27"/>
                      <a:gd name="T7" fmla="*/ 1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5" y="63"/>
                        </a:lnTo>
                        <a:lnTo>
                          <a:pt x="26"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11" name="Freeform 818"/>
                  <p:cNvSpPr>
                    <a:spLocks noChangeAspect="1"/>
                  </p:cNvSpPr>
                  <p:nvPr/>
                </p:nvSpPr>
                <p:spPr bwMode="auto">
                  <a:xfrm>
                    <a:off x="3502" y="3976"/>
                    <a:ext cx="27" cy="64"/>
                  </a:xfrm>
                  <a:custGeom>
                    <a:avLst/>
                    <a:gdLst>
                      <a:gd name="T0" fmla="*/ 1 w 27"/>
                      <a:gd name="T1" fmla="*/ 0 h 64"/>
                      <a:gd name="T2" fmla="*/ 0 w 27"/>
                      <a:gd name="T3" fmla="*/ 63 h 64"/>
                      <a:gd name="T4" fmla="*/ 25 w 27"/>
                      <a:gd name="T5" fmla="*/ 63 h 64"/>
                      <a:gd name="T6" fmla="*/ 26 w 27"/>
                      <a:gd name="T7" fmla="*/ 1 h 64"/>
                      <a:gd name="T8" fmla="*/ 1 w 27"/>
                      <a:gd name="T9" fmla="*/ 0 h 64"/>
                      <a:gd name="T10" fmla="*/ 0 60000 65536"/>
                      <a:gd name="T11" fmla="*/ 0 60000 65536"/>
                      <a:gd name="T12" fmla="*/ 0 60000 65536"/>
                      <a:gd name="T13" fmla="*/ 0 60000 65536"/>
                      <a:gd name="T14" fmla="*/ 0 60000 65536"/>
                      <a:gd name="T15" fmla="*/ 0 w 27"/>
                      <a:gd name="T16" fmla="*/ 0 h 64"/>
                      <a:gd name="T17" fmla="*/ 27 w 27"/>
                      <a:gd name="T18" fmla="*/ 64 h 64"/>
                    </a:gdLst>
                    <a:ahLst/>
                    <a:cxnLst>
                      <a:cxn ang="T10">
                        <a:pos x="T0" y="T1"/>
                      </a:cxn>
                      <a:cxn ang="T11">
                        <a:pos x="T2" y="T3"/>
                      </a:cxn>
                      <a:cxn ang="T12">
                        <a:pos x="T4" y="T5"/>
                      </a:cxn>
                      <a:cxn ang="T13">
                        <a:pos x="T6" y="T7"/>
                      </a:cxn>
                      <a:cxn ang="T14">
                        <a:pos x="T8" y="T9"/>
                      </a:cxn>
                    </a:cxnLst>
                    <a:rect l="T15" t="T16" r="T17" b="T18"/>
                    <a:pathLst>
                      <a:path w="27" h="64">
                        <a:moveTo>
                          <a:pt x="1" y="0"/>
                        </a:moveTo>
                        <a:lnTo>
                          <a:pt x="0" y="63"/>
                        </a:lnTo>
                        <a:lnTo>
                          <a:pt x="25" y="63"/>
                        </a:lnTo>
                        <a:lnTo>
                          <a:pt x="26"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12" name="Freeform 819"/>
                  <p:cNvSpPr>
                    <a:spLocks noChangeAspect="1"/>
                  </p:cNvSpPr>
                  <p:nvPr/>
                </p:nvSpPr>
                <p:spPr bwMode="auto">
                  <a:xfrm>
                    <a:off x="3502" y="4029"/>
                    <a:ext cx="26" cy="1"/>
                  </a:xfrm>
                  <a:custGeom>
                    <a:avLst/>
                    <a:gdLst>
                      <a:gd name="T0" fmla="*/ 25 w 26"/>
                      <a:gd name="T1" fmla="*/ 0 h 1"/>
                      <a:gd name="T2" fmla="*/ 0 w 26"/>
                      <a:gd name="T3" fmla="*/ 0 h 1"/>
                      <a:gd name="T4" fmla="*/ 25 w 26"/>
                      <a:gd name="T5" fmla="*/ 0 h 1"/>
                      <a:gd name="T6" fmla="*/ 0 60000 65536"/>
                      <a:gd name="T7" fmla="*/ 0 60000 65536"/>
                      <a:gd name="T8" fmla="*/ 0 60000 65536"/>
                      <a:gd name="T9" fmla="*/ 0 w 26"/>
                      <a:gd name="T10" fmla="*/ 0 h 1"/>
                      <a:gd name="T11" fmla="*/ 26 w 26"/>
                      <a:gd name="T12" fmla="*/ 1 h 1"/>
                    </a:gdLst>
                    <a:ahLst/>
                    <a:cxnLst>
                      <a:cxn ang="T6">
                        <a:pos x="T0" y="T1"/>
                      </a:cxn>
                      <a:cxn ang="T7">
                        <a:pos x="T2" y="T3"/>
                      </a:cxn>
                      <a:cxn ang="T8">
                        <a:pos x="T4" y="T5"/>
                      </a:cxn>
                    </a:cxnLst>
                    <a:rect l="T9" t="T10" r="T11" b="T12"/>
                    <a:pathLst>
                      <a:path w="26" h="1">
                        <a:moveTo>
                          <a:pt x="25" y="0"/>
                        </a:moveTo>
                        <a:lnTo>
                          <a:pt x="0" y="0"/>
                        </a:lnTo>
                        <a:lnTo>
                          <a:pt x="25"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13" name="Line 820"/>
                  <p:cNvSpPr>
                    <a:spLocks noChangeAspect="1" noChangeShapeType="1"/>
                  </p:cNvSpPr>
                  <p:nvPr/>
                </p:nvSpPr>
                <p:spPr bwMode="auto">
                  <a:xfrm flipH="1">
                    <a:off x="3504" y="4029"/>
                    <a:ext cx="23"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14" name="Freeform 821"/>
                  <p:cNvSpPr>
                    <a:spLocks noChangeAspect="1"/>
                  </p:cNvSpPr>
                  <p:nvPr/>
                </p:nvSpPr>
                <p:spPr bwMode="auto">
                  <a:xfrm>
                    <a:off x="3502" y="4073"/>
                    <a:ext cx="27" cy="66"/>
                  </a:xfrm>
                  <a:custGeom>
                    <a:avLst/>
                    <a:gdLst>
                      <a:gd name="T0" fmla="*/ 0 w 27"/>
                      <a:gd name="T1" fmla="*/ 0 h 66"/>
                      <a:gd name="T2" fmla="*/ 0 w 27"/>
                      <a:gd name="T3" fmla="*/ 64 h 66"/>
                      <a:gd name="T4" fmla="*/ 25 w 27"/>
                      <a:gd name="T5" fmla="*/ 65 h 66"/>
                      <a:gd name="T6" fmla="*/ 26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4"/>
                        </a:lnTo>
                        <a:lnTo>
                          <a:pt x="25" y="65"/>
                        </a:lnTo>
                        <a:lnTo>
                          <a:pt x="26"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15" name="Freeform 822"/>
                  <p:cNvSpPr>
                    <a:spLocks noChangeAspect="1"/>
                  </p:cNvSpPr>
                  <p:nvPr/>
                </p:nvSpPr>
                <p:spPr bwMode="auto">
                  <a:xfrm>
                    <a:off x="3502" y="4073"/>
                    <a:ext cx="27" cy="66"/>
                  </a:xfrm>
                  <a:custGeom>
                    <a:avLst/>
                    <a:gdLst>
                      <a:gd name="T0" fmla="*/ 0 w 27"/>
                      <a:gd name="T1" fmla="*/ 0 h 66"/>
                      <a:gd name="T2" fmla="*/ 0 w 27"/>
                      <a:gd name="T3" fmla="*/ 64 h 66"/>
                      <a:gd name="T4" fmla="*/ 25 w 27"/>
                      <a:gd name="T5" fmla="*/ 65 h 66"/>
                      <a:gd name="T6" fmla="*/ 26 w 27"/>
                      <a:gd name="T7" fmla="*/ 0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4"/>
                        </a:lnTo>
                        <a:lnTo>
                          <a:pt x="25" y="65"/>
                        </a:lnTo>
                        <a:lnTo>
                          <a:pt x="26"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16" name="Freeform 823"/>
                  <p:cNvSpPr>
                    <a:spLocks noChangeAspect="1"/>
                  </p:cNvSpPr>
                  <p:nvPr/>
                </p:nvSpPr>
                <p:spPr bwMode="auto">
                  <a:xfrm>
                    <a:off x="3502" y="4126"/>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17" name="Line 824"/>
                  <p:cNvSpPr>
                    <a:spLocks noChangeAspect="1" noChangeShapeType="1"/>
                  </p:cNvSpPr>
                  <p:nvPr/>
                </p:nvSpPr>
                <p:spPr bwMode="auto">
                  <a:xfrm flipH="1">
                    <a:off x="3504" y="4126"/>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18" name="Freeform 825"/>
                  <p:cNvSpPr>
                    <a:spLocks noChangeAspect="1"/>
                  </p:cNvSpPr>
                  <p:nvPr/>
                </p:nvSpPr>
                <p:spPr bwMode="auto">
                  <a:xfrm>
                    <a:off x="3503" y="3878"/>
                    <a:ext cx="27" cy="66"/>
                  </a:xfrm>
                  <a:custGeom>
                    <a:avLst/>
                    <a:gdLst>
                      <a:gd name="T0" fmla="*/ 0 w 27"/>
                      <a:gd name="T1" fmla="*/ 0 h 66"/>
                      <a:gd name="T2" fmla="*/ 0 w 27"/>
                      <a:gd name="T3" fmla="*/ 65 h 66"/>
                      <a:gd name="T4" fmla="*/ 25 w 27"/>
                      <a:gd name="T5" fmla="*/ 65 h 66"/>
                      <a:gd name="T6" fmla="*/ 26 w 27"/>
                      <a:gd name="T7" fmla="*/ 1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1"/>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19" name="Freeform 826"/>
                  <p:cNvSpPr>
                    <a:spLocks noChangeAspect="1"/>
                  </p:cNvSpPr>
                  <p:nvPr/>
                </p:nvSpPr>
                <p:spPr bwMode="auto">
                  <a:xfrm>
                    <a:off x="3503" y="3878"/>
                    <a:ext cx="27" cy="66"/>
                  </a:xfrm>
                  <a:custGeom>
                    <a:avLst/>
                    <a:gdLst>
                      <a:gd name="T0" fmla="*/ 0 w 27"/>
                      <a:gd name="T1" fmla="*/ 0 h 66"/>
                      <a:gd name="T2" fmla="*/ 0 w 27"/>
                      <a:gd name="T3" fmla="*/ 65 h 66"/>
                      <a:gd name="T4" fmla="*/ 25 w 27"/>
                      <a:gd name="T5" fmla="*/ 65 h 66"/>
                      <a:gd name="T6" fmla="*/ 26 w 27"/>
                      <a:gd name="T7" fmla="*/ 1 h 66"/>
                      <a:gd name="T8" fmla="*/ 0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0" y="0"/>
                        </a:moveTo>
                        <a:lnTo>
                          <a:pt x="0" y="65"/>
                        </a:lnTo>
                        <a:lnTo>
                          <a:pt x="25" y="65"/>
                        </a:lnTo>
                        <a:lnTo>
                          <a:pt x="26" y="1"/>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20" name="Freeform 827"/>
                  <p:cNvSpPr>
                    <a:spLocks noChangeAspect="1"/>
                  </p:cNvSpPr>
                  <p:nvPr/>
                </p:nvSpPr>
                <p:spPr bwMode="auto">
                  <a:xfrm>
                    <a:off x="3503" y="3931"/>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21" name="Line 828"/>
                  <p:cNvSpPr>
                    <a:spLocks noChangeAspect="1" noChangeShapeType="1"/>
                  </p:cNvSpPr>
                  <p:nvPr/>
                </p:nvSpPr>
                <p:spPr bwMode="auto">
                  <a:xfrm flipH="1">
                    <a:off x="3506" y="3931"/>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22" name="Freeform 829"/>
                  <p:cNvSpPr>
                    <a:spLocks noChangeAspect="1"/>
                  </p:cNvSpPr>
                  <p:nvPr/>
                </p:nvSpPr>
                <p:spPr bwMode="auto">
                  <a:xfrm>
                    <a:off x="4086" y="3908"/>
                    <a:ext cx="575" cy="225"/>
                  </a:xfrm>
                  <a:custGeom>
                    <a:avLst/>
                    <a:gdLst>
                      <a:gd name="T0" fmla="*/ 571 w 575"/>
                      <a:gd name="T1" fmla="*/ 1 h 225"/>
                      <a:gd name="T2" fmla="*/ 4 w 575"/>
                      <a:gd name="T3" fmla="*/ 0 h 225"/>
                      <a:gd name="T4" fmla="*/ 0 w 575"/>
                      <a:gd name="T5" fmla="*/ 219 h 225"/>
                      <a:gd name="T6" fmla="*/ 574 w 575"/>
                      <a:gd name="T7" fmla="*/ 224 h 225"/>
                      <a:gd name="T8" fmla="*/ 571 w 575"/>
                      <a:gd name="T9" fmla="*/ 1 h 225"/>
                      <a:gd name="T10" fmla="*/ 0 60000 65536"/>
                      <a:gd name="T11" fmla="*/ 0 60000 65536"/>
                      <a:gd name="T12" fmla="*/ 0 60000 65536"/>
                      <a:gd name="T13" fmla="*/ 0 60000 65536"/>
                      <a:gd name="T14" fmla="*/ 0 60000 65536"/>
                      <a:gd name="T15" fmla="*/ 0 w 575"/>
                      <a:gd name="T16" fmla="*/ 0 h 225"/>
                      <a:gd name="T17" fmla="*/ 575 w 575"/>
                      <a:gd name="T18" fmla="*/ 225 h 225"/>
                    </a:gdLst>
                    <a:ahLst/>
                    <a:cxnLst>
                      <a:cxn ang="T10">
                        <a:pos x="T0" y="T1"/>
                      </a:cxn>
                      <a:cxn ang="T11">
                        <a:pos x="T2" y="T3"/>
                      </a:cxn>
                      <a:cxn ang="T12">
                        <a:pos x="T4" y="T5"/>
                      </a:cxn>
                      <a:cxn ang="T13">
                        <a:pos x="T6" y="T7"/>
                      </a:cxn>
                      <a:cxn ang="T14">
                        <a:pos x="T8" y="T9"/>
                      </a:cxn>
                    </a:cxnLst>
                    <a:rect l="T15" t="T16" r="T17" b="T18"/>
                    <a:pathLst>
                      <a:path w="575" h="225">
                        <a:moveTo>
                          <a:pt x="571" y="1"/>
                        </a:moveTo>
                        <a:lnTo>
                          <a:pt x="4" y="0"/>
                        </a:lnTo>
                        <a:lnTo>
                          <a:pt x="0" y="219"/>
                        </a:lnTo>
                        <a:lnTo>
                          <a:pt x="574" y="224"/>
                        </a:lnTo>
                        <a:lnTo>
                          <a:pt x="571" y="1"/>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623" name="Freeform 830"/>
                  <p:cNvSpPr>
                    <a:spLocks noChangeAspect="1"/>
                  </p:cNvSpPr>
                  <p:nvPr/>
                </p:nvSpPr>
                <p:spPr bwMode="auto">
                  <a:xfrm>
                    <a:off x="4086" y="3908"/>
                    <a:ext cx="575" cy="225"/>
                  </a:xfrm>
                  <a:custGeom>
                    <a:avLst/>
                    <a:gdLst>
                      <a:gd name="T0" fmla="*/ 571 w 575"/>
                      <a:gd name="T1" fmla="*/ 1 h 225"/>
                      <a:gd name="T2" fmla="*/ 4 w 575"/>
                      <a:gd name="T3" fmla="*/ 0 h 225"/>
                      <a:gd name="T4" fmla="*/ 0 w 575"/>
                      <a:gd name="T5" fmla="*/ 219 h 225"/>
                      <a:gd name="T6" fmla="*/ 574 w 575"/>
                      <a:gd name="T7" fmla="*/ 224 h 225"/>
                      <a:gd name="T8" fmla="*/ 571 w 575"/>
                      <a:gd name="T9" fmla="*/ 1 h 225"/>
                      <a:gd name="T10" fmla="*/ 0 60000 65536"/>
                      <a:gd name="T11" fmla="*/ 0 60000 65536"/>
                      <a:gd name="T12" fmla="*/ 0 60000 65536"/>
                      <a:gd name="T13" fmla="*/ 0 60000 65536"/>
                      <a:gd name="T14" fmla="*/ 0 60000 65536"/>
                      <a:gd name="T15" fmla="*/ 0 w 575"/>
                      <a:gd name="T16" fmla="*/ 0 h 225"/>
                      <a:gd name="T17" fmla="*/ 575 w 575"/>
                      <a:gd name="T18" fmla="*/ 225 h 225"/>
                    </a:gdLst>
                    <a:ahLst/>
                    <a:cxnLst>
                      <a:cxn ang="T10">
                        <a:pos x="T0" y="T1"/>
                      </a:cxn>
                      <a:cxn ang="T11">
                        <a:pos x="T2" y="T3"/>
                      </a:cxn>
                      <a:cxn ang="T12">
                        <a:pos x="T4" y="T5"/>
                      </a:cxn>
                      <a:cxn ang="T13">
                        <a:pos x="T6" y="T7"/>
                      </a:cxn>
                      <a:cxn ang="T14">
                        <a:pos x="T8" y="T9"/>
                      </a:cxn>
                    </a:cxnLst>
                    <a:rect l="T15" t="T16" r="T17" b="T18"/>
                    <a:pathLst>
                      <a:path w="575" h="225">
                        <a:moveTo>
                          <a:pt x="571" y="1"/>
                        </a:moveTo>
                        <a:lnTo>
                          <a:pt x="4" y="0"/>
                        </a:lnTo>
                        <a:lnTo>
                          <a:pt x="0" y="219"/>
                        </a:lnTo>
                        <a:lnTo>
                          <a:pt x="574" y="224"/>
                        </a:lnTo>
                        <a:lnTo>
                          <a:pt x="571" y="1"/>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24" name="Freeform 831"/>
                  <p:cNvSpPr>
                    <a:spLocks noChangeAspect="1"/>
                  </p:cNvSpPr>
                  <p:nvPr/>
                </p:nvSpPr>
                <p:spPr bwMode="auto">
                  <a:xfrm>
                    <a:off x="4086" y="4103"/>
                    <a:ext cx="575" cy="24"/>
                  </a:xfrm>
                  <a:custGeom>
                    <a:avLst/>
                    <a:gdLst>
                      <a:gd name="T0" fmla="*/ 574 w 575"/>
                      <a:gd name="T1" fmla="*/ 5 h 24"/>
                      <a:gd name="T2" fmla="*/ 571 w 575"/>
                      <a:gd name="T3" fmla="*/ 23 h 24"/>
                      <a:gd name="T4" fmla="*/ 0 w 575"/>
                      <a:gd name="T5" fmla="*/ 20 h 24"/>
                      <a:gd name="T6" fmla="*/ 3 w 575"/>
                      <a:gd name="T7" fmla="*/ 0 h 24"/>
                      <a:gd name="T8" fmla="*/ 574 w 575"/>
                      <a:gd name="T9" fmla="*/ 5 h 24"/>
                      <a:gd name="T10" fmla="*/ 0 60000 65536"/>
                      <a:gd name="T11" fmla="*/ 0 60000 65536"/>
                      <a:gd name="T12" fmla="*/ 0 60000 65536"/>
                      <a:gd name="T13" fmla="*/ 0 60000 65536"/>
                      <a:gd name="T14" fmla="*/ 0 60000 65536"/>
                      <a:gd name="T15" fmla="*/ 0 w 575"/>
                      <a:gd name="T16" fmla="*/ 0 h 24"/>
                      <a:gd name="T17" fmla="*/ 575 w 575"/>
                      <a:gd name="T18" fmla="*/ 24 h 24"/>
                    </a:gdLst>
                    <a:ahLst/>
                    <a:cxnLst>
                      <a:cxn ang="T10">
                        <a:pos x="T0" y="T1"/>
                      </a:cxn>
                      <a:cxn ang="T11">
                        <a:pos x="T2" y="T3"/>
                      </a:cxn>
                      <a:cxn ang="T12">
                        <a:pos x="T4" y="T5"/>
                      </a:cxn>
                      <a:cxn ang="T13">
                        <a:pos x="T6" y="T7"/>
                      </a:cxn>
                      <a:cxn ang="T14">
                        <a:pos x="T8" y="T9"/>
                      </a:cxn>
                    </a:cxnLst>
                    <a:rect l="T15" t="T16" r="T17" b="T18"/>
                    <a:pathLst>
                      <a:path w="575" h="24">
                        <a:moveTo>
                          <a:pt x="574" y="5"/>
                        </a:moveTo>
                        <a:lnTo>
                          <a:pt x="571" y="23"/>
                        </a:lnTo>
                        <a:lnTo>
                          <a:pt x="0" y="20"/>
                        </a:lnTo>
                        <a:lnTo>
                          <a:pt x="3" y="0"/>
                        </a:lnTo>
                        <a:lnTo>
                          <a:pt x="574" y="5"/>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625" name="Freeform 832"/>
                  <p:cNvSpPr>
                    <a:spLocks noChangeAspect="1"/>
                  </p:cNvSpPr>
                  <p:nvPr/>
                </p:nvSpPr>
                <p:spPr bwMode="auto">
                  <a:xfrm>
                    <a:off x="4091" y="3908"/>
                    <a:ext cx="573" cy="24"/>
                  </a:xfrm>
                  <a:custGeom>
                    <a:avLst/>
                    <a:gdLst>
                      <a:gd name="T0" fmla="*/ 569 w 573"/>
                      <a:gd name="T1" fmla="*/ 3 h 24"/>
                      <a:gd name="T2" fmla="*/ 572 w 573"/>
                      <a:gd name="T3" fmla="*/ 23 h 24"/>
                      <a:gd name="T4" fmla="*/ 67 w 573"/>
                      <a:gd name="T5" fmla="*/ 19 h 24"/>
                      <a:gd name="T6" fmla="*/ 1 w 573"/>
                      <a:gd name="T7" fmla="*/ 19 h 24"/>
                      <a:gd name="T8" fmla="*/ 0 w 573"/>
                      <a:gd name="T9" fmla="*/ 0 h 24"/>
                      <a:gd name="T10" fmla="*/ 58 w 573"/>
                      <a:gd name="T11" fmla="*/ 1 h 24"/>
                      <a:gd name="T12" fmla="*/ 569 w 573"/>
                      <a:gd name="T13" fmla="*/ 3 h 24"/>
                      <a:gd name="T14" fmla="*/ 0 60000 65536"/>
                      <a:gd name="T15" fmla="*/ 0 60000 65536"/>
                      <a:gd name="T16" fmla="*/ 0 60000 65536"/>
                      <a:gd name="T17" fmla="*/ 0 60000 65536"/>
                      <a:gd name="T18" fmla="*/ 0 60000 65536"/>
                      <a:gd name="T19" fmla="*/ 0 60000 65536"/>
                      <a:gd name="T20" fmla="*/ 0 60000 65536"/>
                      <a:gd name="T21" fmla="*/ 0 w 573"/>
                      <a:gd name="T22" fmla="*/ 0 h 24"/>
                      <a:gd name="T23" fmla="*/ 573 w 57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24">
                        <a:moveTo>
                          <a:pt x="569" y="3"/>
                        </a:moveTo>
                        <a:lnTo>
                          <a:pt x="572" y="23"/>
                        </a:lnTo>
                        <a:lnTo>
                          <a:pt x="67" y="19"/>
                        </a:lnTo>
                        <a:lnTo>
                          <a:pt x="1" y="19"/>
                        </a:lnTo>
                        <a:lnTo>
                          <a:pt x="0" y="0"/>
                        </a:lnTo>
                        <a:lnTo>
                          <a:pt x="58" y="1"/>
                        </a:lnTo>
                        <a:lnTo>
                          <a:pt x="569" y="3"/>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626" name="Freeform 833"/>
                  <p:cNvSpPr>
                    <a:spLocks noChangeAspect="1"/>
                  </p:cNvSpPr>
                  <p:nvPr/>
                </p:nvSpPr>
                <p:spPr bwMode="auto">
                  <a:xfrm>
                    <a:off x="4088" y="3948"/>
                    <a:ext cx="574" cy="141"/>
                  </a:xfrm>
                  <a:custGeom>
                    <a:avLst/>
                    <a:gdLst>
                      <a:gd name="T0" fmla="*/ 573 w 574"/>
                      <a:gd name="T1" fmla="*/ 3 h 141"/>
                      <a:gd name="T2" fmla="*/ 6 w 574"/>
                      <a:gd name="T3" fmla="*/ 0 h 141"/>
                      <a:gd name="T4" fmla="*/ 10 w 574"/>
                      <a:gd name="T5" fmla="*/ 68 h 141"/>
                      <a:gd name="T6" fmla="*/ 0 w 574"/>
                      <a:gd name="T7" fmla="*/ 137 h 141"/>
                      <a:gd name="T8" fmla="*/ 570 w 574"/>
                      <a:gd name="T9" fmla="*/ 140 h 141"/>
                      <a:gd name="T10" fmla="*/ 573 w 574"/>
                      <a:gd name="T11" fmla="*/ 3 h 141"/>
                      <a:gd name="T12" fmla="*/ 0 60000 65536"/>
                      <a:gd name="T13" fmla="*/ 0 60000 65536"/>
                      <a:gd name="T14" fmla="*/ 0 60000 65536"/>
                      <a:gd name="T15" fmla="*/ 0 60000 65536"/>
                      <a:gd name="T16" fmla="*/ 0 60000 65536"/>
                      <a:gd name="T17" fmla="*/ 0 60000 65536"/>
                      <a:gd name="T18" fmla="*/ 0 w 574"/>
                      <a:gd name="T19" fmla="*/ 0 h 141"/>
                      <a:gd name="T20" fmla="*/ 574 w 57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574" h="141">
                        <a:moveTo>
                          <a:pt x="573" y="3"/>
                        </a:moveTo>
                        <a:lnTo>
                          <a:pt x="6" y="0"/>
                        </a:lnTo>
                        <a:lnTo>
                          <a:pt x="10" y="68"/>
                        </a:lnTo>
                        <a:lnTo>
                          <a:pt x="0" y="137"/>
                        </a:lnTo>
                        <a:lnTo>
                          <a:pt x="570" y="140"/>
                        </a:lnTo>
                        <a:lnTo>
                          <a:pt x="573" y="3"/>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627" name="Freeform 834"/>
                  <p:cNvSpPr>
                    <a:spLocks noChangeAspect="1"/>
                  </p:cNvSpPr>
                  <p:nvPr/>
                </p:nvSpPr>
                <p:spPr bwMode="auto">
                  <a:xfrm>
                    <a:off x="4074" y="3870"/>
                    <a:ext cx="31" cy="292"/>
                  </a:xfrm>
                  <a:custGeom>
                    <a:avLst/>
                    <a:gdLst>
                      <a:gd name="T0" fmla="*/ 30 w 31"/>
                      <a:gd name="T1" fmla="*/ 0 h 292"/>
                      <a:gd name="T2" fmla="*/ 1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1" y="0"/>
                        </a:lnTo>
                        <a:lnTo>
                          <a:pt x="0" y="291"/>
                        </a:lnTo>
                        <a:lnTo>
                          <a:pt x="29" y="291"/>
                        </a:lnTo>
                        <a:lnTo>
                          <a:pt x="30"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628" name="Freeform 835"/>
                  <p:cNvSpPr>
                    <a:spLocks noChangeAspect="1"/>
                  </p:cNvSpPr>
                  <p:nvPr/>
                </p:nvSpPr>
                <p:spPr bwMode="auto">
                  <a:xfrm>
                    <a:off x="4074" y="3870"/>
                    <a:ext cx="31" cy="292"/>
                  </a:xfrm>
                  <a:custGeom>
                    <a:avLst/>
                    <a:gdLst>
                      <a:gd name="T0" fmla="*/ 30 w 31"/>
                      <a:gd name="T1" fmla="*/ 0 h 292"/>
                      <a:gd name="T2" fmla="*/ 1 w 31"/>
                      <a:gd name="T3" fmla="*/ 0 h 292"/>
                      <a:gd name="T4" fmla="*/ 0 w 31"/>
                      <a:gd name="T5" fmla="*/ 291 h 292"/>
                      <a:gd name="T6" fmla="*/ 29 w 31"/>
                      <a:gd name="T7" fmla="*/ 291 h 292"/>
                      <a:gd name="T8" fmla="*/ 30 w 31"/>
                      <a:gd name="T9" fmla="*/ 0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0"/>
                        </a:moveTo>
                        <a:lnTo>
                          <a:pt x="1" y="0"/>
                        </a:lnTo>
                        <a:lnTo>
                          <a:pt x="0" y="291"/>
                        </a:lnTo>
                        <a:lnTo>
                          <a:pt x="29" y="291"/>
                        </a:lnTo>
                        <a:lnTo>
                          <a:pt x="3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29" name="Freeform 836"/>
                  <p:cNvSpPr>
                    <a:spLocks noChangeAspect="1"/>
                  </p:cNvSpPr>
                  <p:nvPr/>
                </p:nvSpPr>
                <p:spPr bwMode="auto">
                  <a:xfrm>
                    <a:off x="4650" y="3872"/>
                    <a:ext cx="32" cy="293"/>
                  </a:xfrm>
                  <a:custGeom>
                    <a:avLst/>
                    <a:gdLst>
                      <a:gd name="T0" fmla="*/ 31 w 32"/>
                      <a:gd name="T1" fmla="*/ 0 h 293"/>
                      <a:gd name="T2" fmla="*/ 2 w 32"/>
                      <a:gd name="T3" fmla="*/ 0 h 293"/>
                      <a:gd name="T4" fmla="*/ 0 w 32"/>
                      <a:gd name="T5" fmla="*/ 292 h 293"/>
                      <a:gd name="T6" fmla="*/ 29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2" y="0"/>
                        </a:lnTo>
                        <a:lnTo>
                          <a:pt x="0" y="292"/>
                        </a:lnTo>
                        <a:lnTo>
                          <a:pt x="29" y="292"/>
                        </a:lnTo>
                        <a:lnTo>
                          <a:pt x="31"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630" name="Freeform 837"/>
                  <p:cNvSpPr>
                    <a:spLocks noChangeAspect="1"/>
                  </p:cNvSpPr>
                  <p:nvPr/>
                </p:nvSpPr>
                <p:spPr bwMode="auto">
                  <a:xfrm>
                    <a:off x="4650" y="3872"/>
                    <a:ext cx="32" cy="293"/>
                  </a:xfrm>
                  <a:custGeom>
                    <a:avLst/>
                    <a:gdLst>
                      <a:gd name="T0" fmla="*/ 31 w 32"/>
                      <a:gd name="T1" fmla="*/ 0 h 293"/>
                      <a:gd name="T2" fmla="*/ 2 w 32"/>
                      <a:gd name="T3" fmla="*/ 0 h 293"/>
                      <a:gd name="T4" fmla="*/ 0 w 32"/>
                      <a:gd name="T5" fmla="*/ 292 h 293"/>
                      <a:gd name="T6" fmla="*/ 29 w 32"/>
                      <a:gd name="T7" fmla="*/ 292 h 293"/>
                      <a:gd name="T8" fmla="*/ 31 w 32"/>
                      <a:gd name="T9" fmla="*/ 0 h 293"/>
                      <a:gd name="T10" fmla="*/ 0 60000 65536"/>
                      <a:gd name="T11" fmla="*/ 0 60000 65536"/>
                      <a:gd name="T12" fmla="*/ 0 60000 65536"/>
                      <a:gd name="T13" fmla="*/ 0 60000 65536"/>
                      <a:gd name="T14" fmla="*/ 0 60000 65536"/>
                      <a:gd name="T15" fmla="*/ 0 w 32"/>
                      <a:gd name="T16" fmla="*/ 0 h 293"/>
                      <a:gd name="T17" fmla="*/ 32 w 32"/>
                      <a:gd name="T18" fmla="*/ 293 h 293"/>
                    </a:gdLst>
                    <a:ahLst/>
                    <a:cxnLst>
                      <a:cxn ang="T10">
                        <a:pos x="T0" y="T1"/>
                      </a:cxn>
                      <a:cxn ang="T11">
                        <a:pos x="T2" y="T3"/>
                      </a:cxn>
                      <a:cxn ang="T12">
                        <a:pos x="T4" y="T5"/>
                      </a:cxn>
                      <a:cxn ang="T13">
                        <a:pos x="T6" y="T7"/>
                      </a:cxn>
                      <a:cxn ang="T14">
                        <a:pos x="T8" y="T9"/>
                      </a:cxn>
                    </a:cxnLst>
                    <a:rect l="T15" t="T16" r="T17" b="T18"/>
                    <a:pathLst>
                      <a:path w="32" h="293">
                        <a:moveTo>
                          <a:pt x="31" y="0"/>
                        </a:moveTo>
                        <a:lnTo>
                          <a:pt x="2" y="0"/>
                        </a:lnTo>
                        <a:lnTo>
                          <a:pt x="0" y="292"/>
                        </a:lnTo>
                        <a:lnTo>
                          <a:pt x="29" y="292"/>
                        </a:lnTo>
                        <a:lnTo>
                          <a:pt x="3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31" name="Freeform 838"/>
                  <p:cNvSpPr>
                    <a:spLocks noChangeAspect="1"/>
                  </p:cNvSpPr>
                  <p:nvPr/>
                </p:nvSpPr>
                <p:spPr bwMode="auto">
                  <a:xfrm>
                    <a:off x="4651" y="3911"/>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632" name="Freeform 839"/>
                  <p:cNvSpPr>
                    <a:spLocks noChangeAspect="1"/>
                  </p:cNvSpPr>
                  <p:nvPr/>
                </p:nvSpPr>
                <p:spPr bwMode="auto">
                  <a:xfrm>
                    <a:off x="4651" y="3933"/>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633" name="Freeform 840"/>
                  <p:cNvSpPr>
                    <a:spLocks noChangeAspect="1"/>
                  </p:cNvSpPr>
                  <p:nvPr/>
                </p:nvSpPr>
                <p:spPr bwMode="auto">
                  <a:xfrm>
                    <a:off x="4651" y="3950"/>
                    <a:ext cx="28" cy="139"/>
                  </a:xfrm>
                  <a:custGeom>
                    <a:avLst/>
                    <a:gdLst>
                      <a:gd name="T0" fmla="*/ 0 w 28"/>
                      <a:gd name="T1" fmla="*/ 138 h 139"/>
                      <a:gd name="T2" fmla="*/ 26 w 28"/>
                      <a:gd name="T3" fmla="*/ 138 h 139"/>
                      <a:gd name="T4" fmla="*/ 27 w 28"/>
                      <a:gd name="T5" fmla="*/ 0 h 139"/>
                      <a:gd name="T6" fmla="*/ 1 w 28"/>
                      <a:gd name="T7" fmla="*/ 0 h 139"/>
                      <a:gd name="T8" fmla="*/ 0 w 28"/>
                      <a:gd name="T9" fmla="*/ 138 h 139"/>
                      <a:gd name="T10" fmla="*/ 0 60000 65536"/>
                      <a:gd name="T11" fmla="*/ 0 60000 65536"/>
                      <a:gd name="T12" fmla="*/ 0 60000 65536"/>
                      <a:gd name="T13" fmla="*/ 0 60000 65536"/>
                      <a:gd name="T14" fmla="*/ 0 60000 65536"/>
                      <a:gd name="T15" fmla="*/ 0 w 28"/>
                      <a:gd name="T16" fmla="*/ 0 h 139"/>
                      <a:gd name="T17" fmla="*/ 28 w 28"/>
                      <a:gd name="T18" fmla="*/ 139 h 139"/>
                    </a:gdLst>
                    <a:ahLst/>
                    <a:cxnLst>
                      <a:cxn ang="T10">
                        <a:pos x="T0" y="T1"/>
                      </a:cxn>
                      <a:cxn ang="T11">
                        <a:pos x="T2" y="T3"/>
                      </a:cxn>
                      <a:cxn ang="T12">
                        <a:pos x="T4" y="T5"/>
                      </a:cxn>
                      <a:cxn ang="T13">
                        <a:pos x="T6" y="T7"/>
                      </a:cxn>
                      <a:cxn ang="T14">
                        <a:pos x="T8" y="T9"/>
                      </a:cxn>
                    </a:cxnLst>
                    <a:rect l="T15" t="T16" r="T17" b="T18"/>
                    <a:pathLst>
                      <a:path w="28" h="139">
                        <a:moveTo>
                          <a:pt x="0" y="138"/>
                        </a:moveTo>
                        <a:lnTo>
                          <a:pt x="26" y="138"/>
                        </a:lnTo>
                        <a:lnTo>
                          <a:pt x="27" y="0"/>
                        </a:lnTo>
                        <a:lnTo>
                          <a:pt x="1" y="0"/>
                        </a:lnTo>
                        <a:lnTo>
                          <a:pt x="0" y="138"/>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634" name="Freeform 841"/>
                  <p:cNvSpPr>
                    <a:spLocks noChangeAspect="1"/>
                  </p:cNvSpPr>
                  <p:nvPr/>
                </p:nvSpPr>
                <p:spPr bwMode="auto">
                  <a:xfrm>
                    <a:off x="4651" y="3964"/>
                    <a:ext cx="28" cy="112"/>
                  </a:xfrm>
                  <a:custGeom>
                    <a:avLst/>
                    <a:gdLst>
                      <a:gd name="T0" fmla="*/ 0 w 28"/>
                      <a:gd name="T1" fmla="*/ 111 h 112"/>
                      <a:gd name="T2" fmla="*/ 26 w 28"/>
                      <a:gd name="T3" fmla="*/ 111 h 112"/>
                      <a:gd name="T4" fmla="*/ 27 w 28"/>
                      <a:gd name="T5" fmla="*/ 0 h 112"/>
                      <a:gd name="T6" fmla="*/ 1 w 28"/>
                      <a:gd name="T7" fmla="*/ 0 h 112"/>
                      <a:gd name="T8" fmla="*/ 0 w 28"/>
                      <a:gd name="T9" fmla="*/ 111 h 112"/>
                      <a:gd name="T10" fmla="*/ 0 60000 65536"/>
                      <a:gd name="T11" fmla="*/ 0 60000 65536"/>
                      <a:gd name="T12" fmla="*/ 0 60000 65536"/>
                      <a:gd name="T13" fmla="*/ 0 60000 65536"/>
                      <a:gd name="T14" fmla="*/ 0 60000 65536"/>
                      <a:gd name="T15" fmla="*/ 0 w 28"/>
                      <a:gd name="T16" fmla="*/ 0 h 112"/>
                      <a:gd name="T17" fmla="*/ 28 w 28"/>
                      <a:gd name="T18" fmla="*/ 112 h 112"/>
                    </a:gdLst>
                    <a:ahLst/>
                    <a:cxnLst>
                      <a:cxn ang="T10">
                        <a:pos x="T0" y="T1"/>
                      </a:cxn>
                      <a:cxn ang="T11">
                        <a:pos x="T2" y="T3"/>
                      </a:cxn>
                      <a:cxn ang="T12">
                        <a:pos x="T4" y="T5"/>
                      </a:cxn>
                      <a:cxn ang="T13">
                        <a:pos x="T6" y="T7"/>
                      </a:cxn>
                      <a:cxn ang="T14">
                        <a:pos x="T8" y="T9"/>
                      </a:cxn>
                    </a:cxnLst>
                    <a:rect l="T15" t="T16" r="T17" b="T18"/>
                    <a:pathLst>
                      <a:path w="28" h="112">
                        <a:moveTo>
                          <a:pt x="0" y="111"/>
                        </a:moveTo>
                        <a:lnTo>
                          <a:pt x="26" y="111"/>
                        </a:lnTo>
                        <a:lnTo>
                          <a:pt x="27" y="0"/>
                        </a:lnTo>
                        <a:lnTo>
                          <a:pt x="1" y="0"/>
                        </a:lnTo>
                        <a:lnTo>
                          <a:pt x="0" y="111"/>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635" name="Rectangle 842"/>
                  <p:cNvSpPr>
                    <a:spLocks noChangeAspect="1" noChangeArrowheads="1"/>
                  </p:cNvSpPr>
                  <p:nvPr/>
                </p:nvSpPr>
                <p:spPr bwMode="auto">
                  <a:xfrm>
                    <a:off x="4652" y="3976"/>
                    <a:ext cx="26" cy="88"/>
                  </a:xfrm>
                  <a:prstGeom prst="rect">
                    <a:avLst/>
                  </a:prstGeom>
                  <a:solidFill>
                    <a:srgbClr val="FFFFFF"/>
                  </a:solidFill>
                  <a:ln w="9525">
                    <a:noFill/>
                    <a:miter lim="800000"/>
                    <a:headEnd/>
                    <a:tailEnd/>
                  </a:ln>
                </p:spPr>
                <p:txBody>
                  <a:bodyPr rot="10800000" wrap="none" anchor="ctr"/>
                  <a:lstStyle/>
                  <a:p>
                    <a:endParaRPr lang="en-GB"/>
                  </a:p>
                </p:txBody>
              </p:sp>
              <p:sp>
                <p:nvSpPr>
                  <p:cNvPr id="17636" name="Freeform 843"/>
                  <p:cNvSpPr>
                    <a:spLocks noChangeAspect="1"/>
                  </p:cNvSpPr>
                  <p:nvPr/>
                </p:nvSpPr>
                <p:spPr bwMode="auto">
                  <a:xfrm>
                    <a:off x="4075" y="3908"/>
                    <a:ext cx="28" cy="218"/>
                  </a:xfrm>
                  <a:custGeom>
                    <a:avLst/>
                    <a:gdLst>
                      <a:gd name="T0" fmla="*/ 0 w 28"/>
                      <a:gd name="T1" fmla="*/ 217 h 218"/>
                      <a:gd name="T2" fmla="*/ 26 w 28"/>
                      <a:gd name="T3" fmla="*/ 217 h 218"/>
                      <a:gd name="T4" fmla="*/ 27 w 28"/>
                      <a:gd name="T5" fmla="*/ 0 h 218"/>
                      <a:gd name="T6" fmla="*/ 1 w 28"/>
                      <a:gd name="T7" fmla="*/ 0 h 218"/>
                      <a:gd name="T8" fmla="*/ 0 w 28"/>
                      <a:gd name="T9" fmla="*/ 217 h 218"/>
                      <a:gd name="T10" fmla="*/ 0 60000 65536"/>
                      <a:gd name="T11" fmla="*/ 0 60000 65536"/>
                      <a:gd name="T12" fmla="*/ 0 60000 65536"/>
                      <a:gd name="T13" fmla="*/ 0 60000 65536"/>
                      <a:gd name="T14" fmla="*/ 0 60000 65536"/>
                      <a:gd name="T15" fmla="*/ 0 w 28"/>
                      <a:gd name="T16" fmla="*/ 0 h 218"/>
                      <a:gd name="T17" fmla="*/ 28 w 28"/>
                      <a:gd name="T18" fmla="*/ 218 h 218"/>
                    </a:gdLst>
                    <a:ahLst/>
                    <a:cxnLst>
                      <a:cxn ang="T10">
                        <a:pos x="T0" y="T1"/>
                      </a:cxn>
                      <a:cxn ang="T11">
                        <a:pos x="T2" y="T3"/>
                      </a:cxn>
                      <a:cxn ang="T12">
                        <a:pos x="T4" y="T5"/>
                      </a:cxn>
                      <a:cxn ang="T13">
                        <a:pos x="T6" y="T7"/>
                      </a:cxn>
                      <a:cxn ang="T14">
                        <a:pos x="T8" y="T9"/>
                      </a:cxn>
                    </a:cxnLst>
                    <a:rect l="T15" t="T16" r="T17" b="T18"/>
                    <a:pathLst>
                      <a:path w="28" h="218">
                        <a:moveTo>
                          <a:pt x="0" y="217"/>
                        </a:moveTo>
                        <a:lnTo>
                          <a:pt x="26" y="217"/>
                        </a:lnTo>
                        <a:lnTo>
                          <a:pt x="27" y="0"/>
                        </a:lnTo>
                        <a:lnTo>
                          <a:pt x="1" y="0"/>
                        </a:lnTo>
                        <a:lnTo>
                          <a:pt x="0" y="217"/>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637" name="Freeform 844"/>
                  <p:cNvSpPr>
                    <a:spLocks noChangeAspect="1"/>
                  </p:cNvSpPr>
                  <p:nvPr/>
                </p:nvSpPr>
                <p:spPr bwMode="auto">
                  <a:xfrm>
                    <a:off x="4075" y="3930"/>
                    <a:ext cx="28" cy="174"/>
                  </a:xfrm>
                  <a:custGeom>
                    <a:avLst/>
                    <a:gdLst>
                      <a:gd name="T0" fmla="*/ 0 w 28"/>
                      <a:gd name="T1" fmla="*/ 173 h 174"/>
                      <a:gd name="T2" fmla="*/ 26 w 28"/>
                      <a:gd name="T3" fmla="*/ 173 h 174"/>
                      <a:gd name="T4" fmla="*/ 27 w 28"/>
                      <a:gd name="T5" fmla="*/ 0 h 174"/>
                      <a:gd name="T6" fmla="*/ 1 w 28"/>
                      <a:gd name="T7" fmla="*/ 0 h 174"/>
                      <a:gd name="T8" fmla="*/ 0 w 28"/>
                      <a:gd name="T9" fmla="*/ 173 h 174"/>
                      <a:gd name="T10" fmla="*/ 0 60000 65536"/>
                      <a:gd name="T11" fmla="*/ 0 60000 65536"/>
                      <a:gd name="T12" fmla="*/ 0 60000 65536"/>
                      <a:gd name="T13" fmla="*/ 0 60000 65536"/>
                      <a:gd name="T14" fmla="*/ 0 60000 65536"/>
                      <a:gd name="T15" fmla="*/ 0 w 28"/>
                      <a:gd name="T16" fmla="*/ 0 h 174"/>
                      <a:gd name="T17" fmla="*/ 28 w 28"/>
                      <a:gd name="T18" fmla="*/ 174 h 174"/>
                    </a:gdLst>
                    <a:ahLst/>
                    <a:cxnLst>
                      <a:cxn ang="T10">
                        <a:pos x="T0" y="T1"/>
                      </a:cxn>
                      <a:cxn ang="T11">
                        <a:pos x="T2" y="T3"/>
                      </a:cxn>
                      <a:cxn ang="T12">
                        <a:pos x="T4" y="T5"/>
                      </a:cxn>
                      <a:cxn ang="T13">
                        <a:pos x="T6" y="T7"/>
                      </a:cxn>
                      <a:cxn ang="T14">
                        <a:pos x="T8" y="T9"/>
                      </a:cxn>
                    </a:cxnLst>
                    <a:rect l="T15" t="T16" r="T17" b="T18"/>
                    <a:pathLst>
                      <a:path w="28" h="174">
                        <a:moveTo>
                          <a:pt x="0" y="173"/>
                        </a:moveTo>
                        <a:lnTo>
                          <a:pt x="26" y="173"/>
                        </a:lnTo>
                        <a:lnTo>
                          <a:pt x="27" y="0"/>
                        </a:lnTo>
                        <a:lnTo>
                          <a:pt x="1" y="0"/>
                        </a:lnTo>
                        <a:lnTo>
                          <a:pt x="0" y="173"/>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638" name="Freeform 845"/>
                  <p:cNvSpPr>
                    <a:spLocks noChangeAspect="1"/>
                  </p:cNvSpPr>
                  <p:nvPr/>
                </p:nvSpPr>
                <p:spPr bwMode="auto">
                  <a:xfrm>
                    <a:off x="4075" y="3947"/>
                    <a:ext cx="28" cy="139"/>
                  </a:xfrm>
                  <a:custGeom>
                    <a:avLst/>
                    <a:gdLst>
                      <a:gd name="T0" fmla="*/ 0 w 28"/>
                      <a:gd name="T1" fmla="*/ 138 h 139"/>
                      <a:gd name="T2" fmla="*/ 26 w 28"/>
                      <a:gd name="T3" fmla="*/ 138 h 139"/>
                      <a:gd name="T4" fmla="*/ 27 w 28"/>
                      <a:gd name="T5" fmla="*/ 1 h 139"/>
                      <a:gd name="T6" fmla="*/ 1 w 28"/>
                      <a:gd name="T7" fmla="*/ 0 h 139"/>
                      <a:gd name="T8" fmla="*/ 0 w 28"/>
                      <a:gd name="T9" fmla="*/ 138 h 139"/>
                      <a:gd name="T10" fmla="*/ 0 60000 65536"/>
                      <a:gd name="T11" fmla="*/ 0 60000 65536"/>
                      <a:gd name="T12" fmla="*/ 0 60000 65536"/>
                      <a:gd name="T13" fmla="*/ 0 60000 65536"/>
                      <a:gd name="T14" fmla="*/ 0 60000 65536"/>
                      <a:gd name="T15" fmla="*/ 0 w 28"/>
                      <a:gd name="T16" fmla="*/ 0 h 139"/>
                      <a:gd name="T17" fmla="*/ 28 w 28"/>
                      <a:gd name="T18" fmla="*/ 139 h 139"/>
                    </a:gdLst>
                    <a:ahLst/>
                    <a:cxnLst>
                      <a:cxn ang="T10">
                        <a:pos x="T0" y="T1"/>
                      </a:cxn>
                      <a:cxn ang="T11">
                        <a:pos x="T2" y="T3"/>
                      </a:cxn>
                      <a:cxn ang="T12">
                        <a:pos x="T4" y="T5"/>
                      </a:cxn>
                      <a:cxn ang="T13">
                        <a:pos x="T6" y="T7"/>
                      </a:cxn>
                      <a:cxn ang="T14">
                        <a:pos x="T8" y="T9"/>
                      </a:cxn>
                    </a:cxnLst>
                    <a:rect l="T15" t="T16" r="T17" b="T18"/>
                    <a:pathLst>
                      <a:path w="28" h="139">
                        <a:moveTo>
                          <a:pt x="0" y="138"/>
                        </a:moveTo>
                        <a:lnTo>
                          <a:pt x="26" y="138"/>
                        </a:lnTo>
                        <a:lnTo>
                          <a:pt x="27" y="1"/>
                        </a:lnTo>
                        <a:lnTo>
                          <a:pt x="1" y="0"/>
                        </a:lnTo>
                        <a:lnTo>
                          <a:pt x="0" y="138"/>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639" name="Freeform 846"/>
                  <p:cNvSpPr>
                    <a:spLocks noChangeAspect="1"/>
                  </p:cNvSpPr>
                  <p:nvPr/>
                </p:nvSpPr>
                <p:spPr bwMode="auto">
                  <a:xfrm>
                    <a:off x="4075" y="3961"/>
                    <a:ext cx="28" cy="111"/>
                  </a:xfrm>
                  <a:custGeom>
                    <a:avLst/>
                    <a:gdLst>
                      <a:gd name="T0" fmla="*/ 0 w 28"/>
                      <a:gd name="T1" fmla="*/ 110 h 111"/>
                      <a:gd name="T2" fmla="*/ 27 w 28"/>
                      <a:gd name="T3" fmla="*/ 110 h 111"/>
                      <a:gd name="T4" fmla="*/ 27 w 28"/>
                      <a:gd name="T5" fmla="*/ 0 h 111"/>
                      <a:gd name="T6" fmla="*/ 1 w 28"/>
                      <a:gd name="T7" fmla="*/ 0 h 111"/>
                      <a:gd name="T8" fmla="*/ 0 w 28"/>
                      <a:gd name="T9" fmla="*/ 110 h 111"/>
                      <a:gd name="T10" fmla="*/ 0 60000 65536"/>
                      <a:gd name="T11" fmla="*/ 0 60000 65536"/>
                      <a:gd name="T12" fmla="*/ 0 60000 65536"/>
                      <a:gd name="T13" fmla="*/ 0 60000 65536"/>
                      <a:gd name="T14" fmla="*/ 0 60000 65536"/>
                      <a:gd name="T15" fmla="*/ 0 w 28"/>
                      <a:gd name="T16" fmla="*/ 0 h 111"/>
                      <a:gd name="T17" fmla="*/ 28 w 28"/>
                      <a:gd name="T18" fmla="*/ 111 h 111"/>
                    </a:gdLst>
                    <a:ahLst/>
                    <a:cxnLst>
                      <a:cxn ang="T10">
                        <a:pos x="T0" y="T1"/>
                      </a:cxn>
                      <a:cxn ang="T11">
                        <a:pos x="T2" y="T3"/>
                      </a:cxn>
                      <a:cxn ang="T12">
                        <a:pos x="T4" y="T5"/>
                      </a:cxn>
                      <a:cxn ang="T13">
                        <a:pos x="T6" y="T7"/>
                      </a:cxn>
                      <a:cxn ang="T14">
                        <a:pos x="T8" y="T9"/>
                      </a:cxn>
                    </a:cxnLst>
                    <a:rect l="T15" t="T16" r="T17" b="T18"/>
                    <a:pathLst>
                      <a:path w="28" h="111">
                        <a:moveTo>
                          <a:pt x="0" y="110"/>
                        </a:moveTo>
                        <a:lnTo>
                          <a:pt x="27" y="110"/>
                        </a:lnTo>
                        <a:lnTo>
                          <a:pt x="27" y="0"/>
                        </a:lnTo>
                        <a:lnTo>
                          <a:pt x="1" y="0"/>
                        </a:lnTo>
                        <a:lnTo>
                          <a:pt x="0" y="110"/>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640" name="Freeform 847"/>
                  <p:cNvSpPr>
                    <a:spLocks noChangeAspect="1"/>
                  </p:cNvSpPr>
                  <p:nvPr/>
                </p:nvSpPr>
                <p:spPr bwMode="auto">
                  <a:xfrm>
                    <a:off x="4075" y="3971"/>
                    <a:ext cx="28" cy="91"/>
                  </a:xfrm>
                  <a:custGeom>
                    <a:avLst/>
                    <a:gdLst>
                      <a:gd name="T0" fmla="*/ 0 w 28"/>
                      <a:gd name="T1" fmla="*/ 90 h 91"/>
                      <a:gd name="T2" fmla="*/ 27 w 28"/>
                      <a:gd name="T3" fmla="*/ 90 h 91"/>
                      <a:gd name="T4" fmla="*/ 27 w 28"/>
                      <a:gd name="T5" fmla="*/ 1 h 91"/>
                      <a:gd name="T6" fmla="*/ 0 w 28"/>
                      <a:gd name="T7" fmla="*/ 0 h 91"/>
                      <a:gd name="T8" fmla="*/ 0 w 28"/>
                      <a:gd name="T9" fmla="*/ 90 h 91"/>
                      <a:gd name="T10" fmla="*/ 0 60000 65536"/>
                      <a:gd name="T11" fmla="*/ 0 60000 65536"/>
                      <a:gd name="T12" fmla="*/ 0 60000 65536"/>
                      <a:gd name="T13" fmla="*/ 0 60000 65536"/>
                      <a:gd name="T14" fmla="*/ 0 60000 65536"/>
                      <a:gd name="T15" fmla="*/ 0 w 28"/>
                      <a:gd name="T16" fmla="*/ 0 h 91"/>
                      <a:gd name="T17" fmla="*/ 28 w 28"/>
                      <a:gd name="T18" fmla="*/ 91 h 91"/>
                    </a:gdLst>
                    <a:ahLst/>
                    <a:cxnLst>
                      <a:cxn ang="T10">
                        <a:pos x="T0" y="T1"/>
                      </a:cxn>
                      <a:cxn ang="T11">
                        <a:pos x="T2" y="T3"/>
                      </a:cxn>
                      <a:cxn ang="T12">
                        <a:pos x="T4" y="T5"/>
                      </a:cxn>
                      <a:cxn ang="T13">
                        <a:pos x="T6" y="T7"/>
                      </a:cxn>
                      <a:cxn ang="T14">
                        <a:pos x="T8" y="T9"/>
                      </a:cxn>
                    </a:cxnLst>
                    <a:rect l="T15" t="T16" r="T17" b="T18"/>
                    <a:pathLst>
                      <a:path w="28" h="91">
                        <a:moveTo>
                          <a:pt x="0" y="90"/>
                        </a:moveTo>
                        <a:lnTo>
                          <a:pt x="27" y="90"/>
                        </a:lnTo>
                        <a:lnTo>
                          <a:pt x="27" y="1"/>
                        </a:lnTo>
                        <a:lnTo>
                          <a:pt x="0" y="0"/>
                        </a:lnTo>
                        <a:lnTo>
                          <a:pt x="0" y="90"/>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641" name="Freeform 848"/>
                  <p:cNvSpPr>
                    <a:spLocks noChangeAspect="1"/>
                  </p:cNvSpPr>
                  <p:nvPr/>
                </p:nvSpPr>
                <p:spPr bwMode="auto">
                  <a:xfrm>
                    <a:off x="4619" y="3982"/>
                    <a:ext cx="27" cy="65"/>
                  </a:xfrm>
                  <a:custGeom>
                    <a:avLst/>
                    <a:gdLst>
                      <a:gd name="T0" fmla="*/ 1 w 27"/>
                      <a:gd name="T1" fmla="*/ 0 h 65"/>
                      <a:gd name="T2" fmla="*/ 0 w 27"/>
                      <a:gd name="T3" fmla="*/ 64 h 65"/>
                      <a:gd name="T4" fmla="*/ 25 w 27"/>
                      <a:gd name="T5" fmla="*/ 64 h 65"/>
                      <a:gd name="T6" fmla="*/ 26 w 27"/>
                      <a:gd name="T7" fmla="*/ 0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0"/>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42" name="Freeform 849"/>
                  <p:cNvSpPr>
                    <a:spLocks noChangeAspect="1"/>
                  </p:cNvSpPr>
                  <p:nvPr/>
                </p:nvSpPr>
                <p:spPr bwMode="auto">
                  <a:xfrm>
                    <a:off x="4619" y="3982"/>
                    <a:ext cx="27" cy="65"/>
                  </a:xfrm>
                  <a:custGeom>
                    <a:avLst/>
                    <a:gdLst>
                      <a:gd name="T0" fmla="*/ 1 w 27"/>
                      <a:gd name="T1" fmla="*/ 0 h 65"/>
                      <a:gd name="T2" fmla="*/ 0 w 27"/>
                      <a:gd name="T3" fmla="*/ 64 h 65"/>
                      <a:gd name="T4" fmla="*/ 25 w 27"/>
                      <a:gd name="T5" fmla="*/ 64 h 65"/>
                      <a:gd name="T6" fmla="*/ 26 w 27"/>
                      <a:gd name="T7" fmla="*/ 0 h 65"/>
                      <a:gd name="T8" fmla="*/ 1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1" y="0"/>
                        </a:moveTo>
                        <a:lnTo>
                          <a:pt x="0" y="64"/>
                        </a:lnTo>
                        <a:lnTo>
                          <a:pt x="25" y="64"/>
                        </a:lnTo>
                        <a:lnTo>
                          <a:pt x="26" y="0"/>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43" name="Freeform 850"/>
                  <p:cNvSpPr>
                    <a:spLocks noChangeAspect="1"/>
                  </p:cNvSpPr>
                  <p:nvPr/>
                </p:nvSpPr>
                <p:spPr bwMode="auto">
                  <a:xfrm>
                    <a:off x="4619" y="4034"/>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44" name="Line 851"/>
                  <p:cNvSpPr>
                    <a:spLocks noChangeAspect="1" noChangeShapeType="1"/>
                  </p:cNvSpPr>
                  <p:nvPr/>
                </p:nvSpPr>
                <p:spPr bwMode="auto">
                  <a:xfrm flipH="1">
                    <a:off x="4621" y="4034"/>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45" name="Freeform 852"/>
                  <p:cNvSpPr>
                    <a:spLocks noChangeAspect="1"/>
                  </p:cNvSpPr>
                  <p:nvPr/>
                </p:nvSpPr>
                <p:spPr bwMode="auto">
                  <a:xfrm>
                    <a:off x="4618" y="4079"/>
                    <a:ext cx="28" cy="66"/>
                  </a:xfrm>
                  <a:custGeom>
                    <a:avLst/>
                    <a:gdLst>
                      <a:gd name="T0" fmla="*/ 1 w 28"/>
                      <a:gd name="T1" fmla="*/ 0 h 66"/>
                      <a:gd name="T2" fmla="*/ 0 w 28"/>
                      <a:gd name="T3" fmla="*/ 65 h 66"/>
                      <a:gd name="T4" fmla="*/ 26 w 28"/>
                      <a:gd name="T5" fmla="*/ 65 h 66"/>
                      <a:gd name="T6" fmla="*/ 27 w 28"/>
                      <a:gd name="T7" fmla="*/ 1 h 66"/>
                      <a:gd name="T8" fmla="*/ 1 w 28"/>
                      <a:gd name="T9" fmla="*/ 0 h 66"/>
                      <a:gd name="T10" fmla="*/ 0 60000 65536"/>
                      <a:gd name="T11" fmla="*/ 0 60000 65536"/>
                      <a:gd name="T12" fmla="*/ 0 60000 65536"/>
                      <a:gd name="T13" fmla="*/ 0 60000 65536"/>
                      <a:gd name="T14" fmla="*/ 0 60000 65536"/>
                      <a:gd name="T15" fmla="*/ 0 w 28"/>
                      <a:gd name="T16" fmla="*/ 0 h 66"/>
                      <a:gd name="T17" fmla="*/ 28 w 28"/>
                      <a:gd name="T18" fmla="*/ 66 h 66"/>
                    </a:gdLst>
                    <a:ahLst/>
                    <a:cxnLst>
                      <a:cxn ang="T10">
                        <a:pos x="T0" y="T1"/>
                      </a:cxn>
                      <a:cxn ang="T11">
                        <a:pos x="T2" y="T3"/>
                      </a:cxn>
                      <a:cxn ang="T12">
                        <a:pos x="T4" y="T5"/>
                      </a:cxn>
                      <a:cxn ang="T13">
                        <a:pos x="T6" y="T7"/>
                      </a:cxn>
                      <a:cxn ang="T14">
                        <a:pos x="T8" y="T9"/>
                      </a:cxn>
                    </a:cxnLst>
                    <a:rect l="T15" t="T16" r="T17" b="T18"/>
                    <a:pathLst>
                      <a:path w="28" h="66">
                        <a:moveTo>
                          <a:pt x="1" y="0"/>
                        </a:moveTo>
                        <a:lnTo>
                          <a:pt x="0" y="65"/>
                        </a:lnTo>
                        <a:lnTo>
                          <a:pt x="26" y="65"/>
                        </a:lnTo>
                        <a:lnTo>
                          <a:pt x="27"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46" name="Freeform 853"/>
                  <p:cNvSpPr>
                    <a:spLocks noChangeAspect="1"/>
                  </p:cNvSpPr>
                  <p:nvPr/>
                </p:nvSpPr>
                <p:spPr bwMode="auto">
                  <a:xfrm>
                    <a:off x="4618" y="4079"/>
                    <a:ext cx="28" cy="66"/>
                  </a:xfrm>
                  <a:custGeom>
                    <a:avLst/>
                    <a:gdLst>
                      <a:gd name="T0" fmla="*/ 1 w 28"/>
                      <a:gd name="T1" fmla="*/ 0 h 66"/>
                      <a:gd name="T2" fmla="*/ 0 w 28"/>
                      <a:gd name="T3" fmla="*/ 65 h 66"/>
                      <a:gd name="T4" fmla="*/ 26 w 28"/>
                      <a:gd name="T5" fmla="*/ 65 h 66"/>
                      <a:gd name="T6" fmla="*/ 27 w 28"/>
                      <a:gd name="T7" fmla="*/ 1 h 66"/>
                      <a:gd name="T8" fmla="*/ 1 w 28"/>
                      <a:gd name="T9" fmla="*/ 0 h 66"/>
                      <a:gd name="T10" fmla="*/ 0 60000 65536"/>
                      <a:gd name="T11" fmla="*/ 0 60000 65536"/>
                      <a:gd name="T12" fmla="*/ 0 60000 65536"/>
                      <a:gd name="T13" fmla="*/ 0 60000 65536"/>
                      <a:gd name="T14" fmla="*/ 0 60000 65536"/>
                      <a:gd name="T15" fmla="*/ 0 w 28"/>
                      <a:gd name="T16" fmla="*/ 0 h 66"/>
                      <a:gd name="T17" fmla="*/ 28 w 28"/>
                      <a:gd name="T18" fmla="*/ 66 h 66"/>
                    </a:gdLst>
                    <a:ahLst/>
                    <a:cxnLst>
                      <a:cxn ang="T10">
                        <a:pos x="T0" y="T1"/>
                      </a:cxn>
                      <a:cxn ang="T11">
                        <a:pos x="T2" y="T3"/>
                      </a:cxn>
                      <a:cxn ang="T12">
                        <a:pos x="T4" y="T5"/>
                      </a:cxn>
                      <a:cxn ang="T13">
                        <a:pos x="T6" y="T7"/>
                      </a:cxn>
                      <a:cxn ang="T14">
                        <a:pos x="T8" y="T9"/>
                      </a:cxn>
                    </a:cxnLst>
                    <a:rect l="T15" t="T16" r="T17" b="T18"/>
                    <a:pathLst>
                      <a:path w="28" h="66">
                        <a:moveTo>
                          <a:pt x="1" y="0"/>
                        </a:moveTo>
                        <a:lnTo>
                          <a:pt x="0" y="65"/>
                        </a:lnTo>
                        <a:lnTo>
                          <a:pt x="26" y="65"/>
                        </a:lnTo>
                        <a:lnTo>
                          <a:pt x="27"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47" name="Freeform 854"/>
                  <p:cNvSpPr>
                    <a:spLocks noChangeAspect="1"/>
                  </p:cNvSpPr>
                  <p:nvPr/>
                </p:nvSpPr>
                <p:spPr bwMode="auto">
                  <a:xfrm>
                    <a:off x="4619" y="4132"/>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48" name="Line 855"/>
                  <p:cNvSpPr>
                    <a:spLocks noChangeAspect="1" noChangeShapeType="1"/>
                  </p:cNvSpPr>
                  <p:nvPr/>
                </p:nvSpPr>
                <p:spPr bwMode="auto">
                  <a:xfrm flipH="1">
                    <a:off x="4621" y="4132"/>
                    <a:ext cx="21"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49" name="Freeform 856"/>
                  <p:cNvSpPr>
                    <a:spLocks noChangeAspect="1"/>
                  </p:cNvSpPr>
                  <p:nvPr/>
                </p:nvSpPr>
                <p:spPr bwMode="auto">
                  <a:xfrm>
                    <a:off x="4619" y="3884"/>
                    <a:ext cx="28" cy="65"/>
                  </a:xfrm>
                  <a:custGeom>
                    <a:avLst/>
                    <a:gdLst>
                      <a:gd name="T0" fmla="*/ 1 w 28"/>
                      <a:gd name="T1" fmla="*/ 0 h 65"/>
                      <a:gd name="T2" fmla="*/ 0 w 28"/>
                      <a:gd name="T3" fmla="*/ 63 h 65"/>
                      <a:gd name="T4" fmla="*/ 26 w 28"/>
                      <a:gd name="T5" fmla="*/ 64 h 65"/>
                      <a:gd name="T6" fmla="*/ 27 w 28"/>
                      <a:gd name="T7" fmla="*/ 0 h 65"/>
                      <a:gd name="T8" fmla="*/ 1 w 28"/>
                      <a:gd name="T9" fmla="*/ 0 h 65"/>
                      <a:gd name="T10" fmla="*/ 0 60000 65536"/>
                      <a:gd name="T11" fmla="*/ 0 60000 65536"/>
                      <a:gd name="T12" fmla="*/ 0 60000 65536"/>
                      <a:gd name="T13" fmla="*/ 0 60000 65536"/>
                      <a:gd name="T14" fmla="*/ 0 60000 65536"/>
                      <a:gd name="T15" fmla="*/ 0 w 28"/>
                      <a:gd name="T16" fmla="*/ 0 h 65"/>
                      <a:gd name="T17" fmla="*/ 28 w 28"/>
                      <a:gd name="T18" fmla="*/ 65 h 65"/>
                    </a:gdLst>
                    <a:ahLst/>
                    <a:cxnLst>
                      <a:cxn ang="T10">
                        <a:pos x="T0" y="T1"/>
                      </a:cxn>
                      <a:cxn ang="T11">
                        <a:pos x="T2" y="T3"/>
                      </a:cxn>
                      <a:cxn ang="T12">
                        <a:pos x="T4" y="T5"/>
                      </a:cxn>
                      <a:cxn ang="T13">
                        <a:pos x="T6" y="T7"/>
                      </a:cxn>
                      <a:cxn ang="T14">
                        <a:pos x="T8" y="T9"/>
                      </a:cxn>
                    </a:cxnLst>
                    <a:rect l="T15" t="T16" r="T17" b="T18"/>
                    <a:pathLst>
                      <a:path w="28" h="65">
                        <a:moveTo>
                          <a:pt x="1" y="0"/>
                        </a:moveTo>
                        <a:lnTo>
                          <a:pt x="0" y="63"/>
                        </a:lnTo>
                        <a:lnTo>
                          <a:pt x="26" y="64"/>
                        </a:lnTo>
                        <a:lnTo>
                          <a:pt x="27" y="0"/>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50" name="Freeform 857"/>
                  <p:cNvSpPr>
                    <a:spLocks noChangeAspect="1"/>
                  </p:cNvSpPr>
                  <p:nvPr/>
                </p:nvSpPr>
                <p:spPr bwMode="auto">
                  <a:xfrm>
                    <a:off x="4619" y="3884"/>
                    <a:ext cx="28" cy="65"/>
                  </a:xfrm>
                  <a:custGeom>
                    <a:avLst/>
                    <a:gdLst>
                      <a:gd name="T0" fmla="*/ 1 w 28"/>
                      <a:gd name="T1" fmla="*/ 0 h 65"/>
                      <a:gd name="T2" fmla="*/ 0 w 28"/>
                      <a:gd name="T3" fmla="*/ 63 h 65"/>
                      <a:gd name="T4" fmla="*/ 26 w 28"/>
                      <a:gd name="T5" fmla="*/ 64 h 65"/>
                      <a:gd name="T6" fmla="*/ 27 w 28"/>
                      <a:gd name="T7" fmla="*/ 0 h 65"/>
                      <a:gd name="T8" fmla="*/ 1 w 28"/>
                      <a:gd name="T9" fmla="*/ 0 h 65"/>
                      <a:gd name="T10" fmla="*/ 0 60000 65536"/>
                      <a:gd name="T11" fmla="*/ 0 60000 65536"/>
                      <a:gd name="T12" fmla="*/ 0 60000 65536"/>
                      <a:gd name="T13" fmla="*/ 0 60000 65536"/>
                      <a:gd name="T14" fmla="*/ 0 60000 65536"/>
                      <a:gd name="T15" fmla="*/ 0 w 28"/>
                      <a:gd name="T16" fmla="*/ 0 h 65"/>
                      <a:gd name="T17" fmla="*/ 28 w 28"/>
                      <a:gd name="T18" fmla="*/ 65 h 65"/>
                    </a:gdLst>
                    <a:ahLst/>
                    <a:cxnLst>
                      <a:cxn ang="T10">
                        <a:pos x="T0" y="T1"/>
                      </a:cxn>
                      <a:cxn ang="T11">
                        <a:pos x="T2" y="T3"/>
                      </a:cxn>
                      <a:cxn ang="T12">
                        <a:pos x="T4" y="T5"/>
                      </a:cxn>
                      <a:cxn ang="T13">
                        <a:pos x="T6" y="T7"/>
                      </a:cxn>
                      <a:cxn ang="T14">
                        <a:pos x="T8" y="T9"/>
                      </a:cxn>
                    </a:cxnLst>
                    <a:rect l="T15" t="T16" r="T17" b="T18"/>
                    <a:pathLst>
                      <a:path w="28" h="65">
                        <a:moveTo>
                          <a:pt x="1" y="0"/>
                        </a:moveTo>
                        <a:lnTo>
                          <a:pt x="0" y="63"/>
                        </a:lnTo>
                        <a:lnTo>
                          <a:pt x="26" y="64"/>
                        </a:lnTo>
                        <a:lnTo>
                          <a:pt x="27" y="0"/>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51" name="Freeform 858"/>
                  <p:cNvSpPr>
                    <a:spLocks noChangeAspect="1"/>
                  </p:cNvSpPr>
                  <p:nvPr/>
                </p:nvSpPr>
                <p:spPr bwMode="auto">
                  <a:xfrm>
                    <a:off x="4620" y="3935"/>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52" name="Line 859"/>
                  <p:cNvSpPr>
                    <a:spLocks noChangeAspect="1" noChangeShapeType="1"/>
                  </p:cNvSpPr>
                  <p:nvPr/>
                </p:nvSpPr>
                <p:spPr bwMode="auto">
                  <a:xfrm flipH="1">
                    <a:off x="4622" y="3935"/>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53" name="Freeform 860"/>
                  <p:cNvSpPr>
                    <a:spLocks noChangeAspect="1"/>
                  </p:cNvSpPr>
                  <p:nvPr/>
                </p:nvSpPr>
                <p:spPr bwMode="auto">
                  <a:xfrm>
                    <a:off x="4103" y="3905"/>
                    <a:ext cx="24" cy="224"/>
                  </a:xfrm>
                  <a:custGeom>
                    <a:avLst/>
                    <a:gdLst>
                      <a:gd name="T0" fmla="*/ 0 w 24"/>
                      <a:gd name="T1" fmla="*/ 223 h 224"/>
                      <a:gd name="T2" fmla="*/ 22 w 24"/>
                      <a:gd name="T3" fmla="*/ 223 h 224"/>
                      <a:gd name="T4" fmla="*/ 23 w 24"/>
                      <a:gd name="T5" fmla="*/ 0 h 224"/>
                      <a:gd name="T6" fmla="*/ 1 w 24"/>
                      <a:gd name="T7" fmla="*/ 0 h 224"/>
                      <a:gd name="T8" fmla="*/ 0 w 24"/>
                      <a:gd name="T9" fmla="*/ 223 h 224"/>
                      <a:gd name="T10" fmla="*/ 0 60000 65536"/>
                      <a:gd name="T11" fmla="*/ 0 60000 65536"/>
                      <a:gd name="T12" fmla="*/ 0 60000 65536"/>
                      <a:gd name="T13" fmla="*/ 0 60000 65536"/>
                      <a:gd name="T14" fmla="*/ 0 60000 65536"/>
                      <a:gd name="T15" fmla="*/ 0 w 24"/>
                      <a:gd name="T16" fmla="*/ 0 h 224"/>
                      <a:gd name="T17" fmla="*/ 24 w 24"/>
                      <a:gd name="T18" fmla="*/ 224 h 224"/>
                    </a:gdLst>
                    <a:ahLst/>
                    <a:cxnLst>
                      <a:cxn ang="T10">
                        <a:pos x="T0" y="T1"/>
                      </a:cxn>
                      <a:cxn ang="T11">
                        <a:pos x="T2" y="T3"/>
                      </a:cxn>
                      <a:cxn ang="T12">
                        <a:pos x="T4" y="T5"/>
                      </a:cxn>
                      <a:cxn ang="T13">
                        <a:pos x="T6" y="T7"/>
                      </a:cxn>
                      <a:cxn ang="T14">
                        <a:pos x="T8" y="T9"/>
                      </a:cxn>
                    </a:cxnLst>
                    <a:rect l="T15" t="T16" r="T17" b="T18"/>
                    <a:pathLst>
                      <a:path w="24" h="224">
                        <a:moveTo>
                          <a:pt x="0" y="223"/>
                        </a:moveTo>
                        <a:lnTo>
                          <a:pt x="22" y="223"/>
                        </a:lnTo>
                        <a:lnTo>
                          <a:pt x="23" y="0"/>
                        </a:lnTo>
                        <a:lnTo>
                          <a:pt x="1" y="0"/>
                        </a:lnTo>
                        <a:lnTo>
                          <a:pt x="0" y="223"/>
                        </a:lnTo>
                      </a:path>
                    </a:pathLst>
                  </a:custGeom>
                  <a:solidFill>
                    <a:srgbClr val="404040"/>
                  </a:solidFill>
                  <a:ln w="9525" cap="rnd">
                    <a:noFill/>
                    <a:round/>
                    <a:headEnd type="none" w="sm" len="sm"/>
                    <a:tailEnd type="none" w="sm" len="sm"/>
                  </a:ln>
                </p:spPr>
                <p:txBody>
                  <a:bodyPr rot="10800000" wrap="none"/>
                  <a:lstStyle/>
                  <a:p>
                    <a:endParaRPr lang="es-PA"/>
                  </a:p>
                </p:txBody>
              </p:sp>
              <p:sp>
                <p:nvSpPr>
                  <p:cNvPr id="17654" name="Freeform 861"/>
                  <p:cNvSpPr>
                    <a:spLocks noChangeAspect="1"/>
                  </p:cNvSpPr>
                  <p:nvPr/>
                </p:nvSpPr>
                <p:spPr bwMode="auto">
                  <a:xfrm>
                    <a:off x="4107" y="3978"/>
                    <a:ext cx="27" cy="66"/>
                  </a:xfrm>
                  <a:custGeom>
                    <a:avLst/>
                    <a:gdLst>
                      <a:gd name="T0" fmla="*/ 1 w 27"/>
                      <a:gd name="T1" fmla="*/ 0 h 66"/>
                      <a:gd name="T2" fmla="*/ 0 w 27"/>
                      <a:gd name="T3" fmla="*/ 65 h 66"/>
                      <a:gd name="T4" fmla="*/ 26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6" y="65"/>
                        </a:lnTo>
                        <a:lnTo>
                          <a:pt x="26" y="1"/>
                        </a:lnTo>
                        <a:lnTo>
                          <a:pt x="1"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55" name="Freeform 862"/>
                  <p:cNvSpPr>
                    <a:spLocks noChangeAspect="1"/>
                  </p:cNvSpPr>
                  <p:nvPr/>
                </p:nvSpPr>
                <p:spPr bwMode="auto">
                  <a:xfrm>
                    <a:off x="4107" y="3978"/>
                    <a:ext cx="27" cy="66"/>
                  </a:xfrm>
                  <a:custGeom>
                    <a:avLst/>
                    <a:gdLst>
                      <a:gd name="T0" fmla="*/ 1 w 27"/>
                      <a:gd name="T1" fmla="*/ 0 h 66"/>
                      <a:gd name="T2" fmla="*/ 0 w 27"/>
                      <a:gd name="T3" fmla="*/ 65 h 66"/>
                      <a:gd name="T4" fmla="*/ 26 w 27"/>
                      <a:gd name="T5" fmla="*/ 65 h 66"/>
                      <a:gd name="T6" fmla="*/ 26 w 27"/>
                      <a:gd name="T7" fmla="*/ 1 h 66"/>
                      <a:gd name="T8" fmla="*/ 1 w 27"/>
                      <a:gd name="T9" fmla="*/ 0 h 66"/>
                      <a:gd name="T10" fmla="*/ 0 60000 65536"/>
                      <a:gd name="T11" fmla="*/ 0 60000 65536"/>
                      <a:gd name="T12" fmla="*/ 0 60000 65536"/>
                      <a:gd name="T13" fmla="*/ 0 60000 65536"/>
                      <a:gd name="T14" fmla="*/ 0 60000 65536"/>
                      <a:gd name="T15" fmla="*/ 0 w 27"/>
                      <a:gd name="T16" fmla="*/ 0 h 66"/>
                      <a:gd name="T17" fmla="*/ 27 w 27"/>
                      <a:gd name="T18" fmla="*/ 66 h 66"/>
                    </a:gdLst>
                    <a:ahLst/>
                    <a:cxnLst>
                      <a:cxn ang="T10">
                        <a:pos x="T0" y="T1"/>
                      </a:cxn>
                      <a:cxn ang="T11">
                        <a:pos x="T2" y="T3"/>
                      </a:cxn>
                      <a:cxn ang="T12">
                        <a:pos x="T4" y="T5"/>
                      </a:cxn>
                      <a:cxn ang="T13">
                        <a:pos x="T6" y="T7"/>
                      </a:cxn>
                      <a:cxn ang="T14">
                        <a:pos x="T8" y="T9"/>
                      </a:cxn>
                    </a:cxnLst>
                    <a:rect l="T15" t="T16" r="T17" b="T18"/>
                    <a:pathLst>
                      <a:path w="27" h="66">
                        <a:moveTo>
                          <a:pt x="1" y="0"/>
                        </a:moveTo>
                        <a:lnTo>
                          <a:pt x="0" y="65"/>
                        </a:lnTo>
                        <a:lnTo>
                          <a:pt x="26" y="65"/>
                        </a:lnTo>
                        <a:lnTo>
                          <a:pt x="26" y="1"/>
                        </a:lnTo>
                        <a:lnTo>
                          <a:pt x="1"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56" name="Freeform 863"/>
                  <p:cNvSpPr>
                    <a:spLocks noChangeAspect="1"/>
                  </p:cNvSpPr>
                  <p:nvPr/>
                </p:nvSpPr>
                <p:spPr bwMode="auto">
                  <a:xfrm>
                    <a:off x="4107" y="4031"/>
                    <a:ext cx="26" cy="1"/>
                  </a:xfrm>
                  <a:custGeom>
                    <a:avLst/>
                    <a:gdLst>
                      <a:gd name="T0" fmla="*/ 25 w 26"/>
                      <a:gd name="T1" fmla="*/ 0 h 1"/>
                      <a:gd name="T2" fmla="*/ 0 w 26"/>
                      <a:gd name="T3" fmla="*/ 0 h 1"/>
                      <a:gd name="T4" fmla="*/ 25 w 26"/>
                      <a:gd name="T5" fmla="*/ 0 h 1"/>
                      <a:gd name="T6" fmla="*/ 0 60000 65536"/>
                      <a:gd name="T7" fmla="*/ 0 60000 65536"/>
                      <a:gd name="T8" fmla="*/ 0 60000 65536"/>
                      <a:gd name="T9" fmla="*/ 0 w 26"/>
                      <a:gd name="T10" fmla="*/ 0 h 1"/>
                      <a:gd name="T11" fmla="*/ 26 w 26"/>
                      <a:gd name="T12" fmla="*/ 1 h 1"/>
                    </a:gdLst>
                    <a:ahLst/>
                    <a:cxnLst>
                      <a:cxn ang="T6">
                        <a:pos x="T0" y="T1"/>
                      </a:cxn>
                      <a:cxn ang="T7">
                        <a:pos x="T2" y="T3"/>
                      </a:cxn>
                      <a:cxn ang="T8">
                        <a:pos x="T4" y="T5"/>
                      </a:cxn>
                    </a:cxnLst>
                    <a:rect l="T9" t="T10" r="T11" b="T12"/>
                    <a:pathLst>
                      <a:path w="26" h="1">
                        <a:moveTo>
                          <a:pt x="25" y="0"/>
                        </a:moveTo>
                        <a:lnTo>
                          <a:pt x="0" y="0"/>
                        </a:lnTo>
                        <a:lnTo>
                          <a:pt x="25"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57" name="Line 864"/>
                  <p:cNvSpPr>
                    <a:spLocks noChangeAspect="1" noChangeShapeType="1"/>
                  </p:cNvSpPr>
                  <p:nvPr/>
                </p:nvSpPr>
                <p:spPr bwMode="auto">
                  <a:xfrm flipH="1">
                    <a:off x="4109" y="4031"/>
                    <a:ext cx="23"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58" name="Freeform 865"/>
                  <p:cNvSpPr>
                    <a:spLocks noChangeAspect="1"/>
                  </p:cNvSpPr>
                  <p:nvPr/>
                </p:nvSpPr>
                <p:spPr bwMode="auto">
                  <a:xfrm>
                    <a:off x="4107" y="4077"/>
                    <a:ext cx="27" cy="63"/>
                  </a:xfrm>
                  <a:custGeom>
                    <a:avLst/>
                    <a:gdLst>
                      <a:gd name="T0" fmla="*/ 0 w 27"/>
                      <a:gd name="T1" fmla="*/ 0 h 63"/>
                      <a:gd name="T2" fmla="*/ 0 w 27"/>
                      <a:gd name="T3" fmla="*/ 62 h 63"/>
                      <a:gd name="T4" fmla="*/ 25 w 27"/>
                      <a:gd name="T5" fmla="*/ 62 h 63"/>
                      <a:gd name="T6" fmla="*/ 26 w 27"/>
                      <a:gd name="T7" fmla="*/ 0 h 63"/>
                      <a:gd name="T8" fmla="*/ 0 w 27"/>
                      <a:gd name="T9" fmla="*/ 0 h 63"/>
                      <a:gd name="T10" fmla="*/ 0 60000 65536"/>
                      <a:gd name="T11" fmla="*/ 0 60000 65536"/>
                      <a:gd name="T12" fmla="*/ 0 60000 65536"/>
                      <a:gd name="T13" fmla="*/ 0 60000 65536"/>
                      <a:gd name="T14" fmla="*/ 0 60000 65536"/>
                      <a:gd name="T15" fmla="*/ 0 w 27"/>
                      <a:gd name="T16" fmla="*/ 0 h 63"/>
                      <a:gd name="T17" fmla="*/ 27 w 27"/>
                      <a:gd name="T18" fmla="*/ 63 h 63"/>
                    </a:gdLst>
                    <a:ahLst/>
                    <a:cxnLst>
                      <a:cxn ang="T10">
                        <a:pos x="T0" y="T1"/>
                      </a:cxn>
                      <a:cxn ang="T11">
                        <a:pos x="T2" y="T3"/>
                      </a:cxn>
                      <a:cxn ang="T12">
                        <a:pos x="T4" y="T5"/>
                      </a:cxn>
                      <a:cxn ang="T13">
                        <a:pos x="T6" y="T7"/>
                      </a:cxn>
                      <a:cxn ang="T14">
                        <a:pos x="T8" y="T9"/>
                      </a:cxn>
                    </a:cxnLst>
                    <a:rect l="T15" t="T16" r="T17" b="T18"/>
                    <a:pathLst>
                      <a:path w="27" h="63">
                        <a:moveTo>
                          <a:pt x="0" y="0"/>
                        </a:moveTo>
                        <a:lnTo>
                          <a:pt x="0" y="62"/>
                        </a:lnTo>
                        <a:lnTo>
                          <a:pt x="25" y="62"/>
                        </a:lnTo>
                        <a:lnTo>
                          <a:pt x="26"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59" name="Freeform 866"/>
                  <p:cNvSpPr>
                    <a:spLocks noChangeAspect="1"/>
                  </p:cNvSpPr>
                  <p:nvPr/>
                </p:nvSpPr>
                <p:spPr bwMode="auto">
                  <a:xfrm>
                    <a:off x="4107" y="4077"/>
                    <a:ext cx="27" cy="63"/>
                  </a:xfrm>
                  <a:custGeom>
                    <a:avLst/>
                    <a:gdLst>
                      <a:gd name="T0" fmla="*/ 0 w 27"/>
                      <a:gd name="T1" fmla="*/ 0 h 63"/>
                      <a:gd name="T2" fmla="*/ 0 w 27"/>
                      <a:gd name="T3" fmla="*/ 62 h 63"/>
                      <a:gd name="T4" fmla="*/ 25 w 27"/>
                      <a:gd name="T5" fmla="*/ 62 h 63"/>
                      <a:gd name="T6" fmla="*/ 26 w 27"/>
                      <a:gd name="T7" fmla="*/ 0 h 63"/>
                      <a:gd name="T8" fmla="*/ 0 w 27"/>
                      <a:gd name="T9" fmla="*/ 0 h 63"/>
                      <a:gd name="T10" fmla="*/ 0 60000 65536"/>
                      <a:gd name="T11" fmla="*/ 0 60000 65536"/>
                      <a:gd name="T12" fmla="*/ 0 60000 65536"/>
                      <a:gd name="T13" fmla="*/ 0 60000 65536"/>
                      <a:gd name="T14" fmla="*/ 0 60000 65536"/>
                      <a:gd name="T15" fmla="*/ 0 w 27"/>
                      <a:gd name="T16" fmla="*/ 0 h 63"/>
                      <a:gd name="T17" fmla="*/ 27 w 27"/>
                      <a:gd name="T18" fmla="*/ 63 h 63"/>
                    </a:gdLst>
                    <a:ahLst/>
                    <a:cxnLst>
                      <a:cxn ang="T10">
                        <a:pos x="T0" y="T1"/>
                      </a:cxn>
                      <a:cxn ang="T11">
                        <a:pos x="T2" y="T3"/>
                      </a:cxn>
                      <a:cxn ang="T12">
                        <a:pos x="T4" y="T5"/>
                      </a:cxn>
                      <a:cxn ang="T13">
                        <a:pos x="T6" y="T7"/>
                      </a:cxn>
                      <a:cxn ang="T14">
                        <a:pos x="T8" y="T9"/>
                      </a:cxn>
                    </a:cxnLst>
                    <a:rect l="T15" t="T16" r="T17" b="T18"/>
                    <a:pathLst>
                      <a:path w="27" h="63">
                        <a:moveTo>
                          <a:pt x="0" y="0"/>
                        </a:moveTo>
                        <a:lnTo>
                          <a:pt x="0" y="62"/>
                        </a:lnTo>
                        <a:lnTo>
                          <a:pt x="25" y="62"/>
                        </a:lnTo>
                        <a:lnTo>
                          <a:pt x="26"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60" name="Freeform 867"/>
                  <p:cNvSpPr>
                    <a:spLocks noChangeAspect="1"/>
                  </p:cNvSpPr>
                  <p:nvPr/>
                </p:nvSpPr>
                <p:spPr bwMode="auto">
                  <a:xfrm>
                    <a:off x="4107" y="4129"/>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61" name="Line 868"/>
                  <p:cNvSpPr>
                    <a:spLocks noChangeAspect="1" noChangeShapeType="1"/>
                  </p:cNvSpPr>
                  <p:nvPr/>
                </p:nvSpPr>
                <p:spPr bwMode="auto">
                  <a:xfrm flipH="1">
                    <a:off x="4109" y="4129"/>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62" name="Freeform 869"/>
                  <p:cNvSpPr>
                    <a:spLocks noChangeAspect="1"/>
                  </p:cNvSpPr>
                  <p:nvPr/>
                </p:nvSpPr>
                <p:spPr bwMode="auto">
                  <a:xfrm>
                    <a:off x="4108" y="3881"/>
                    <a:ext cx="27" cy="65"/>
                  </a:xfrm>
                  <a:custGeom>
                    <a:avLst/>
                    <a:gdLst>
                      <a:gd name="T0" fmla="*/ 0 w 27"/>
                      <a:gd name="T1" fmla="*/ 0 h 65"/>
                      <a:gd name="T2" fmla="*/ 0 w 27"/>
                      <a:gd name="T3" fmla="*/ 63 h 65"/>
                      <a:gd name="T4" fmla="*/ 25 w 27"/>
                      <a:gd name="T5" fmla="*/ 64 h 65"/>
                      <a:gd name="T6" fmla="*/ 26 w 27"/>
                      <a:gd name="T7" fmla="*/ 0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3"/>
                        </a:lnTo>
                        <a:lnTo>
                          <a:pt x="25" y="64"/>
                        </a:lnTo>
                        <a:lnTo>
                          <a:pt x="26" y="0"/>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63" name="Freeform 870"/>
                  <p:cNvSpPr>
                    <a:spLocks noChangeAspect="1"/>
                  </p:cNvSpPr>
                  <p:nvPr/>
                </p:nvSpPr>
                <p:spPr bwMode="auto">
                  <a:xfrm>
                    <a:off x="4108" y="3881"/>
                    <a:ext cx="27" cy="65"/>
                  </a:xfrm>
                  <a:custGeom>
                    <a:avLst/>
                    <a:gdLst>
                      <a:gd name="T0" fmla="*/ 0 w 27"/>
                      <a:gd name="T1" fmla="*/ 0 h 65"/>
                      <a:gd name="T2" fmla="*/ 0 w 27"/>
                      <a:gd name="T3" fmla="*/ 63 h 65"/>
                      <a:gd name="T4" fmla="*/ 25 w 27"/>
                      <a:gd name="T5" fmla="*/ 64 h 65"/>
                      <a:gd name="T6" fmla="*/ 26 w 27"/>
                      <a:gd name="T7" fmla="*/ 0 h 65"/>
                      <a:gd name="T8" fmla="*/ 0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0"/>
                        </a:moveTo>
                        <a:lnTo>
                          <a:pt x="0" y="63"/>
                        </a:lnTo>
                        <a:lnTo>
                          <a:pt x="25" y="64"/>
                        </a:lnTo>
                        <a:lnTo>
                          <a:pt x="26" y="0"/>
                        </a:lnTo>
                        <a:lnTo>
                          <a:pt x="0"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64" name="Freeform 871"/>
                  <p:cNvSpPr>
                    <a:spLocks noChangeAspect="1"/>
                  </p:cNvSpPr>
                  <p:nvPr/>
                </p:nvSpPr>
                <p:spPr bwMode="auto">
                  <a:xfrm>
                    <a:off x="4108" y="3932"/>
                    <a:ext cx="25" cy="2"/>
                  </a:xfrm>
                  <a:custGeom>
                    <a:avLst/>
                    <a:gdLst>
                      <a:gd name="T0" fmla="*/ 24 w 25"/>
                      <a:gd name="T1" fmla="*/ 1 h 2"/>
                      <a:gd name="T2" fmla="*/ 0 w 25"/>
                      <a:gd name="T3" fmla="*/ 0 h 2"/>
                      <a:gd name="T4" fmla="*/ 24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24" y="1"/>
                        </a:moveTo>
                        <a:lnTo>
                          <a:pt x="0" y="0"/>
                        </a:lnTo>
                        <a:lnTo>
                          <a:pt x="24"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65" name="Line 872"/>
                  <p:cNvSpPr>
                    <a:spLocks noChangeAspect="1" noChangeShapeType="1"/>
                  </p:cNvSpPr>
                  <p:nvPr/>
                </p:nvSpPr>
                <p:spPr bwMode="auto">
                  <a:xfrm flipH="1">
                    <a:off x="4110" y="3932"/>
                    <a:ext cx="22" cy="0"/>
                  </a:xfrm>
                  <a:prstGeom prst="line">
                    <a:avLst/>
                  </a:prstGeom>
                  <a:noFill/>
                  <a:ln w="12699">
                    <a:solidFill>
                      <a:srgbClr val="000000"/>
                    </a:solidFill>
                    <a:round/>
                    <a:headEnd type="none" w="sm" len="sm"/>
                    <a:tailEnd type="none" w="sm" len="sm"/>
                  </a:ln>
                </p:spPr>
                <p:txBody>
                  <a:bodyPr wrap="none" anchor="ctr"/>
                  <a:lstStyle/>
                  <a:p>
                    <a:endParaRPr lang="es-PA"/>
                  </a:p>
                </p:txBody>
              </p:sp>
              <p:grpSp>
                <p:nvGrpSpPr>
                  <p:cNvPr id="17666" name="Group 873"/>
                  <p:cNvGrpSpPr>
                    <a:grpSpLocks noChangeAspect="1"/>
                  </p:cNvGrpSpPr>
                  <p:nvPr/>
                </p:nvGrpSpPr>
                <p:grpSpPr bwMode="auto">
                  <a:xfrm>
                    <a:off x="4682" y="3871"/>
                    <a:ext cx="603" cy="295"/>
                    <a:chOff x="4682" y="3871"/>
                    <a:chExt cx="603" cy="295"/>
                  </a:xfrm>
                </p:grpSpPr>
                <p:sp>
                  <p:nvSpPr>
                    <p:cNvPr id="17667" name="Freeform 874"/>
                    <p:cNvSpPr>
                      <a:spLocks noChangeAspect="1"/>
                    </p:cNvSpPr>
                    <p:nvPr/>
                  </p:nvSpPr>
                  <p:spPr bwMode="auto">
                    <a:xfrm>
                      <a:off x="4695" y="3903"/>
                      <a:ext cx="570" cy="225"/>
                    </a:xfrm>
                    <a:custGeom>
                      <a:avLst/>
                      <a:gdLst>
                        <a:gd name="T0" fmla="*/ 565 w 570"/>
                        <a:gd name="T1" fmla="*/ 223 h 225"/>
                        <a:gd name="T2" fmla="*/ 5 w 570"/>
                        <a:gd name="T3" fmla="*/ 224 h 225"/>
                        <a:gd name="T4" fmla="*/ 0 w 570"/>
                        <a:gd name="T5" fmla="*/ 5 h 225"/>
                        <a:gd name="T6" fmla="*/ 569 w 570"/>
                        <a:gd name="T7" fmla="*/ 0 h 225"/>
                        <a:gd name="T8" fmla="*/ 565 w 570"/>
                        <a:gd name="T9" fmla="*/ 223 h 225"/>
                        <a:gd name="T10" fmla="*/ 0 60000 65536"/>
                        <a:gd name="T11" fmla="*/ 0 60000 65536"/>
                        <a:gd name="T12" fmla="*/ 0 60000 65536"/>
                        <a:gd name="T13" fmla="*/ 0 60000 65536"/>
                        <a:gd name="T14" fmla="*/ 0 60000 65536"/>
                        <a:gd name="T15" fmla="*/ 0 w 570"/>
                        <a:gd name="T16" fmla="*/ 0 h 225"/>
                        <a:gd name="T17" fmla="*/ 570 w 570"/>
                        <a:gd name="T18" fmla="*/ 225 h 225"/>
                      </a:gdLst>
                      <a:ahLst/>
                      <a:cxnLst>
                        <a:cxn ang="T10">
                          <a:pos x="T0" y="T1"/>
                        </a:cxn>
                        <a:cxn ang="T11">
                          <a:pos x="T2" y="T3"/>
                        </a:cxn>
                        <a:cxn ang="T12">
                          <a:pos x="T4" y="T5"/>
                        </a:cxn>
                        <a:cxn ang="T13">
                          <a:pos x="T6" y="T7"/>
                        </a:cxn>
                        <a:cxn ang="T14">
                          <a:pos x="T8" y="T9"/>
                        </a:cxn>
                      </a:cxnLst>
                      <a:rect l="T15" t="T16" r="T17" b="T18"/>
                      <a:pathLst>
                        <a:path w="570" h="225">
                          <a:moveTo>
                            <a:pt x="565" y="223"/>
                          </a:moveTo>
                          <a:lnTo>
                            <a:pt x="5" y="224"/>
                          </a:lnTo>
                          <a:lnTo>
                            <a:pt x="0" y="5"/>
                          </a:lnTo>
                          <a:lnTo>
                            <a:pt x="569" y="0"/>
                          </a:lnTo>
                          <a:lnTo>
                            <a:pt x="565" y="223"/>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668" name="Freeform 875"/>
                    <p:cNvSpPr>
                      <a:spLocks noChangeAspect="1"/>
                    </p:cNvSpPr>
                    <p:nvPr/>
                  </p:nvSpPr>
                  <p:spPr bwMode="auto">
                    <a:xfrm>
                      <a:off x="4695" y="3903"/>
                      <a:ext cx="570" cy="225"/>
                    </a:xfrm>
                    <a:custGeom>
                      <a:avLst/>
                      <a:gdLst>
                        <a:gd name="T0" fmla="*/ 565 w 570"/>
                        <a:gd name="T1" fmla="*/ 223 h 225"/>
                        <a:gd name="T2" fmla="*/ 5 w 570"/>
                        <a:gd name="T3" fmla="*/ 224 h 225"/>
                        <a:gd name="T4" fmla="*/ 0 w 570"/>
                        <a:gd name="T5" fmla="*/ 5 h 225"/>
                        <a:gd name="T6" fmla="*/ 569 w 570"/>
                        <a:gd name="T7" fmla="*/ 0 h 225"/>
                        <a:gd name="T8" fmla="*/ 565 w 570"/>
                        <a:gd name="T9" fmla="*/ 223 h 225"/>
                        <a:gd name="T10" fmla="*/ 0 60000 65536"/>
                        <a:gd name="T11" fmla="*/ 0 60000 65536"/>
                        <a:gd name="T12" fmla="*/ 0 60000 65536"/>
                        <a:gd name="T13" fmla="*/ 0 60000 65536"/>
                        <a:gd name="T14" fmla="*/ 0 60000 65536"/>
                        <a:gd name="T15" fmla="*/ 0 w 570"/>
                        <a:gd name="T16" fmla="*/ 0 h 225"/>
                        <a:gd name="T17" fmla="*/ 570 w 570"/>
                        <a:gd name="T18" fmla="*/ 225 h 225"/>
                      </a:gdLst>
                      <a:ahLst/>
                      <a:cxnLst>
                        <a:cxn ang="T10">
                          <a:pos x="T0" y="T1"/>
                        </a:cxn>
                        <a:cxn ang="T11">
                          <a:pos x="T2" y="T3"/>
                        </a:cxn>
                        <a:cxn ang="T12">
                          <a:pos x="T4" y="T5"/>
                        </a:cxn>
                        <a:cxn ang="T13">
                          <a:pos x="T6" y="T7"/>
                        </a:cxn>
                        <a:cxn ang="T14">
                          <a:pos x="T8" y="T9"/>
                        </a:cxn>
                      </a:cxnLst>
                      <a:rect l="T15" t="T16" r="T17" b="T18"/>
                      <a:pathLst>
                        <a:path w="570" h="225">
                          <a:moveTo>
                            <a:pt x="565" y="223"/>
                          </a:moveTo>
                          <a:lnTo>
                            <a:pt x="5" y="224"/>
                          </a:lnTo>
                          <a:lnTo>
                            <a:pt x="0" y="5"/>
                          </a:lnTo>
                          <a:lnTo>
                            <a:pt x="569" y="0"/>
                          </a:lnTo>
                          <a:lnTo>
                            <a:pt x="565" y="223"/>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69" name="Freeform 876"/>
                    <p:cNvSpPr>
                      <a:spLocks noChangeAspect="1"/>
                    </p:cNvSpPr>
                    <p:nvPr/>
                  </p:nvSpPr>
                  <p:spPr bwMode="auto">
                    <a:xfrm>
                      <a:off x="4695" y="3909"/>
                      <a:ext cx="568" cy="24"/>
                    </a:xfrm>
                    <a:custGeom>
                      <a:avLst/>
                      <a:gdLst>
                        <a:gd name="T0" fmla="*/ 567 w 568"/>
                        <a:gd name="T1" fmla="*/ 17 h 24"/>
                        <a:gd name="T2" fmla="*/ 565 w 568"/>
                        <a:gd name="T3" fmla="*/ 0 h 24"/>
                        <a:gd name="T4" fmla="*/ 0 w 568"/>
                        <a:gd name="T5" fmla="*/ 3 h 24"/>
                        <a:gd name="T6" fmla="*/ 3 w 568"/>
                        <a:gd name="T7" fmla="*/ 23 h 24"/>
                        <a:gd name="T8" fmla="*/ 567 w 568"/>
                        <a:gd name="T9" fmla="*/ 17 h 24"/>
                        <a:gd name="T10" fmla="*/ 0 60000 65536"/>
                        <a:gd name="T11" fmla="*/ 0 60000 65536"/>
                        <a:gd name="T12" fmla="*/ 0 60000 65536"/>
                        <a:gd name="T13" fmla="*/ 0 60000 65536"/>
                        <a:gd name="T14" fmla="*/ 0 60000 65536"/>
                        <a:gd name="T15" fmla="*/ 0 w 568"/>
                        <a:gd name="T16" fmla="*/ 0 h 24"/>
                        <a:gd name="T17" fmla="*/ 568 w 568"/>
                        <a:gd name="T18" fmla="*/ 24 h 24"/>
                      </a:gdLst>
                      <a:ahLst/>
                      <a:cxnLst>
                        <a:cxn ang="T10">
                          <a:pos x="T0" y="T1"/>
                        </a:cxn>
                        <a:cxn ang="T11">
                          <a:pos x="T2" y="T3"/>
                        </a:cxn>
                        <a:cxn ang="T12">
                          <a:pos x="T4" y="T5"/>
                        </a:cxn>
                        <a:cxn ang="T13">
                          <a:pos x="T6" y="T7"/>
                        </a:cxn>
                        <a:cxn ang="T14">
                          <a:pos x="T8" y="T9"/>
                        </a:cxn>
                      </a:cxnLst>
                      <a:rect l="T15" t="T16" r="T17" b="T18"/>
                      <a:pathLst>
                        <a:path w="568" h="24">
                          <a:moveTo>
                            <a:pt x="567" y="17"/>
                          </a:moveTo>
                          <a:lnTo>
                            <a:pt x="565" y="0"/>
                          </a:lnTo>
                          <a:lnTo>
                            <a:pt x="0" y="3"/>
                          </a:lnTo>
                          <a:lnTo>
                            <a:pt x="3" y="23"/>
                          </a:lnTo>
                          <a:lnTo>
                            <a:pt x="567" y="17"/>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670" name="Freeform 877"/>
                    <p:cNvSpPr>
                      <a:spLocks noChangeAspect="1"/>
                    </p:cNvSpPr>
                    <p:nvPr/>
                  </p:nvSpPr>
                  <p:spPr bwMode="auto">
                    <a:xfrm>
                      <a:off x="4700" y="4104"/>
                      <a:ext cx="567" cy="24"/>
                    </a:xfrm>
                    <a:custGeom>
                      <a:avLst/>
                      <a:gdLst>
                        <a:gd name="T0" fmla="*/ 563 w 567"/>
                        <a:gd name="T1" fmla="*/ 20 h 24"/>
                        <a:gd name="T2" fmla="*/ 566 w 567"/>
                        <a:gd name="T3" fmla="*/ 0 h 24"/>
                        <a:gd name="T4" fmla="*/ 66 w 567"/>
                        <a:gd name="T5" fmla="*/ 4 h 24"/>
                        <a:gd name="T6" fmla="*/ 0 w 567"/>
                        <a:gd name="T7" fmla="*/ 4 h 24"/>
                        <a:gd name="T8" fmla="*/ 0 w 567"/>
                        <a:gd name="T9" fmla="*/ 23 h 24"/>
                        <a:gd name="T10" fmla="*/ 57 w 567"/>
                        <a:gd name="T11" fmla="*/ 23 h 24"/>
                        <a:gd name="T12" fmla="*/ 563 w 567"/>
                        <a:gd name="T13" fmla="*/ 20 h 24"/>
                        <a:gd name="T14" fmla="*/ 0 60000 65536"/>
                        <a:gd name="T15" fmla="*/ 0 60000 65536"/>
                        <a:gd name="T16" fmla="*/ 0 60000 65536"/>
                        <a:gd name="T17" fmla="*/ 0 60000 65536"/>
                        <a:gd name="T18" fmla="*/ 0 60000 65536"/>
                        <a:gd name="T19" fmla="*/ 0 60000 65536"/>
                        <a:gd name="T20" fmla="*/ 0 60000 65536"/>
                        <a:gd name="T21" fmla="*/ 0 w 567"/>
                        <a:gd name="T22" fmla="*/ 0 h 24"/>
                        <a:gd name="T23" fmla="*/ 567 w 56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24">
                          <a:moveTo>
                            <a:pt x="563" y="20"/>
                          </a:moveTo>
                          <a:lnTo>
                            <a:pt x="566" y="0"/>
                          </a:lnTo>
                          <a:lnTo>
                            <a:pt x="66" y="4"/>
                          </a:lnTo>
                          <a:lnTo>
                            <a:pt x="0" y="4"/>
                          </a:lnTo>
                          <a:lnTo>
                            <a:pt x="0" y="23"/>
                          </a:lnTo>
                          <a:lnTo>
                            <a:pt x="57" y="23"/>
                          </a:lnTo>
                          <a:lnTo>
                            <a:pt x="563" y="20"/>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671" name="Freeform 878"/>
                    <p:cNvSpPr>
                      <a:spLocks noChangeAspect="1"/>
                    </p:cNvSpPr>
                    <p:nvPr/>
                  </p:nvSpPr>
                  <p:spPr bwMode="auto">
                    <a:xfrm>
                      <a:off x="4696" y="3947"/>
                      <a:ext cx="570" cy="142"/>
                    </a:xfrm>
                    <a:custGeom>
                      <a:avLst/>
                      <a:gdLst>
                        <a:gd name="T0" fmla="*/ 569 w 570"/>
                        <a:gd name="T1" fmla="*/ 138 h 142"/>
                        <a:gd name="T2" fmla="*/ 6 w 570"/>
                        <a:gd name="T3" fmla="*/ 141 h 142"/>
                        <a:gd name="T4" fmla="*/ 10 w 570"/>
                        <a:gd name="T5" fmla="*/ 72 h 142"/>
                        <a:gd name="T6" fmla="*/ 0 w 570"/>
                        <a:gd name="T7" fmla="*/ 3 h 142"/>
                        <a:gd name="T8" fmla="*/ 565 w 570"/>
                        <a:gd name="T9" fmla="*/ 0 h 142"/>
                        <a:gd name="T10" fmla="*/ 569 w 570"/>
                        <a:gd name="T11" fmla="*/ 138 h 142"/>
                        <a:gd name="T12" fmla="*/ 0 60000 65536"/>
                        <a:gd name="T13" fmla="*/ 0 60000 65536"/>
                        <a:gd name="T14" fmla="*/ 0 60000 65536"/>
                        <a:gd name="T15" fmla="*/ 0 60000 65536"/>
                        <a:gd name="T16" fmla="*/ 0 60000 65536"/>
                        <a:gd name="T17" fmla="*/ 0 60000 65536"/>
                        <a:gd name="T18" fmla="*/ 0 w 570"/>
                        <a:gd name="T19" fmla="*/ 0 h 142"/>
                        <a:gd name="T20" fmla="*/ 570 w 570"/>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570" h="142">
                          <a:moveTo>
                            <a:pt x="569" y="138"/>
                          </a:moveTo>
                          <a:lnTo>
                            <a:pt x="6" y="141"/>
                          </a:lnTo>
                          <a:lnTo>
                            <a:pt x="10" y="72"/>
                          </a:lnTo>
                          <a:lnTo>
                            <a:pt x="0" y="3"/>
                          </a:lnTo>
                          <a:lnTo>
                            <a:pt x="565" y="0"/>
                          </a:lnTo>
                          <a:lnTo>
                            <a:pt x="569" y="138"/>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672" name="Freeform 879"/>
                    <p:cNvSpPr>
                      <a:spLocks noChangeAspect="1"/>
                    </p:cNvSpPr>
                    <p:nvPr/>
                  </p:nvSpPr>
                  <p:spPr bwMode="auto">
                    <a:xfrm>
                      <a:off x="4682" y="3874"/>
                      <a:ext cx="31" cy="292"/>
                    </a:xfrm>
                    <a:custGeom>
                      <a:avLst/>
                      <a:gdLst>
                        <a:gd name="T0" fmla="*/ 30 w 31"/>
                        <a:gd name="T1" fmla="*/ 291 h 292"/>
                        <a:gd name="T2" fmla="*/ 1 w 31"/>
                        <a:gd name="T3" fmla="*/ 291 h 292"/>
                        <a:gd name="T4" fmla="*/ 0 w 31"/>
                        <a:gd name="T5" fmla="*/ 1 h 292"/>
                        <a:gd name="T6" fmla="*/ 29 w 31"/>
                        <a:gd name="T7" fmla="*/ 0 h 292"/>
                        <a:gd name="T8" fmla="*/ 30 w 31"/>
                        <a:gd name="T9" fmla="*/ 291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291"/>
                          </a:moveTo>
                          <a:lnTo>
                            <a:pt x="1" y="291"/>
                          </a:lnTo>
                          <a:lnTo>
                            <a:pt x="0" y="1"/>
                          </a:lnTo>
                          <a:lnTo>
                            <a:pt x="29" y="0"/>
                          </a:lnTo>
                          <a:lnTo>
                            <a:pt x="30" y="291"/>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673" name="Freeform 880"/>
                    <p:cNvSpPr>
                      <a:spLocks noChangeAspect="1"/>
                    </p:cNvSpPr>
                    <p:nvPr/>
                  </p:nvSpPr>
                  <p:spPr bwMode="auto">
                    <a:xfrm>
                      <a:off x="4682" y="3874"/>
                      <a:ext cx="31" cy="292"/>
                    </a:xfrm>
                    <a:custGeom>
                      <a:avLst/>
                      <a:gdLst>
                        <a:gd name="T0" fmla="*/ 30 w 31"/>
                        <a:gd name="T1" fmla="*/ 291 h 292"/>
                        <a:gd name="T2" fmla="*/ 1 w 31"/>
                        <a:gd name="T3" fmla="*/ 291 h 292"/>
                        <a:gd name="T4" fmla="*/ 0 w 31"/>
                        <a:gd name="T5" fmla="*/ 1 h 292"/>
                        <a:gd name="T6" fmla="*/ 29 w 31"/>
                        <a:gd name="T7" fmla="*/ 0 h 292"/>
                        <a:gd name="T8" fmla="*/ 30 w 31"/>
                        <a:gd name="T9" fmla="*/ 291 h 292"/>
                        <a:gd name="T10" fmla="*/ 0 60000 65536"/>
                        <a:gd name="T11" fmla="*/ 0 60000 65536"/>
                        <a:gd name="T12" fmla="*/ 0 60000 65536"/>
                        <a:gd name="T13" fmla="*/ 0 60000 65536"/>
                        <a:gd name="T14" fmla="*/ 0 60000 65536"/>
                        <a:gd name="T15" fmla="*/ 0 w 31"/>
                        <a:gd name="T16" fmla="*/ 0 h 292"/>
                        <a:gd name="T17" fmla="*/ 31 w 31"/>
                        <a:gd name="T18" fmla="*/ 292 h 292"/>
                      </a:gdLst>
                      <a:ahLst/>
                      <a:cxnLst>
                        <a:cxn ang="T10">
                          <a:pos x="T0" y="T1"/>
                        </a:cxn>
                        <a:cxn ang="T11">
                          <a:pos x="T2" y="T3"/>
                        </a:cxn>
                        <a:cxn ang="T12">
                          <a:pos x="T4" y="T5"/>
                        </a:cxn>
                        <a:cxn ang="T13">
                          <a:pos x="T6" y="T7"/>
                        </a:cxn>
                        <a:cxn ang="T14">
                          <a:pos x="T8" y="T9"/>
                        </a:cxn>
                      </a:cxnLst>
                      <a:rect l="T15" t="T16" r="T17" b="T18"/>
                      <a:pathLst>
                        <a:path w="31" h="292">
                          <a:moveTo>
                            <a:pt x="30" y="291"/>
                          </a:moveTo>
                          <a:lnTo>
                            <a:pt x="1" y="291"/>
                          </a:lnTo>
                          <a:lnTo>
                            <a:pt x="0" y="1"/>
                          </a:lnTo>
                          <a:lnTo>
                            <a:pt x="29" y="0"/>
                          </a:lnTo>
                          <a:lnTo>
                            <a:pt x="30" y="291"/>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74" name="Freeform 881"/>
                    <p:cNvSpPr>
                      <a:spLocks noChangeAspect="1"/>
                    </p:cNvSpPr>
                    <p:nvPr/>
                  </p:nvSpPr>
                  <p:spPr bwMode="auto">
                    <a:xfrm>
                      <a:off x="5254" y="3871"/>
                      <a:ext cx="31" cy="293"/>
                    </a:xfrm>
                    <a:custGeom>
                      <a:avLst/>
                      <a:gdLst>
                        <a:gd name="T0" fmla="*/ 30 w 31"/>
                        <a:gd name="T1" fmla="*/ 292 h 293"/>
                        <a:gd name="T2" fmla="*/ 1 w 31"/>
                        <a:gd name="T3" fmla="*/ 292 h 293"/>
                        <a:gd name="T4" fmla="*/ 0 w 31"/>
                        <a:gd name="T5" fmla="*/ 0 h 293"/>
                        <a:gd name="T6" fmla="*/ 28 w 31"/>
                        <a:gd name="T7" fmla="*/ 0 h 293"/>
                        <a:gd name="T8" fmla="*/ 30 w 31"/>
                        <a:gd name="T9" fmla="*/ 292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292"/>
                          </a:moveTo>
                          <a:lnTo>
                            <a:pt x="1" y="292"/>
                          </a:lnTo>
                          <a:lnTo>
                            <a:pt x="0" y="0"/>
                          </a:lnTo>
                          <a:lnTo>
                            <a:pt x="28" y="0"/>
                          </a:lnTo>
                          <a:lnTo>
                            <a:pt x="30" y="292"/>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675" name="Freeform 882"/>
                    <p:cNvSpPr>
                      <a:spLocks noChangeAspect="1"/>
                    </p:cNvSpPr>
                    <p:nvPr/>
                  </p:nvSpPr>
                  <p:spPr bwMode="auto">
                    <a:xfrm>
                      <a:off x="5254" y="3871"/>
                      <a:ext cx="31" cy="293"/>
                    </a:xfrm>
                    <a:custGeom>
                      <a:avLst/>
                      <a:gdLst>
                        <a:gd name="T0" fmla="*/ 30 w 31"/>
                        <a:gd name="T1" fmla="*/ 292 h 293"/>
                        <a:gd name="T2" fmla="*/ 1 w 31"/>
                        <a:gd name="T3" fmla="*/ 292 h 293"/>
                        <a:gd name="T4" fmla="*/ 0 w 31"/>
                        <a:gd name="T5" fmla="*/ 0 h 293"/>
                        <a:gd name="T6" fmla="*/ 28 w 31"/>
                        <a:gd name="T7" fmla="*/ 0 h 293"/>
                        <a:gd name="T8" fmla="*/ 30 w 31"/>
                        <a:gd name="T9" fmla="*/ 292 h 293"/>
                        <a:gd name="T10" fmla="*/ 0 60000 65536"/>
                        <a:gd name="T11" fmla="*/ 0 60000 65536"/>
                        <a:gd name="T12" fmla="*/ 0 60000 65536"/>
                        <a:gd name="T13" fmla="*/ 0 60000 65536"/>
                        <a:gd name="T14" fmla="*/ 0 60000 65536"/>
                        <a:gd name="T15" fmla="*/ 0 w 31"/>
                        <a:gd name="T16" fmla="*/ 0 h 293"/>
                        <a:gd name="T17" fmla="*/ 31 w 31"/>
                        <a:gd name="T18" fmla="*/ 293 h 293"/>
                      </a:gdLst>
                      <a:ahLst/>
                      <a:cxnLst>
                        <a:cxn ang="T10">
                          <a:pos x="T0" y="T1"/>
                        </a:cxn>
                        <a:cxn ang="T11">
                          <a:pos x="T2" y="T3"/>
                        </a:cxn>
                        <a:cxn ang="T12">
                          <a:pos x="T4" y="T5"/>
                        </a:cxn>
                        <a:cxn ang="T13">
                          <a:pos x="T6" y="T7"/>
                        </a:cxn>
                        <a:cxn ang="T14">
                          <a:pos x="T8" y="T9"/>
                        </a:cxn>
                      </a:cxnLst>
                      <a:rect l="T15" t="T16" r="T17" b="T18"/>
                      <a:pathLst>
                        <a:path w="31" h="293">
                          <a:moveTo>
                            <a:pt x="30" y="292"/>
                          </a:moveTo>
                          <a:lnTo>
                            <a:pt x="1" y="292"/>
                          </a:lnTo>
                          <a:lnTo>
                            <a:pt x="0" y="0"/>
                          </a:lnTo>
                          <a:lnTo>
                            <a:pt x="28" y="0"/>
                          </a:lnTo>
                          <a:lnTo>
                            <a:pt x="30" y="292"/>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76" name="Freeform 883"/>
                    <p:cNvSpPr>
                      <a:spLocks noChangeAspect="1"/>
                    </p:cNvSpPr>
                    <p:nvPr/>
                  </p:nvSpPr>
                  <p:spPr bwMode="auto">
                    <a:xfrm>
                      <a:off x="5254" y="3907"/>
                      <a:ext cx="28" cy="219"/>
                    </a:xfrm>
                    <a:custGeom>
                      <a:avLst/>
                      <a:gdLst>
                        <a:gd name="T0" fmla="*/ 0 w 28"/>
                        <a:gd name="T1" fmla="*/ 1 h 219"/>
                        <a:gd name="T2" fmla="*/ 26 w 28"/>
                        <a:gd name="T3" fmla="*/ 0 h 219"/>
                        <a:gd name="T4" fmla="*/ 27 w 28"/>
                        <a:gd name="T5" fmla="*/ 218 h 219"/>
                        <a:gd name="T6" fmla="*/ 1 w 28"/>
                        <a:gd name="T7" fmla="*/ 218 h 219"/>
                        <a:gd name="T8" fmla="*/ 0 w 28"/>
                        <a:gd name="T9" fmla="*/ 1 h 219"/>
                        <a:gd name="T10" fmla="*/ 0 60000 65536"/>
                        <a:gd name="T11" fmla="*/ 0 60000 65536"/>
                        <a:gd name="T12" fmla="*/ 0 60000 65536"/>
                        <a:gd name="T13" fmla="*/ 0 60000 65536"/>
                        <a:gd name="T14" fmla="*/ 0 60000 65536"/>
                        <a:gd name="T15" fmla="*/ 0 w 28"/>
                        <a:gd name="T16" fmla="*/ 0 h 219"/>
                        <a:gd name="T17" fmla="*/ 28 w 28"/>
                        <a:gd name="T18" fmla="*/ 219 h 219"/>
                      </a:gdLst>
                      <a:ahLst/>
                      <a:cxnLst>
                        <a:cxn ang="T10">
                          <a:pos x="T0" y="T1"/>
                        </a:cxn>
                        <a:cxn ang="T11">
                          <a:pos x="T2" y="T3"/>
                        </a:cxn>
                        <a:cxn ang="T12">
                          <a:pos x="T4" y="T5"/>
                        </a:cxn>
                        <a:cxn ang="T13">
                          <a:pos x="T6" y="T7"/>
                        </a:cxn>
                        <a:cxn ang="T14">
                          <a:pos x="T8" y="T9"/>
                        </a:cxn>
                      </a:cxnLst>
                      <a:rect l="T15" t="T16" r="T17" b="T18"/>
                      <a:pathLst>
                        <a:path w="28" h="219">
                          <a:moveTo>
                            <a:pt x="0" y="1"/>
                          </a:moveTo>
                          <a:lnTo>
                            <a:pt x="26" y="0"/>
                          </a:lnTo>
                          <a:lnTo>
                            <a:pt x="27" y="218"/>
                          </a:lnTo>
                          <a:lnTo>
                            <a:pt x="1" y="218"/>
                          </a:lnTo>
                          <a:lnTo>
                            <a:pt x="0" y="1"/>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677" name="Freeform 884"/>
                    <p:cNvSpPr>
                      <a:spLocks noChangeAspect="1"/>
                    </p:cNvSpPr>
                    <p:nvPr/>
                  </p:nvSpPr>
                  <p:spPr bwMode="auto">
                    <a:xfrm>
                      <a:off x="5255" y="3930"/>
                      <a:ext cx="27" cy="173"/>
                    </a:xfrm>
                    <a:custGeom>
                      <a:avLst/>
                      <a:gdLst>
                        <a:gd name="T0" fmla="*/ 0 w 27"/>
                        <a:gd name="T1" fmla="*/ 0 h 173"/>
                        <a:gd name="T2" fmla="*/ 25 w 27"/>
                        <a:gd name="T3" fmla="*/ 1 h 173"/>
                        <a:gd name="T4" fmla="*/ 26 w 27"/>
                        <a:gd name="T5" fmla="*/ 172 h 173"/>
                        <a:gd name="T6" fmla="*/ 0 w 27"/>
                        <a:gd name="T7" fmla="*/ 172 h 173"/>
                        <a:gd name="T8" fmla="*/ 0 w 27"/>
                        <a:gd name="T9" fmla="*/ 0 h 173"/>
                        <a:gd name="T10" fmla="*/ 0 60000 65536"/>
                        <a:gd name="T11" fmla="*/ 0 60000 65536"/>
                        <a:gd name="T12" fmla="*/ 0 60000 65536"/>
                        <a:gd name="T13" fmla="*/ 0 60000 65536"/>
                        <a:gd name="T14" fmla="*/ 0 60000 65536"/>
                        <a:gd name="T15" fmla="*/ 0 w 27"/>
                        <a:gd name="T16" fmla="*/ 0 h 173"/>
                        <a:gd name="T17" fmla="*/ 27 w 27"/>
                        <a:gd name="T18" fmla="*/ 173 h 173"/>
                      </a:gdLst>
                      <a:ahLst/>
                      <a:cxnLst>
                        <a:cxn ang="T10">
                          <a:pos x="T0" y="T1"/>
                        </a:cxn>
                        <a:cxn ang="T11">
                          <a:pos x="T2" y="T3"/>
                        </a:cxn>
                        <a:cxn ang="T12">
                          <a:pos x="T4" y="T5"/>
                        </a:cxn>
                        <a:cxn ang="T13">
                          <a:pos x="T6" y="T7"/>
                        </a:cxn>
                        <a:cxn ang="T14">
                          <a:pos x="T8" y="T9"/>
                        </a:cxn>
                      </a:cxnLst>
                      <a:rect l="T15" t="T16" r="T17" b="T18"/>
                      <a:pathLst>
                        <a:path w="27" h="173">
                          <a:moveTo>
                            <a:pt x="0" y="0"/>
                          </a:moveTo>
                          <a:lnTo>
                            <a:pt x="25" y="1"/>
                          </a:lnTo>
                          <a:lnTo>
                            <a:pt x="26" y="172"/>
                          </a:lnTo>
                          <a:lnTo>
                            <a:pt x="0" y="172"/>
                          </a:lnTo>
                          <a:lnTo>
                            <a:pt x="0" y="0"/>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678" name="Freeform 885"/>
                    <p:cNvSpPr>
                      <a:spLocks noChangeAspect="1"/>
                    </p:cNvSpPr>
                    <p:nvPr/>
                  </p:nvSpPr>
                  <p:spPr bwMode="auto">
                    <a:xfrm>
                      <a:off x="5255" y="3947"/>
                      <a:ext cx="27" cy="140"/>
                    </a:xfrm>
                    <a:custGeom>
                      <a:avLst/>
                      <a:gdLst>
                        <a:gd name="T0" fmla="*/ 0 w 27"/>
                        <a:gd name="T1" fmla="*/ 0 h 140"/>
                        <a:gd name="T2" fmla="*/ 25 w 27"/>
                        <a:gd name="T3" fmla="*/ 0 h 140"/>
                        <a:gd name="T4" fmla="*/ 26 w 27"/>
                        <a:gd name="T5" fmla="*/ 139 h 140"/>
                        <a:gd name="T6" fmla="*/ 0 w 27"/>
                        <a:gd name="T7" fmla="*/ 139 h 140"/>
                        <a:gd name="T8" fmla="*/ 0 w 27"/>
                        <a:gd name="T9" fmla="*/ 0 h 140"/>
                        <a:gd name="T10" fmla="*/ 0 60000 65536"/>
                        <a:gd name="T11" fmla="*/ 0 60000 65536"/>
                        <a:gd name="T12" fmla="*/ 0 60000 65536"/>
                        <a:gd name="T13" fmla="*/ 0 60000 65536"/>
                        <a:gd name="T14" fmla="*/ 0 60000 65536"/>
                        <a:gd name="T15" fmla="*/ 0 w 27"/>
                        <a:gd name="T16" fmla="*/ 0 h 140"/>
                        <a:gd name="T17" fmla="*/ 27 w 27"/>
                        <a:gd name="T18" fmla="*/ 140 h 140"/>
                      </a:gdLst>
                      <a:ahLst/>
                      <a:cxnLst>
                        <a:cxn ang="T10">
                          <a:pos x="T0" y="T1"/>
                        </a:cxn>
                        <a:cxn ang="T11">
                          <a:pos x="T2" y="T3"/>
                        </a:cxn>
                        <a:cxn ang="T12">
                          <a:pos x="T4" y="T5"/>
                        </a:cxn>
                        <a:cxn ang="T13">
                          <a:pos x="T6" y="T7"/>
                        </a:cxn>
                        <a:cxn ang="T14">
                          <a:pos x="T8" y="T9"/>
                        </a:cxn>
                      </a:cxnLst>
                      <a:rect l="T15" t="T16" r="T17" b="T18"/>
                      <a:pathLst>
                        <a:path w="27" h="140">
                          <a:moveTo>
                            <a:pt x="0" y="0"/>
                          </a:moveTo>
                          <a:lnTo>
                            <a:pt x="25" y="0"/>
                          </a:lnTo>
                          <a:lnTo>
                            <a:pt x="26" y="139"/>
                          </a:lnTo>
                          <a:lnTo>
                            <a:pt x="0" y="139"/>
                          </a:lnTo>
                          <a:lnTo>
                            <a:pt x="0" y="0"/>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679" name="Freeform 886"/>
                    <p:cNvSpPr>
                      <a:spLocks noChangeAspect="1"/>
                    </p:cNvSpPr>
                    <p:nvPr/>
                  </p:nvSpPr>
                  <p:spPr bwMode="auto">
                    <a:xfrm>
                      <a:off x="5255" y="3960"/>
                      <a:ext cx="27" cy="112"/>
                    </a:xfrm>
                    <a:custGeom>
                      <a:avLst/>
                      <a:gdLst>
                        <a:gd name="T0" fmla="*/ 0 w 27"/>
                        <a:gd name="T1" fmla="*/ 0 h 112"/>
                        <a:gd name="T2" fmla="*/ 25 w 27"/>
                        <a:gd name="T3" fmla="*/ 0 h 112"/>
                        <a:gd name="T4" fmla="*/ 26 w 27"/>
                        <a:gd name="T5" fmla="*/ 111 h 112"/>
                        <a:gd name="T6" fmla="*/ 0 w 27"/>
                        <a:gd name="T7" fmla="*/ 111 h 112"/>
                        <a:gd name="T8" fmla="*/ 0 w 27"/>
                        <a:gd name="T9" fmla="*/ 0 h 112"/>
                        <a:gd name="T10" fmla="*/ 0 60000 65536"/>
                        <a:gd name="T11" fmla="*/ 0 60000 65536"/>
                        <a:gd name="T12" fmla="*/ 0 60000 65536"/>
                        <a:gd name="T13" fmla="*/ 0 60000 65536"/>
                        <a:gd name="T14" fmla="*/ 0 60000 65536"/>
                        <a:gd name="T15" fmla="*/ 0 w 27"/>
                        <a:gd name="T16" fmla="*/ 0 h 112"/>
                        <a:gd name="T17" fmla="*/ 27 w 27"/>
                        <a:gd name="T18" fmla="*/ 112 h 112"/>
                      </a:gdLst>
                      <a:ahLst/>
                      <a:cxnLst>
                        <a:cxn ang="T10">
                          <a:pos x="T0" y="T1"/>
                        </a:cxn>
                        <a:cxn ang="T11">
                          <a:pos x="T2" y="T3"/>
                        </a:cxn>
                        <a:cxn ang="T12">
                          <a:pos x="T4" y="T5"/>
                        </a:cxn>
                        <a:cxn ang="T13">
                          <a:pos x="T6" y="T7"/>
                        </a:cxn>
                        <a:cxn ang="T14">
                          <a:pos x="T8" y="T9"/>
                        </a:cxn>
                      </a:cxnLst>
                      <a:rect l="T15" t="T16" r="T17" b="T18"/>
                      <a:pathLst>
                        <a:path w="27" h="112">
                          <a:moveTo>
                            <a:pt x="0" y="0"/>
                          </a:moveTo>
                          <a:lnTo>
                            <a:pt x="25" y="0"/>
                          </a:lnTo>
                          <a:lnTo>
                            <a:pt x="26" y="111"/>
                          </a:lnTo>
                          <a:lnTo>
                            <a:pt x="0" y="111"/>
                          </a:lnTo>
                          <a:lnTo>
                            <a:pt x="0" y="0"/>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680" name="Freeform 887"/>
                    <p:cNvSpPr>
                      <a:spLocks noChangeAspect="1"/>
                    </p:cNvSpPr>
                    <p:nvPr/>
                  </p:nvSpPr>
                  <p:spPr bwMode="auto">
                    <a:xfrm>
                      <a:off x="5255" y="3971"/>
                      <a:ext cx="27" cy="91"/>
                    </a:xfrm>
                    <a:custGeom>
                      <a:avLst/>
                      <a:gdLst>
                        <a:gd name="T0" fmla="*/ 0 w 27"/>
                        <a:gd name="T1" fmla="*/ 0 h 91"/>
                        <a:gd name="T2" fmla="*/ 25 w 27"/>
                        <a:gd name="T3" fmla="*/ 0 h 91"/>
                        <a:gd name="T4" fmla="*/ 26 w 27"/>
                        <a:gd name="T5" fmla="*/ 89 h 91"/>
                        <a:gd name="T6" fmla="*/ 0 w 27"/>
                        <a:gd name="T7" fmla="*/ 90 h 91"/>
                        <a:gd name="T8" fmla="*/ 0 w 27"/>
                        <a:gd name="T9" fmla="*/ 0 h 91"/>
                        <a:gd name="T10" fmla="*/ 0 60000 65536"/>
                        <a:gd name="T11" fmla="*/ 0 60000 65536"/>
                        <a:gd name="T12" fmla="*/ 0 60000 65536"/>
                        <a:gd name="T13" fmla="*/ 0 60000 65536"/>
                        <a:gd name="T14" fmla="*/ 0 60000 65536"/>
                        <a:gd name="T15" fmla="*/ 0 w 27"/>
                        <a:gd name="T16" fmla="*/ 0 h 91"/>
                        <a:gd name="T17" fmla="*/ 27 w 27"/>
                        <a:gd name="T18" fmla="*/ 91 h 91"/>
                      </a:gdLst>
                      <a:ahLst/>
                      <a:cxnLst>
                        <a:cxn ang="T10">
                          <a:pos x="T0" y="T1"/>
                        </a:cxn>
                        <a:cxn ang="T11">
                          <a:pos x="T2" y="T3"/>
                        </a:cxn>
                        <a:cxn ang="T12">
                          <a:pos x="T4" y="T5"/>
                        </a:cxn>
                        <a:cxn ang="T13">
                          <a:pos x="T6" y="T7"/>
                        </a:cxn>
                        <a:cxn ang="T14">
                          <a:pos x="T8" y="T9"/>
                        </a:cxn>
                      </a:cxnLst>
                      <a:rect l="T15" t="T16" r="T17" b="T18"/>
                      <a:pathLst>
                        <a:path w="27" h="91">
                          <a:moveTo>
                            <a:pt x="0" y="0"/>
                          </a:moveTo>
                          <a:lnTo>
                            <a:pt x="25" y="0"/>
                          </a:lnTo>
                          <a:lnTo>
                            <a:pt x="26" y="89"/>
                          </a:lnTo>
                          <a:lnTo>
                            <a:pt x="0" y="90"/>
                          </a:lnTo>
                          <a:lnTo>
                            <a:pt x="0" y="0"/>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681" name="Freeform 888"/>
                    <p:cNvSpPr>
                      <a:spLocks noChangeAspect="1"/>
                    </p:cNvSpPr>
                    <p:nvPr/>
                  </p:nvSpPr>
                  <p:spPr bwMode="auto">
                    <a:xfrm>
                      <a:off x="4683" y="3911"/>
                      <a:ext cx="29" cy="217"/>
                    </a:xfrm>
                    <a:custGeom>
                      <a:avLst/>
                      <a:gdLst>
                        <a:gd name="T0" fmla="*/ 0 w 29"/>
                        <a:gd name="T1" fmla="*/ 0 h 217"/>
                        <a:gd name="T2" fmla="*/ 27 w 29"/>
                        <a:gd name="T3" fmla="*/ 0 h 217"/>
                        <a:gd name="T4" fmla="*/ 28 w 29"/>
                        <a:gd name="T5" fmla="*/ 216 h 217"/>
                        <a:gd name="T6" fmla="*/ 1 w 29"/>
                        <a:gd name="T7" fmla="*/ 216 h 217"/>
                        <a:gd name="T8" fmla="*/ 0 w 29"/>
                        <a:gd name="T9" fmla="*/ 0 h 217"/>
                        <a:gd name="T10" fmla="*/ 0 60000 65536"/>
                        <a:gd name="T11" fmla="*/ 0 60000 65536"/>
                        <a:gd name="T12" fmla="*/ 0 60000 65536"/>
                        <a:gd name="T13" fmla="*/ 0 60000 65536"/>
                        <a:gd name="T14" fmla="*/ 0 60000 65536"/>
                        <a:gd name="T15" fmla="*/ 0 w 29"/>
                        <a:gd name="T16" fmla="*/ 0 h 217"/>
                        <a:gd name="T17" fmla="*/ 29 w 29"/>
                        <a:gd name="T18" fmla="*/ 217 h 217"/>
                      </a:gdLst>
                      <a:ahLst/>
                      <a:cxnLst>
                        <a:cxn ang="T10">
                          <a:pos x="T0" y="T1"/>
                        </a:cxn>
                        <a:cxn ang="T11">
                          <a:pos x="T2" y="T3"/>
                        </a:cxn>
                        <a:cxn ang="T12">
                          <a:pos x="T4" y="T5"/>
                        </a:cxn>
                        <a:cxn ang="T13">
                          <a:pos x="T6" y="T7"/>
                        </a:cxn>
                        <a:cxn ang="T14">
                          <a:pos x="T8" y="T9"/>
                        </a:cxn>
                      </a:cxnLst>
                      <a:rect l="T15" t="T16" r="T17" b="T18"/>
                      <a:pathLst>
                        <a:path w="29" h="217">
                          <a:moveTo>
                            <a:pt x="0" y="0"/>
                          </a:moveTo>
                          <a:lnTo>
                            <a:pt x="27" y="0"/>
                          </a:lnTo>
                          <a:lnTo>
                            <a:pt x="28" y="216"/>
                          </a:lnTo>
                          <a:lnTo>
                            <a:pt x="1" y="216"/>
                          </a:lnTo>
                          <a:lnTo>
                            <a:pt x="0" y="0"/>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682" name="Freeform 889"/>
                    <p:cNvSpPr>
                      <a:spLocks noChangeAspect="1"/>
                    </p:cNvSpPr>
                    <p:nvPr/>
                  </p:nvSpPr>
                  <p:spPr bwMode="auto">
                    <a:xfrm>
                      <a:off x="4683" y="3933"/>
                      <a:ext cx="29" cy="174"/>
                    </a:xfrm>
                    <a:custGeom>
                      <a:avLst/>
                      <a:gdLst>
                        <a:gd name="T0" fmla="*/ 0 w 29"/>
                        <a:gd name="T1" fmla="*/ 0 h 174"/>
                        <a:gd name="T2" fmla="*/ 27 w 29"/>
                        <a:gd name="T3" fmla="*/ 0 h 174"/>
                        <a:gd name="T4" fmla="*/ 28 w 29"/>
                        <a:gd name="T5" fmla="*/ 172 h 174"/>
                        <a:gd name="T6" fmla="*/ 1 w 29"/>
                        <a:gd name="T7" fmla="*/ 173 h 174"/>
                        <a:gd name="T8" fmla="*/ 0 w 29"/>
                        <a:gd name="T9" fmla="*/ 0 h 174"/>
                        <a:gd name="T10" fmla="*/ 0 60000 65536"/>
                        <a:gd name="T11" fmla="*/ 0 60000 65536"/>
                        <a:gd name="T12" fmla="*/ 0 60000 65536"/>
                        <a:gd name="T13" fmla="*/ 0 60000 65536"/>
                        <a:gd name="T14" fmla="*/ 0 60000 65536"/>
                        <a:gd name="T15" fmla="*/ 0 w 29"/>
                        <a:gd name="T16" fmla="*/ 0 h 174"/>
                        <a:gd name="T17" fmla="*/ 29 w 29"/>
                        <a:gd name="T18" fmla="*/ 174 h 174"/>
                      </a:gdLst>
                      <a:ahLst/>
                      <a:cxnLst>
                        <a:cxn ang="T10">
                          <a:pos x="T0" y="T1"/>
                        </a:cxn>
                        <a:cxn ang="T11">
                          <a:pos x="T2" y="T3"/>
                        </a:cxn>
                        <a:cxn ang="T12">
                          <a:pos x="T4" y="T5"/>
                        </a:cxn>
                        <a:cxn ang="T13">
                          <a:pos x="T6" y="T7"/>
                        </a:cxn>
                        <a:cxn ang="T14">
                          <a:pos x="T8" y="T9"/>
                        </a:cxn>
                      </a:cxnLst>
                      <a:rect l="T15" t="T16" r="T17" b="T18"/>
                      <a:pathLst>
                        <a:path w="29" h="174">
                          <a:moveTo>
                            <a:pt x="0" y="0"/>
                          </a:moveTo>
                          <a:lnTo>
                            <a:pt x="27" y="0"/>
                          </a:lnTo>
                          <a:lnTo>
                            <a:pt x="28" y="172"/>
                          </a:lnTo>
                          <a:lnTo>
                            <a:pt x="1" y="173"/>
                          </a:lnTo>
                          <a:lnTo>
                            <a:pt x="0" y="0"/>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683" name="Freeform 890"/>
                    <p:cNvSpPr>
                      <a:spLocks noChangeAspect="1"/>
                    </p:cNvSpPr>
                    <p:nvPr/>
                  </p:nvSpPr>
                  <p:spPr bwMode="auto">
                    <a:xfrm>
                      <a:off x="4684" y="3950"/>
                      <a:ext cx="28" cy="139"/>
                    </a:xfrm>
                    <a:custGeom>
                      <a:avLst/>
                      <a:gdLst>
                        <a:gd name="T0" fmla="*/ 0 w 28"/>
                        <a:gd name="T1" fmla="*/ 0 h 139"/>
                        <a:gd name="T2" fmla="*/ 26 w 28"/>
                        <a:gd name="T3" fmla="*/ 0 h 139"/>
                        <a:gd name="T4" fmla="*/ 27 w 28"/>
                        <a:gd name="T5" fmla="*/ 138 h 139"/>
                        <a:gd name="T6" fmla="*/ 0 w 28"/>
                        <a:gd name="T7" fmla="*/ 138 h 139"/>
                        <a:gd name="T8" fmla="*/ 0 w 28"/>
                        <a:gd name="T9" fmla="*/ 0 h 139"/>
                        <a:gd name="T10" fmla="*/ 0 60000 65536"/>
                        <a:gd name="T11" fmla="*/ 0 60000 65536"/>
                        <a:gd name="T12" fmla="*/ 0 60000 65536"/>
                        <a:gd name="T13" fmla="*/ 0 60000 65536"/>
                        <a:gd name="T14" fmla="*/ 0 60000 65536"/>
                        <a:gd name="T15" fmla="*/ 0 w 28"/>
                        <a:gd name="T16" fmla="*/ 0 h 139"/>
                        <a:gd name="T17" fmla="*/ 28 w 28"/>
                        <a:gd name="T18" fmla="*/ 139 h 139"/>
                      </a:gdLst>
                      <a:ahLst/>
                      <a:cxnLst>
                        <a:cxn ang="T10">
                          <a:pos x="T0" y="T1"/>
                        </a:cxn>
                        <a:cxn ang="T11">
                          <a:pos x="T2" y="T3"/>
                        </a:cxn>
                        <a:cxn ang="T12">
                          <a:pos x="T4" y="T5"/>
                        </a:cxn>
                        <a:cxn ang="T13">
                          <a:pos x="T6" y="T7"/>
                        </a:cxn>
                        <a:cxn ang="T14">
                          <a:pos x="T8" y="T9"/>
                        </a:cxn>
                      </a:cxnLst>
                      <a:rect l="T15" t="T16" r="T17" b="T18"/>
                      <a:pathLst>
                        <a:path w="28" h="139">
                          <a:moveTo>
                            <a:pt x="0" y="0"/>
                          </a:moveTo>
                          <a:lnTo>
                            <a:pt x="26" y="0"/>
                          </a:lnTo>
                          <a:lnTo>
                            <a:pt x="27" y="138"/>
                          </a:lnTo>
                          <a:lnTo>
                            <a:pt x="0" y="138"/>
                          </a:lnTo>
                          <a:lnTo>
                            <a:pt x="0" y="0"/>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684" name="Freeform 891"/>
                    <p:cNvSpPr>
                      <a:spLocks noChangeAspect="1"/>
                    </p:cNvSpPr>
                    <p:nvPr/>
                  </p:nvSpPr>
                  <p:spPr bwMode="auto">
                    <a:xfrm>
                      <a:off x="4684" y="3964"/>
                      <a:ext cx="28" cy="113"/>
                    </a:xfrm>
                    <a:custGeom>
                      <a:avLst/>
                      <a:gdLst>
                        <a:gd name="T0" fmla="*/ 0 w 28"/>
                        <a:gd name="T1" fmla="*/ 1 h 113"/>
                        <a:gd name="T2" fmla="*/ 26 w 28"/>
                        <a:gd name="T3" fmla="*/ 0 h 113"/>
                        <a:gd name="T4" fmla="*/ 27 w 28"/>
                        <a:gd name="T5" fmla="*/ 111 h 113"/>
                        <a:gd name="T6" fmla="*/ 0 w 28"/>
                        <a:gd name="T7" fmla="*/ 112 h 113"/>
                        <a:gd name="T8" fmla="*/ 0 w 28"/>
                        <a:gd name="T9" fmla="*/ 1 h 113"/>
                        <a:gd name="T10" fmla="*/ 0 60000 65536"/>
                        <a:gd name="T11" fmla="*/ 0 60000 65536"/>
                        <a:gd name="T12" fmla="*/ 0 60000 65536"/>
                        <a:gd name="T13" fmla="*/ 0 60000 65536"/>
                        <a:gd name="T14" fmla="*/ 0 60000 65536"/>
                        <a:gd name="T15" fmla="*/ 0 w 28"/>
                        <a:gd name="T16" fmla="*/ 0 h 113"/>
                        <a:gd name="T17" fmla="*/ 28 w 28"/>
                        <a:gd name="T18" fmla="*/ 113 h 113"/>
                      </a:gdLst>
                      <a:ahLst/>
                      <a:cxnLst>
                        <a:cxn ang="T10">
                          <a:pos x="T0" y="T1"/>
                        </a:cxn>
                        <a:cxn ang="T11">
                          <a:pos x="T2" y="T3"/>
                        </a:cxn>
                        <a:cxn ang="T12">
                          <a:pos x="T4" y="T5"/>
                        </a:cxn>
                        <a:cxn ang="T13">
                          <a:pos x="T6" y="T7"/>
                        </a:cxn>
                        <a:cxn ang="T14">
                          <a:pos x="T8" y="T9"/>
                        </a:cxn>
                      </a:cxnLst>
                      <a:rect l="T15" t="T16" r="T17" b="T18"/>
                      <a:pathLst>
                        <a:path w="28" h="113">
                          <a:moveTo>
                            <a:pt x="0" y="1"/>
                          </a:moveTo>
                          <a:lnTo>
                            <a:pt x="26" y="0"/>
                          </a:lnTo>
                          <a:lnTo>
                            <a:pt x="27" y="111"/>
                          </a:lnTo>
                          <a:lnTo>
                            <a:pt x="0" y="112"/>
                          </a:lnTo>
                          <a:lnTo>
                            <a:pt x="0" y="1"/>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685" name="Freeform 892"/>
                    <p:cNvSpPr>
                      <a:spLocks noChangeAspect="1"/>
                    </p:cNvSpPr>
                    <p:nvPr/>
                  </p:nvSpPr>
                  <p:spPr bwMode="auto">
                    <a:xfrm>
                      <a:off x="4684" y="3974"/>
                      <a:ext cx="28" cy="91"/>
                    </a:xfrm>
                    <a:custGeom>
                      <a:avLst/>
                      <a:gdLst>
                        <a:gd name="T0" fmla="*/ 0 w 28"/>
                        <a:gd name="T1" fmla="*/ 0 h 91"/>
                        <a:gd name="T2" fmla="*/ 26 w 28"/>
                        <a:gd name="T3" fmla="*/ 0 h 91"/>
                        <a:gd name="T4" fmla="*/ 27 w 28"/>
                        <a:gd name="T5" fmla="*/ 89 h 91"/>
                        <a:gd name="T6" fmla="*/ 0 w 28"/>
                        <a:gd name="T7" fmla="*/ 90 h 91"/>
                        <a:gd name="T8" fmla="*/ 0 w 28"/>
                        <a:gd name="T9" fmla="*/ 0 h 91"/>
                        <a:gd name="T10" fmla="*/ 0 60000 65536"/>
                        <a:gd name="T11" fmla="*/ 0 60000 65536"/>
                        <a:gd name="T12" fmla="*/ 0 60000 65536"/>
                        <a:gd name="T13" fmla="*/ 0 60000 65536"/>
                        <a:gd name="T14" fmla="*/ 0 60000 65536"/>
                        <a:gd name="T15" fmla="*/ 0 w 28"/>
                        <a:gd name="T16" fmla="*/ 0 h 91"/>
                        <a:gd name="T17" fmla="*/ 28 w 28"/>
                        <a:gd name="T18" fmla="*/ 91 h 91"/>
                      </a:gdLst>
                      <a:ahLst/>
                      <a:cxnLst>
                        <a:cxn ang="T10">
                          <a:pos x="T0" y="T1"/>
                        </a:cxn>
                        <a:cxn ang="T11">
                          <a:pos x="T2" y="T3"/>
                        </a:cxn>
                        <a:cxn ang="T12">
                          <a:pos x="T4" y="T5"/>
                        </a:cxn>
                        <a:cxn ang="T13">
                          <a:pos x="T6" y="T7"/>
                        </a:cxn>
                        <a:cxn ang="T14">
                          <a:pos x="T8" y="T9"/>
                        </a:cxn>
                      </a:cxnLst>
                      <a:rect l="T15" t="T16" r="T17" b="T18"/>
                      <a:pathLst>
                        <a:path w="28" h="91">
                          <a:moveTo>
                            <a:pt x="0" y="0"/>
                          </a:moveTo>
                          <a:lnTo>
                            <a:pt x="26" y="0"/>
                          </a:lnTo>
                          <a:lnTo>
                            <a:pt x="27" y="89"/>
                          </a:lnTo>
                          <a:lnTo>
                            <a:pt x="0" y="90"/>
                          </a:lnTo>
                          <a:lnTo>
                            <a:pt x="0" y="0"/>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686" name="Freeform 893"/>
                    <p:cNvSpPr>
                      <a:spLocks noChangeAspect="1"/>
                    </p:cNvSpPr>
                    <p:nvPr/>
                  </p:nvSpPr>
                  <p:spPr bwMode="auto">
                    <a:xfrm>
                      <a:off x="5223" y="3990"/>
                      <a:ext cx="25" cy="64"/>
                    </a:xfrm>
                    <a:custGeom>
                      <a:avLst/>
                      <a:gdLst>
                        <a:gd name="T0" fmla="*/ 1 w 25"/>
                        <a:gd name="T1" fmla="*/ 63 h 64"/>
                        <a:gd name="T2" fmla="*/ 0 w 25"/>
                        <a:gd name="T3" fmla="*/ 0 h 64"/>
                        <a:gd name="T4" fmla="*/ 23 w 25"/>
                        <a:gd name="T5" fmla="*/ 0 h 64"/>
                        <a:gd name="T6" fmla="*/ 24 w 25"/>
                        <a:gd name="T7" fmla="*/ 63 h 64"/>
                        <a:gd name="T8" fmla="*/ 1 w 25"/>
                        <a:gd name="T9" fmla="*/ 63 h 64"/>
                        <a:gd name="T10" fmla="*/ 0 60000 65536"/>
                        <a:gd name="T11" fmla="*/ 0 60000 65536"/>
                        <a:gd name="T12" fmla="*/ 0 60000 65536"/>
                        <a:gd name="T13" fmla="*/ 0 60000 65536"/>
                        <a:gd name="T14" fmla="*/ 0 60000 65536"/>
                        <a:gd name="T15" fmla="*/ 0 w 25"/>
                        <a:gd name="T16" fmla="*/ 0 h 64"/>
                        <a:gd name="T17" fmla="*/ 25 w 25"/>
                        <a:gd name="T18" fmla="*/ 64 h 64"/>
                      </a:gdLst>
                      <a:ahLst/>
                      <a:cxnLst>
                        <a:cxn ang="T10">
                          <a:pos x="T0" y="T1"/>
                        </a:cxn>
                        <a:cxn ang="T11">
                          <a:pos x="T2" y="T3"/>
                        </a:cxn>
                        <a:cxn ang="T12">
                          <a:pos x="T4" y="T5"/>
                        </a:cxn>
                        <a:cxn ang="T13">
                          <a:pos x="T6" y="T7"/>
                        </a:cxn>
                        <a:cxn ang="T14">
                          <a:pos x="T8" y="T9"/>
                        </a:cxn>
                      </a:cxnLst>
                      <a:rect l="T15" t="T16" r="T17" b="T18"/>
                      <a:pathLst>
                        <a:path w="25" h="64">
                          <a:moveTo>
                            <a:pt x="1" y="63"/>
                          </a:moveTo>
                          <a:lnTo>
                            <a:pt x="0" y="0"/>
                          </a:lnTo>
                          <a:lnTo>
                            <a:pt x="23" y="0"/>
                          </a:lnTo>
                          <a:lnTo>
                            <a:pt x="24" y="63"/>
                          </a:lnTo>
                          <a:lnTo>
                            <a:pt x="1" y="63"/>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87" name="Freeform 894"/>
                    <p:cNvSpPr>
                      <a:spLocks noChangeAspect="1"/>
                    </p:cNvSpPr>
                    <p:nvPr/>
                  </p:nvSpPr>
                  <p:spPr bwMode="auto">
                    <a:xfrm>
                      <a:off x="5223" y="3990"/>
                      <a:ext cx="25" cy="64"/>
                    </a:xfrm>
                    <a:custGeom>
                      <a:avLst/>
                      <a:gdLst>
                        <a:gd name="T0" fmla="*/ 1 w 25"/>
                        <a:gd name="T1" fmla="*/ 63 h 64"/>
                        <a:gd name="T2" fmla="*/ 0 w 25"/>
                        <a:gd name="T3" fmla="*/ 0 h 64"/>
                        <a:gd name="T4" fmla="*/ 23 w 25"/>
                        <a:gd name="T5" fmla="*/ 0 h 64"/>
                        <a:gd name="T6" fmla="*/ 24 w 25"/>
                        <a:gd name="T7" fmla="*/ 63 h 64"/>
                        <a:gd name="T8" fmla="*/ 1 w 25"/>
                        <a:gd name="T9" fmla="*/ 63 h 64"/>
                        <a:gd name="T10" fmla="*/ 0 60000 65536"/>
                        <a:gd name="T11" fmla="*/ 0 60000 65536"/>
                        <a:gd name="T12" fmla="*/ 0 60000 65536"/>
                        <a:gd name="T13" fmla="*/ 0 60000 65536"/>
                        <a:gd name="T14" fmla="*/ 0 60000 65536"/>
                        <a:gd name="T15" fmla="*/ 0 w 25"/>
                        <a:gd name="T16" fmla="*/ 0 h 64"/>
                        <a:gd name="T17" fmla="*/ 25 w 25"/>
                        <a:gd name="T18" fmla="*/ 64 h 64"/>
                      </a:gdLst>
                      <a:ahLst/>
                      <a:cxnLst>
                        <a:cxn ang="T10">
                          <a:pos x="T0" y="T1"/>
                        </a:cxn>
                        <a:cxn ang="T11">
                          <a:pos x="T2" y="T3"/>
                        </a:cxn>
                        <a:cxn ang="T12">
                          <a:pos x="T4" y="T5"/>
                        </a:cxn>
                        <a:cxn ang="T13">
                          <a:pos x="T6" y="T7"/>
                        </a:cxn>
                        <a:cxn ang="T14">
                          <a:pos x="T8" y="T9"/>
                        </a:cxn>
                      </a:cxnLst>
                      <a:rect l="T15" t="T16" r="T17" b="T18"/>
                      <a:pathLst>
                        <a:path w="25" h="64">
                          <a:moveTo>
                            <a:pt x="1" y="63"/>
                          </a:moveTo>
                          <a:lnTo>
                            <a:pt x="0" y="0"/>
                          </a:lnTo>
                          <a:lnTo>
                            <a:pt x="23" y="0"/>
                          </a:lnTo>
                          <a:lnTo>
                            <a:pt x="24" y="63"/>
                          </a:lnTo>
                          <a:lnTo>
                            <a:pt x="1" y="63"/>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88" name="Freeform 895"/>
                    <p:cNvSpPr>
                      <a:spLocks noChangeAspect="1"/>
                    </p:cNvSpPr>
                    <p:nvPr/>
                  </p:nvSpPr>
                  <p:spPr bwMode="auto">
                    <a:xfrm>
                      <a:off x="5223" y="4002"/>
                      <a:ext cx="23" cy="1"/>
                    </a:xfrm>
                    <a:custGeom>
                      <a:avLst/>
                      <a:gdLst>
                        <a:gd name="T0" fmla="*/ 22 w 23"/>
                        <a:gd name="T1" fmla="*/ 0 h 1"/>
                        <a:gd name="T2" fmla="*/ 0 w 23"/>
                        <a:gd name="T3" fmla="*/ 0 h 1"/>
                        <a:gd name="T4" fmla="*/ 22 w 23"/>
                        <a:gd name="T5" fmla="*/ 0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22" y="0"/>
                          </a:moveTo>
                          <a:lnTo>
                            <a:pt x="0" y="0"/>
                          </a:lnTo>
                          <a:lnTo>
                            <a:pt x="22"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89" name="Line 896"/>
                    <p:cNvSpPr>
                      <a:spLocks noChangeAspect="1" noChangeShapeType="1"/>
                    </p:cNvSpPr>
                    <p:nvPr/>
                  </p:nvSpPr>
                  <p:spPr bwMode="auto">
                    <a:xfrm flipH="1">
                      <a:off x="5224" y="4001"/>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90" name="Freeform 897"/>
                    <p:cNvSpPr>
                      <a:spLocks noChangeAspect="1"/>
                    </p:cNvSpPr>
                    <p:nvPr/>
                  </p:nvSpPr>
                  <p:spPr bwMode="auto">
                    <a:xfrm>
                      <a:off x="5223" y="3891"/>
                      <a:ext cx="25" cy="66"/>
                    </a:xfrm>
                    <a:custGeom>
                      <a:avLst/>
                      <a:gdLst>
                        <a:gd name="T0" fmla="*/ 0 w 25"/>
                        <a:gd name="T1" fmla="*/ 65 h 66"/>
                        <a:gd name="T2" fmla="*/ 0 w 25"/>
                        <a:gd name="T3" fmla="*/ 1 h 66"/>
                        <a:gd name="T4" fmla="*/ 23 w 25"/>
                        <a:gd name="T5" fmla="*/ 0 h 66"/>
                        <a:gd name="T6" fmla="*/ 24 w 25"/>
                        <a:gd name="T7" fmla="*/ 65 h 66"/>
                        <a:gd name="T8" fmla="*/ 0 w 25"/>
                        <a:gd name="T9" fmla="*/ 65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0" y="65"/>
                          </a:moveTo>
                          <a:lnTo>
                            <a:pt x="0" y="1"/>
                          </a:lnTo>
                          <a:lnTo>
                            <a:pt x="23" y="0"/>
                          </a:lnTo>
                          <a:lnTo>
                            <a:pt x="24" y="65"/>
                          </a:lnTo>
                          <a:lnTo>
                            <a:pt x="0" y="65"/>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91" name="Freeform 898"/>
                    <p:cNvSpPr>
                      <a:spLocks noChangeAspect="1"/>
                    </p:cNvSpPr>
                    <p:nvPr/>
                  </p:nvSpPr>
                  <p:spPr bwMode="auto">
                    <a:xfrm>
                      <a:off x="5223" y="3891"/>
                      <a:ext cx="25" cy="66"/>
                    </a:xfrm>
                    <a:custGeom>
                      <a:avLst/>
                      <a:gdLst>
                        <a:gd name="T0" fmla="*/ 0 w 25"/>
                        <a:gd name="T1" fmla="*/ 65 h 66"/>
                        <a:gd name="T2" fmla="*/ 0 w 25"/>
                        <a:gd name="T3" fmla="*/ 1 h 66"/>
                        <a:gd name="T4" fmla="*/ 23 w 25"/>
                        <a:gd name="T5" fmla="*/ 0 h 66"/>
                        <a:gd name="T6" fmla="*/ 24 w 25"/>
                        <a:gd name="T7" fmla="*/ 65 h 66"/>
                        <a:gd name="T8" fmla="*/ 0 w 25"/>
                        <a:gd name="T9" fmla="*/ 65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0" y="65"/>
                          </a:moveTo>
                          <a:lnTo>
                            <a:pt x="0" y="1"/>
                          </a:lnTo>
                          <a:lnTo>
                            <a:pt x="23" y="0"/>
                          </a:lnTo>
                          <a:lnTo>
                            <a:pt x="24" y="65"/>
                          </a:lnTo>
                          <a:lnTo>
                            <a:pt x="0" y="65"/>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92" name="Freeform 899"/>
                    <p:cNvSpPr>
                      <a:spLocks noChangeAspect="1"/>
                    </p:cNvSpPr>
                    <p:nvPr/>
                  </p:nvSpPr>
                  <p:spPr bwMode="auto">
                    <a:xfrm>
                      <a:off x="5223" y="3903"/>
                      <a:ext cx="23" cy="2"/>
                    </a:xfrm>
                    <a:custGeom>
                      <a:avLst/>
                      <a:gdLst>
                        <a:gd name="T0" fmla="*/ 22 w 23"/>
                        <a:gd name="T1" fmla="*/ 0 h 2"/>
                        <a:gd name="T2" fmla="*/ 0 w 23"/>
                        <a:gd name="T3" fmla="*/ 1 h 2"/>
                        <a:gd name="T4" fmla="*/ 22 w 23"/>
                        <a:gd name="T5" fmla="*/ 0 h 2"/>
                        <a:gd name="T6" fmla="*/ 0 60000 65536"/>
                        <a:gd name="T7" fmla="*/ 0 60000 65536"/>
                        <a:gd name="T8" fmla="*/ 0 60000 65536"/>
                        <a:gd name="T9" fmla="*/ 0 w 23"/>
                        <a:gd name="T10" fmla="*/ 0 h 2"/>
                        <a:gd name="T11" fmla="*/ 23 w 23"/>
                        <a:gd name="T12" fmla="*/ 2 h 2"/>
                      </a:gdLst>
                      <a:ahLst/>
                      <a:cxnLst>
                        <a:cxn ang="T6">
                          <a:pos x="T0" y="T1"/>
                        </a:cxn>
                        <a:cxn ang="T7">
                          <a:pos x="T2" y="T3"/>
                        </a:cxn>
                        <a:cxn ang="T8">
                          <a:pos x="T4" y="T5"/>
                        </a:cxn>
                      </a:cxnLst>
                      <a:rect l="T9" t="T10" r="T11" b="T12"/>
                      <a:pathLst>
                        <a:path w="23" h="2">
                          <a:moveTo>
                            <a:pt x="22" y="0"/>
                          </a:moveTo>
                          <a:lnTo>
                            <a:pt x="0" y="1"/>
                          </a:lnTo>
                          <a:lnTo>
                            <a:pt x="22"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93" name="Line 900"/>
                    <p:cNvSpPr>
                      <a:spLocks noChangeAspect="1" noChangeShapeType="1"/>
                    </p:cNvSpPr>
                    <p:nvPr/>
                  </p:nvSpPr>
                  <p:spPr bwMode="auto">
                    <a:xfrm flipH="1">
                      <a:off x="5225" y="3903"/>
                      <a:ext cx="20" cy="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94" name="Freeform 901"/>
                    <p:cNvSpPr>
                      <a:spLocks noChangeAspect="1"/>
                    </p:cNvSpPr>
                    <p:nvPr/>
                  </p:nvSpPr>
                  <p:spPr bwMode="auto">
                    <a:xfrm>
                      <a:off x="5224" y="4087"/>
                      <a:ext cx="25" cy="66"/>
                    </a:xfrm>
                    <a:custGeom>
                      <a:avLst/>
                      <a:gdLst>
                        <a:gd name="T0" fmla="*/ 0 w 25"/>
                        <a:gd name="T1" fmla="*/ 65 h 66"/>
                        <a:gd name="T2" fmla="*/ 0 w 25"/>
                        <a:gd name="T3" fmla="*/ 0 h 66"/>
                        <a:gd name="T4" fmla="*/ 23 w 25"/>
                        <a:gd name="T5" fmla="*/ 0 h 66"/>
                        <a:gd name="T6" fmla="*/ 24 w 25"/>
                        <a:gd name="T7" fmla="*/ 64 h 66"/>
                        <a:gd name="T8" fmla="*/ 0 w 25"/>
                        <a:gd name="T9" fmla="*/ 65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0" y="65"/>
                          </a:moveTo>
                          <a:lnTo>
                            <a:pt x="0" y="0"/>
                          </a:lnTo>
                          <a:lnTo>
                            <a:pt x="23" y="0"/>
                          </a:lnTo>
                          <a:lnTo>
                            <a:pt x="24" y="64"/>
                          </a:lnTo>
                          <a:lnTo>
                            <a:pt x="0" y="65"/>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95" name="Freeform 902"/>
                    <p:cNvSpPr>
                      <a:spLocks noChangeAspect="1"/>
                    </p:cNvSpPr>
                    <p:nvPr/>
                  </p:nvSpPr>
                  <p:spPr bwMode="auto">
                    <a:xfrm>
                      <a:off x="5224" y="4087"/>
                      <a:ext cx="25" cy="66"/>
                    </a:xfrm>
                    <a:custGeom>
                      <a:avLst/>
                      <a:gdLst>
                        <a:gd name="T0" fmla="*/ 0 w 25"/>
                        <a:gd name="T1" fmla="*/ 65 h 66"/>
                        <a:gd name="T2" fmla="*/ 0 w 25"/>
                        <a:gd name="T3" fmla="*/ 0 h 66"/>
                        <a:gd name="T4" fmla="*/ 23 w 25"/>
                        <a:gd name="T5" fmla="*/ 0 h 66"/>
                        <a:gd name="T6" fmla="*/ 24 w 25"/>
                        <a:gd name="T7" fmla="*/ 64 h 66"/>
                        <a:gd name="T8" fmla="*/ 0 w 25"/>
                        <a:gd name="T9" fmla="*/ 65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0" y="65"/>
                          </a:moveTo>
                          <a:lnTo>
                            <a:pt x="0" y="0"/>
                          </a:lnTo>
                          <a:lnTo>
                            <a:pt x="23" y="0"/>
                          </a:lnTo>
                          <a:lnTo>
                            <a:pt x="24" y="64"/>
                          </a:lnTo>
                          <a:lnTo>
                            <a:pt x="0" y="65"/>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696" name="Freeform 903"/>
                    <p:cNvSpPr>
                      <a:spLocks noChangeAspect="1"/>
                    </p:cNvSpPr>
                    <p:nvPr/>
                  </p:nvSpPr>
                  <p:spPr bwMode="auto">
                    <a:xfrm>
                      <a:off x="5224" y="4099"/>
                      <a:ext cx="23" cy="1"/>
                    </a:xfrm>
                    <a:custGeom>
                      <a:avLst/>
                      <a:gdLst>
                        <a:gd name="T0" fmla="*/ 22 w 23"/>
                        <a:gd name="T1" fmla="*/ 0 h 1"/>
                        <a:gd name="T2" fmla="*/ 0 w 23"/>
                        <a:gd name="T3" fmla="*/ 0 h 1"/>
                        <a:gd name="T4" fmla="*/ 22 w 23"/>
                        <a:gd name="T5" fmla="*/ 0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22" y="0"/>
                          </a:moveTo>
                          <a:lnTo>
                            <a:pt x="0" y="0"/>
                          </a:lnTo>
                          <a:lnTo>
                            <a:pt x="22"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697" name="Line 904"/>
                    <p:cNvSpPr>
                      <a:spLocks noChangeAspect="1" noChangeShapeType="1"/>
                    </p:cNvSpPr>
                    <p:nvPr/>
                  </p:nvSpPr>
                  <p:spPr bwMode="auto">
                    <a:xfrm flipH="1">
                      <a:off x="5225" y="4098"/>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698" name="Freeform 905"/>
                    <p:cNvSpPr>
                      <a:spLocks noChangeAspect="1"/>
                    </p:cNvSpPr>
                    <p:nvPr/>
                  </p:nvSpPr>
                  <p:spPr bwMode="auto">
                    <a:xfrm>
                      <a:off x="4712" y="3907"/>
                      <a:ext cx="22" cy="223"/>
                    </a:xfrm>
                    <a:custGeom>
                      <a:avLst/>
                      <a:gdLst>
                        <a:gd name="T0" fmla="*/ 0 w 22"/>
                        <a:gd name="T1" fmla="*/ 0 h 223"/>
                        <a:gd name="T2" fmla="*/ 20 w 22"/>
                        <a:gd name="T3" fmla="*/ 0 h 223"/>
                        <a:gd name="T4" fmla="*/ 21 w 22"/>
                        <a:gd name="T5" fmla="*/ 222 h 223"/>
                        <a:gd name="T6" fmla="*/ 1 w 22"/>
                        <a:gd name="T7" fmla="*/ 222 h 223"/>
                        <a:gd name="T8" fmla="*/ 0 w 22"/>
                        <a:gd name="T9" fmla="*/ 0 h 223"/>
                        <a:gd name="T10" fmla="*/ 0 60000 65536"/>
                        <a:gd name="T11" fmla="*/ 0 60000 65536"/>
                        <a:gd name="T12" fmla="*/ 0 60000 65536"/>
                        <a:gd name="T13" fmla="*/ 0 60000 65536"/>
                        <a:gd name="T14" fmla="*/ 0 60000 65536"/>
                        <a:gd name="T15" fmla="*/ 0 w 22"/>
                        <a:gd name="T16" fmla="*/ 0 h 223"/>
                        <a:gd name="T17" fmla="*/ 22 w 22"/>
                        <a:gd name="T18" fmla="*/ 223 h 223"/>
                      </a:gdLst>
                      <a:ahLst/>
                      <a:cxnLst>
                        <a:cxn ang="T10">
                          <a:pos x="T0" y="T1"/>
                        </a:cxn>
                        <a:cxn ang="T11">
                          <a:pos x="T2" y="T3"/>
                        </a:cxn>
                        <a:cxn ang="T12">
                          <a:pos x="T4" y="T5"/>
                        </a:cxn>
                        <a:cxn ang="T13">
                          <a:pos x="T6" y="T7"/>
                        </a:cxn>
                        <a:cxn ang="T14">
                          <a:pos x="T8" y="T9"/>
                        </a:cxn>
                      </a:cxnLst>
                      <a:rect l="T15" t="T16" r="T17" b="T18"/>
                      <a:pathLst>
                        <a:path w="22" h="223">
                          <a:moveTo>
                            <a:pt x="0" y="0"/>
                          </a:moveTo>
                          <a:lnTo>
                            <a:pt x="20" y="0"/>
                          </a:lnTo>
                          <a:lnTo>
                            <a:pt x="21" y="222"/>
                          </a:lnTo>
                          <a:lnTo>
                            <a:pt x="1" y="222"/>
                          </a:lnTo>
                          <a:lnTo>
                            <a:pt x="0" y="0"/>
                          </a:lnTo>
                        </a:path>
                      </a:pathLst>
                    </a:custGeom>
                    <a:solidFill>
                      <a:srgbClr val="404040"/>
                    </a:solidFill>
                    <a:ln w="9525" cap="rnd">
                      <a:noFill/>
                      <a:round/>
                      <a:headEnd type="none" w="sm" len="sm"/>
                      <a:tailEnd type="none" w="sm" len="sm"/>
                    </a:ln>
                  </p:spPr>
                  <p:txBody>
                    <a:bodyPr rot="10800000" wrap="none"/>
                    <a:lstStyle/>
                    <a:p>
                      <a:endParaRPr lang="es-PA"/>
                    </a:p>
                  </p:txBody>
                </p:sp>
                <p:sp>
                  <p:nvSpPr>
                    <p:cNvPr id="17699" name="Rectangle 906"/>
                    <p:cNvSpPr>
                      <a:spLocks noChangeAspect="1" noChangeArrowheads="1"/>
                    </p:cNvSpPr>
                    <p:nvPr/>
                  </p:nvSpPr>
                  <p:spPr bwMode="auto">
                    <a:xfrm flipH="1">
                      <a:off x="4716" y="3992"/>
                      <a:ext cx="24" cy="64"/>
                    </a:xfrm>
                    <a:prstGeom prst="rect">
                      <a:avLst/>
                    </a:prstGeom>
                    <a:solidFill>
                      <a:srgbClr val="7F7F7F"/>
                    </a:solidFill>
                    <a:ln w="9525">
                      <a:noFill/>
                      <a:miter lim="800000"/>
                      <a:headEnd/>
                      <a:tailEnd/>
                    </a:ln>
                  </p:spPr>
                  <p:txBody>
                    <a:bodyPr rot="10800000" wrap="none" anchor="ctr"/>
                    <a:lstStyle/>
                    <a:p>
                      <a:endParaRPr lang="en-GB"/>
                    </a:p>
                  </p:txBody>
                </p:sp>
                <p:sp>
                  <p:nvSpPr>
                    <p:cNvPr id="17700" name="Rectangle 907"/>
                    <p:cNvSpPr>
                      <a:spLocks noChangeAspect="1" noChangeArrowheads="1"/>
                    </p:cNvSpPr>
                    <p:nvPr/>
                  </p:nvSpPr>
                  <p:spPr bwMode="auto">
                    <a:xfrm flipH="1">
                      <a:off x="4721" y="3997"/>
                      <a:ext cx="15" cy="55"/>
                    </a:xfrm>
                    <a:prstGeom prst="rect">
                      <a:avLst/>
                    </a:prstGeom>
                    <a:noFill/>
                    <a:ln w="12699">
                      <a:solidFill>
                        <a:srgbClr val="000000"/>
                      </a:solidFill>
                      <a:miter lim="800000"/>
                      <a:headEnd/>
                      <a:tailEnd/>
                    </a:ln>
                  </p:spPr>
                  <p:txBody>
                    <a:bodyPr rot="10800000" wrap="none" anchor="ctr"/>
                    <a:lstStyle/>
                    <a:p>
                      <a:endParaRPr lang="en-GB"/>
                    </a:p>
                  </p:txBody>
                </p:sp>
                <p:sp>
                  <p:nvSpPr>
                    <p:cNvPr id="17701" name="Freeform 908"/>
                    <p:cNvSpPr>
                      <a:spLocks noChangeAspect="1"/>
                    </p:cNvSpPr>
                    <p:nvPr/>
                  </p:nvSpPr>
                  <p:spPr bwMode="auto">
                    <a:xfrm>
                      <a:off x="4716" y="4004"/>
                      <a:ext cx="24" cy="1"/>
                    </a:xfrm>
                    <a:custGeom>
                      <a:avLst/>
                      <a:gdLst>
                        <a:gd name="T0" fmla="*/ 23 w 24"/>
                        <a:gd name="T1" fmla="*/ 0 h 1"/>
                        <a:gd name="T2" fmla="*/ 0 w 24"/>
                        <a:gd name="T3" fmla="*/ 0 h 1"/>
                        <a:gd name="T4" fmla="*/ 23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3" y="0"/>
                          </a:moveTo>
                          <a:lnTo>
                            <a:pt x="0" y="0"/>
                          </a:lnTo>
                          <a:lnTo>
                            <a:pt x="23"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02" name="Line 909"/>
                    <p:cNvSpPr>
                      <a:spLocks noChangeAspect="1" noChangeShapeType="1"/>
                    </p:cNvSpPr>
                    <p:nvPr/>
                  </p:nvSpPr>
                  <p:spPr bwMode="auto">
                    <a:xfrm flipH="1">
                      <a:off x="4717" y="4003"/>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03" name="Freeform 910"/>
                    <p:cNvSpPr>
                      <a:spLocks noChangeAspect="1"/>
                    </p:cNvSpPr>
                    <p:nvPr/>
                  </p:nvSpPr>
                  <p:spPr bwMode="auto">
                    <a:xfrm>
                      <a:off x="4715" y="3894"/>
                      <a:ext cx="26" cy="66"/>
                    </a:xfrm>
                    <a:custGeom>
                      <a:avLst/>
                      <a:gdLst>
                        <a:gd name="T0" fmla="*/ 1 w 26"/>
                        <a:gd name="T1" fmla="*/ 65 h 66"/>
                        <a:gd name="T2" fmla="*/ 0 w 26"/>
                        <a:gd name="T3" fmla="*/ 0 h 66"/>
                        <a:gd name="T4" fmla="*/ 24 w 26"/>
                        <a:gd name="T5" fmla="*/ 0 h 66"/>
                        <a:gd name="T6" fmla="*/ 25 w 26"/>
                        <a:gd name="T7" fmla="*/ 64 h 66"/>
                        <a:gd name="T8" fmla="*/ 1 w 26"/>
                        <a:gd name="T9" fmla="*/ 65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1" y="65"/>
                          </a:moveTo>
                          <a:lnTo>
                            <a:pt x="0" y="0"/>
                          </a:lnTo>
                          <a:lnTo>
                            <a:pt x="24" y="0"/>
                          </a:lnTo>
                          <a:lnTo>
                            <a:pt x="25" y="64"/>
                          </a:lnTo>
                          <a:lnTo>
                            <a:pt x="1" y="65"/>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04" name="Freeform 911"/>
                    <p:cNvSpPr>
                      <a:spLocks noChangeAspect="1"/>
                    </p:cNvSpPr>
                    <p:nvPr/>
                  </p:nvSpPr>
                  <p:spPr bwMode="auto">
                    <a:xfrm>
                      <a:off x="4715" y="3894"/>
                      <a:ext cx="26" cy="66"/>
                    </a:xfrm>
                    <a:custGeom>
                      <a:avLst/>
                      <a:gdLst>
                        <a:gd name="T0" fmla="*/ 1 w 26"/>
                        <a:gd name="T1" fmla="*/ 65 h 66"/>
                        <a:gd name="T2" fmla="*/ 0 w 26"/>
                        <a:gd name="T3" fmla="*/ 0 h 66"/>
                        <a:gd name="T4" fmla="*/ 24 w 26"/>
                        <a:gd name="T5" fmla="*/ 0 h 66"/>
                        <a:gd name="T6" fmla="*/ 25 w 26"/>
                        <a:gd name="T7" fmla="*/ 64 h 66"/>
                        <a:gd name="T8" fmla="*/ 1 w 26"/>
                        <a:gd name="T9" fmla="*/ 65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1" y="65"/>
                          </a:moveTo>
                          <a:lnTo>
                            <a:pt x="0" y="0"/>
                          </a:lnTo>
                          <a:lnTo>
                            <a:pt x="24" y="0"/>
                          </a:lnTo>
                          <a:lnTo>
                            <a:pt x="25" y="64"/>
                          </a:lnTo>
                          <a:lnTo>
                            <a:pt x="1" y="65"/>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05" name="Freeform 912"/>
                    <p:cNvSpPr>
                      <a:spLocks noChangeAspect="1"/>
                    </p:cNvSpPr>
                    <p:nvPr/>
                  </p:nvSpPr>
                  <p:spPr bwMode="auto">
                    <a:xfrm>
                      <a:off x="4715" y="3906"/>
                      <a:ext cx="25" cy="1"/>
                    </a:xfrm>
                    <a:custGeom>
                      <a:avLst/>
                      <a:gdLst>
                        <a:gd name="T0" fmla="*/ 24 w 25"/>
                        <a:gd name="T1" fmla="*/ 0 h 1"/>
                        <a:gd name="T2" fmla="*/ 0 w 25"/>
                        <a:gd name="T3" fmla="*/ 0 h 1"/>
                        <a:gd name="T4" fmla="*/ 24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24" y="0"/>
                          </a:moveTo>
                          <a:lnTo>
                            <a:pt x="0" y="0"/>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06" name="Line 913"/>
                    <p:cNvSpPr>
                      <a:spLocks noChangeAspect="1" noChangeShapeType="1"/>
                    </p:cNvSpPr>
                    <p:nvPr/>
                  </p:nvSpPr>
                  <p:spPr bwMode="auto">
                    <a:xfrm flipH="1">
                      <a:off x="4717" y="3905"/>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707" name="Freeform 914"/>
                    <p:cNvSpPr>
                      <a:spLocks noChangeAspect="1"/>
                    </p:cNvSpPr>
                    <p:nvPr/>
                  </p:nvSpPr>
                  <p:spPr bwMode="auto">
                    <a:xfrm>
                      <a:off x="4716" y="4089"/>
                      <a:ext cx="26" cy="66"/>
                    </a:xfrm>
                    <a:custGeom>
                      <a:avLst/>
                      <a:gdLst>
                        <a:gd name="T0" fmla="*/ 1 w 26"/>
                        <a:gd name="T1" fmla="*/ 65 h 66"/>
                        <a:gd name="T2" fmla="*/ 0 w 26"/>
                        <a:gd name="T3" fmla="*/ 1 h 66"/>
                        <a:gd name="T4" fmla="*/ 24 w 26"/>
                        <a:gd name="T5" fmla="*/ 0 h 66"/>
                        <a:gd name="T6" fmla="*/ 25 w 26"/>
                        <a:gd name="T7" fmla="*/ 65 h 66"/>
                        <a:gd name="T8" fmla="*/ 1 w 26"/>
                        <a:gd name="T9" fmla="*/ 65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1" y="65"/>
                          </a:moveTo>
                          <a:lnTo>
                            <a:pt x="0" y="1"/>
                          </a:lnTo>
                          <a:lnTo>
                            <a:pt x="24" y="0"/>
                          </a:lnTo>
                          <a:lnTo>
                            <a:pt x="25" y="65"/>
                          </a:lnTo>
                          <a:lnTo>
                            <a:pt x="1" y="65"/>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08" name="Freeform 915"/>
                    <p:cNvSpPr>
                      <a:spLocks noChangeAspect="1"/>
                    </p:cNvSpPr>
                    <p:nvPr/>
                  </p:nvSpPr>
                  <p:spPr bwMode="auto">
                    <a:xfrm>
                      <a:off x="4716" y="4089"/>
                      <a:ext cx="26" cy="66"/>
                    </a:xfrm>
                    <a:custGeom>
                      <a:avLst/>
                      <a:gdLst>
                        <a:gd name="T0" fmla="*/ 1 w 26"/>
                        <a:gd name="T1" fmla="*/ 65 h 66"/>
                        <a:gd name="T2" fmla="*/ 0 w 26"/>
                        <a:gd name="T3" fmla="*/ 1 h 66"/>
                        <a:gd name="T4" fmla="*/ 24 w 26"/>
                        <a:gd name="T5" fmla="*/ 0 h 66"/>
                        <a:gd name="T6" fmla="*/ 25 w 26"/>
                        <a:gd name="T7" fmla="*/ 65 h 66"/>
                        <a:gd name="T8" fmla="*/ 1 w 26"/>
                        <a:gd name="T9" fmla="*/ 65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1" y="65"/>
                          </a:moveTo>
                          <a:lnTo>
                            <a:pt x="0" y="1"/>
                          </a:lnTo>
                          <a:lnTo>
                            <a:pt x="24" y="0"/>
                          </a:lnTo>
                          <a:lnTo>
                            <a:pt x="25" y="65"/>
                          </a:lnTo>
                          <a:lnTo>
                            <a:pt x="1" y="65"/>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709" name="Freeform 916"/>
                    <p:cNvSpPr>
                      <a:spLocks noChangeAspect="1"/>
                    </p:cNvSpPr>
                    <p:nvPr/>
                  </p:nvSpPr>
                  <p:spPr bwMode="auto">
                    <a:xfrm>
                      <a:off x="4716" y="4101"/>
                      <a:ext cx="24" cy="2"/>
                    </a:xfrm>
                    <a:custGeom>
                      <a:avLst/>
                      <a:gdLst>
                        <a:gd name="T0" fmla="*/ 23 w 24"/>
                        <a:gd name="T1" fmla="*/ 0 h 2"/>
                        <a:gd name="T2" fmla="*/ 0 w 24"/>
                        <a:gd name="T3" fmla="*/ 1 h 2"/>
                        <a:gd name="T4" fmla="*/ 23 w 24"/>
                        <a:gd name="T5" fmla="*/ 0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23" y="0"/>
                          </a:moveTo>
                          <a:lnTo>
                            <a:pt x="0" y="1"/>
                          </a:lnTo>
                          <a:lnTo>
                            <a:pt x="23"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710" name="Line 917"/>
                    <p:cNvSpPr>
                      <a:spLocks noChangeAspect="1" noChangeShapeType="1"/>
                    </p:cNvSpPr>
                    <p:nvPr/>
                  </p:nvSpPr>
                  <p:spPr bwMode="auto">
                    <a:xfrm flipH="1">
                      <a:off x="4719" y="4101"/>
                      <a:ext cx="20" cy="1"/>
                    </a:xfrm>
                    <a:prstGeom prst="line">
                      <a:avLst/>
                    </a:prstGeom>
                    <a:noFill/>
                    <a:ln w="12699">
                      <a:solidFill>
                        <a:srgbClr val="000000"/>
                      </a:solidFill>
                      <a:round/>
                      <a:headEnd type="none" w="sm" len="sm"/>
                      <a:tailEnd type="none" w="sm" len="sm"/>
                    </a:ln>
                  </p:spPr>
                  <p:txBody>
                    <a:bodyPr wrap="none" anchor="ctr"/>
                    <a:lstStyle/>
                    <a:p>
                      <a:endParaRPr lang="es-PA"/>
                    </a:p>
                  </p:txBody>
                </p:sp>
              </p:grpSp>
            </p:grpSp>
            <p:sp>
              <p:nvSpPr>
                <p:cNvPr id="17516" name="Freeform 918"/>
                <p:cNvSpPr>
                  <a:spLocks noChangeAspect="1"/>
                </p:cNvSpPr>
                <p:nvPr/>
              </p:nvSpPr>
              <p:spPr bwMode="auto">
                <a:xfrm>
                  <a:off x="4843" y="2543"/>
                  <a:ext cx="271" cy="278"/>
                </a:xfrm>
                <a:custGeom>
                  <a:avLst/>
                  <a:gdLst>
                    <a:gd name="T0" fmla="*/ 142 w 282"/>
                    <a:gd name="T1" fmla="*/ 3 h 320"/>
                    <a:gd name="T2" fmla="*/ 142 w 282"/>
                    <a:gd name="T3" fmla="*/ 3 h 320"/>
                    <a:gd name="T4" fmla="*/ 142 w 282"/>
                    <a:gd name="T5" fmla="*/ 3 h 320"/>
                    <a:gd name="T6" fmla="*/ 142 w 282"/>
                    <a:gd name="T7" fmla="*/ 2 h 320"/>
                    <a:gd name="T8" fmla="*/ 140 w 282"/>
                    <a:gd name="T9" fmla="*/ 0 h 320"/>
                    <a:gd name="T10" fmla="*/ 140 w 282"/>
                    <a:gd name="T11" fmla="*/ 0 h 320"/>
                    <a:gd name="T12" fmla="*/ 136 w 282"/>
                    <a:gd name="T13" fmla="*/ 0 h 320"/>
                    <a:gd name="T14" fmla="*/ 131 w 282"/>
                    <a:gd name="T15" fmla="*/ 0 h 320"/>
                    <a:gd name="T16" fmla="*/ 125 w 282"/>
                    <a:gd name="T17" fmla="*/ 0 h 320"/>
                    <a:gd name="T18" fmla="*/ 117 w 282"/>
                    <a:gd name="T19" fmla="*/ 0 h 320"/>
                    <a:gd name="T20" fmla="*/ 110 w 282"/>
                    <a:gd name="T21" fmla="*/ 0 h 320"/>
                    <a:gd name="T22" fmla="*/ 100 w 282"/>
                    <a:gd name="T23" fmla="*/ 0 h 320"/>
                    <a:gd name="T24" fmla="*/ 91 w 282"/>
                    <a:gd name="T25" fmla="*/ 0 h 320"/>
                    <a:gd name="T26" fmla="*/ 81 w 282"/>
                    <a:gd name="T27" fmla="*/ 0 h 320"/>
                    <a:gd name="T28" fmla="*/ 72 w 282"/>
                    <a:gd name="T29" fmla="*/ 0 h 320"/>
                    <a:gd name="T30" fmla="*/ 62 w 282"/>
                    <a:gd name="T31" fmla="*/ 0 h 320"/>
                    <a:gd name="T32" fmla="*/ 56 w 282"/>
                    <a:gd name="T33" fmla="*/ 0 h 320"/>
                    <a:gd name="T34" fmla="*/ 49 w 282"/>
                    <a:gd name="T35" fmla="*/ 0 h 320"/>
                    <a:gd name="T36" fmla="*/ 43 w 282"/>
                    <a:gd name="T37" fmla="*/ 0 h 320"/>
                    <a:gd name="T38" fmla="*/ 37 w 282"/>
                    <a:gd name="T39" fmla="*/ 0 h 320"/>
                    <a:gd name="T40" fmla="*/ 36 w 282"/>
                    <a:gd name="T41" fmla="*/ 0 h 320"/>
                    <a:gd name="T42" fmla="*/ 36 w 282"/>
                    <a:gd name="T43" fmla="*/ 3 h 320"/>
                    <a:gd name="T44" fmla="*/ 36 w 282"/>
                    <a:gd name="T45" fmla="*/ 3 h 320"/>
                    <a:gd name="T46" fmla="*/ 36 w 282"/>
                    <a:gd name="T47" fmla="*/ 3 h 320"/>
                    <a:gd name="T48" fmla="*/ 36 w 282"/>
                    <a:gd name="T49" fmla="*/ 3 h 320"/>
                    <a:gd name="T50" fmla="*/ 36 w 282"/>
                    <a:gd name="T51" fmla="*/ 3 h 320"/>
                    <a:gd name="T52" fmla="*/ 36 w 282"/>
                    <a:gd name="T53" fmla="*/ 3 h 320"/>
                    <a:gd name="T54" fmla="*/ 36 w 282"/>
                    <a:gd name="T55" fmla="*/ 3 h 320"/>
                    <a:gd name="T56" fmla="*/ 36 w 282"/>
                    <a:gd name="T57" fmla="*/ 3 h 320"/>
                    <a:gd name="T58" fmla="*/ 35 w 282"/>
                    <a:gd name="T59" fmla="*/ 4 h 320"/>
                    <a:gd name="T60" fmla="*/ 34 w 282"/>
                    <a:gd name="T61" fmla="*/ 5 h 320"/>
                    <a:gd name="T62" fmla="*/ 31 w 282"/>
                    <a:gd name="T63" fmla="*/ 7 h 320"/>
                    <a:gd name="T64" fmla="*/ 27 w 282"/>
                    <a:gd name="T65" fmla="*/ 7 h 320"/>
                    <a:gd name="T66" fmla="*/ 22 w 282"/>
                    <a:gd name="T67" fmla="*/ 8 h 320"/>
                    <a:gd name="T68" fmla="*/ 13 w 282"/>
                    <a:gd name="T69" fmla="*/ 8 h 320"/>
                    <a:gd name="T70" fmla="*/ 12 w 282"/>
                    <a:gd name="T71" fmla="*/ 9 h 320"/>
                    <a:gd name="T72" fmla="*/ 1 w 282"/>
                    <a:gd name="T73" fmla="*/ 9 h 320"/>
                    <a:gd name="T74" fmla="*/ 0 w 282"/>
                    <a:gd name="T75" fmla="*/ 28 h 320"/>
                    <a:gd name="T76" fmla="*/ 22 w 282"/>
                    <a:gd name="T77" fmla="*/ 28 h 320"/>
                    <a:gd name="T78" fmla="*/ 40 w 282"/>
                    <a:gd name="T79" fmla="*/ 28 h 320"/>
                    <a:gd name="T80" fmla="*/ 58 w 282"/>
                    <a:gd name="T81" fmla="*/ 28 h 320"/>
                    <a:gd name="T82" fmla="*/ 72 w 282"/>
                    <a:gd name="T83" fmla="*/ 28 h 320"/>
                    <a:gd name="T84" fmla="*/ 85 w 282"/>
                    <a:gd name="T85" fmla="*/ 28 h 320"/>
                    <a:gd name="T86" fmla="*/ 99 w 282"/>
                    <a:gd name="T87" fmla="*/ 28 h 320"/>
                    <a:gd name="T88" fmla="*/ 107 w 282"/>
                    <a:gd name="T89" fmla="*/ 27 h 320"/>
                    <a:gd name="T90" fmla="*/ 115 w 282"/>
                    <a:gd name="T91" fmla="*/ 27 h 320"/>
                    <a:gd name="T92" fmla="*/ 124 w 282"/>
                    <a:gd name="T93" fmla="*/ 26 h 320"/>
                    <a:gd name="T94" fmla="*/ 130 w 282"/>
                    <a:gd name="T95" fmla="*/ 24 h 320"/>
                    <a:gd name="T96" fmla="*/ 134 w 282"/>
                    <a:gd name="T97" fmla="*/ 23 h 320"/>
                    <a:gd name="T98" fmla="*/ 136 w 282"/>
                    <a:gd name="T99" fmla="*/ 20 h 320"/>
                    <a:gd name="T100" fmla="*/ 140 w 282"/>
                    <a:gd name="T101" fmla="*/ 17 h 320"/>
                    <a:gd name="T102" fmla="*/ 140 w 282"/>
                    <a:gd name="T103" fmla="*/ 15 h 320"/>
                    <a:gd name="T104" fmla="*/ 142 w 282"/>
                    <a:gd name="T105" fmla="*/ 11 h 320"/>
                    <a:gd name="T106" fmla="*/ 142 w 282"/>
                    <a:gd name="T107" fmla="*/ 7 h 320"/>
                    <a:gd name="T108" fmla="*/ 142 w 282"/>
                    <a:gd name="T109" fmla="*/ 3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2"/>
                    <a:gd name="T166" fmla="*/ 0 h 320"/>
                    <a:gd name="T167" fmla="*/ 282 w 282"/>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2" h="320">
                      <a:moveTo>
                        <a:pt x="281" y="26"/>
                      </a:moveTo>
                      <a:lnTo>
                        <a:pt x="280" y="15"/>
                      </a:lnTo>
                      <a:lnTo>
                        <a:pt x="280" y="6"/>
                      </a:lnTo>
                      <a:lnTo>
                        <a:pt x="280" y="2"/>
                      </a:lnTo>
                      <a:lnTo>
                        <a:pt x="277" y="0"/>
                      </a:lnTo>
                      <a:lnTo>
                        <a:pt x="274" y="0"/>
                      </a:lnTo>
                      <a:lnTo>
                        <a:pt x="268" y="0"/>
                      </a:lnTo>
                      <a:lnTo>
                        <a:pt x="259" y="0"/>
                      </a:lnTo>
                      <a:lnTo>
                        <a:pt x="246" y="0"/>
                      </a:lnTo>
                      <a:lnTo>
                        <a:pt x="231" y="0"/>
                      </a:lnTo>
                      <a:lnTo>
                        <a:pt x="215" y="0"/>
                      </a:lnTo>
                      <a:lnTo>
                        <a:pt x="197" y="0"/>
                      </a:lnTo>
                      <a:lnTo>
                        <a:pt x="179" y="0"/>
                      </a:lnTo>
                      <a:lnTo>
                        <a:pt x="160" y="0"/>
                      </a:lnTo>
                      <a:lnTo>
                        <a:pt x="141" y="0"/>
                      </a:lnTo>
                      <a:lnTo>
                        <a:pt x="124" y="0"/>
                      </a:lnTo>
                      <a:lnTo>
                        <a:pt x="109" y="0"/>
                      </a:lnTo>
                      <a:lnTo>
                        <a:pt x="95" y="0"/>
                      </a:lnTo>
                      <a:lnTo>
                        <a:pt x="84" y="0"/>
                      </a:lnTo>
                      <a:lnTo>
                        <a:pt x="75" y="0"/>
                      </a:lnTo>
                      <a:lnTo>
                        <a:pt x="72" y="0"/>
                      </a:lnTo>
                      <a:lnTo>
                        <a:pt x="72" y="15"/>
                      </a:lnTo>
                      <a:lnTo>
                        <a:pt x="72" y="19"/>
                      </a:lnTo>
                      <a:lnTo>
                        <a:pt x="72" y="18"/>
                      </a:lnTo>
                      <a:lnTo>
                        <a:pt x="72" y="15"/>
                      </a:lnTo>
                      <a:lnTo>
                        <a:pt x="72" y="11"/>
                      </a:lnTo>
                      <a:lnTo>
                        <a:pt x="72" y="10"/>
                      </a:lnTo>
                      <a:lnTo>
                        <a:pt x="72" y="15"/>
                      </a:lnTo>
                      <a:lnTo>
                        <a:pt x="71" y="28"/>
                      </a:lnTo>
                      <a:lnTo>
                        <a:pt x="68" y="44"/>
                      </a:lnTo>
                      <a:lnTo>
                        <a:pt x="64" y="57"/>
                      </a:lnTo>
                      <a:lnTo>
                        <a:pt x="58" y="68"/>
                      </a:lnTo>
                      <a:lnTo>
                        <a:pt x="51" y="75"/>
                      </a:lnTo>
                      <a:lnTo>
                        <a:pt x="41" y="82"/>
                      </a:lnTo>
                      <a:lnTo>
                        <a:pt x="30" y="87"/>
                      </a:lnTo>
                      <a:lnTo>
                        <a:pt x="16" y="90"/>
                      </a:lnTo>
                      <a:lnTo>
                        <a:pt x="1" y="92"/>
                      </a:lnTo>
                      <a:lnTo>
                        <a:pt x="0" y="319"/>
                      </a:lnTo>
                      <a:lnTo>
                        <a:pt x="40" y="319"/>
                      </a:lnTo>
                      <a:lnTo>
                        <a:pt x="79" y="318"/>
                      </a:lnTo>
                      <a:lnTo>
                        <a:pt x="112" y="318"/>
                      </a:lnTo>
                      <a:lnTo>
                        <a:pt x="142" y="316"/>
                      </a:lnTo>
                      <a:lnTo>
                        <a:pt x="168" y="313"/>
                      </a:lnTo>
                      <a:lnTo>
                        <a:pt x="192" y="308"/>
                      </a:lnTo>
                      <a:lnTo>
                        <a:pt x="211" y="301"/>
                      </a:lnTo>
                      <a:lnTo>
                        <a:pt x="227" y="293"/>
                      </a:lnTo>
                      <a:lnTo>
                        <a:pt x="242" y="281"/>
                      </a:lnTo>
                      <a:lnTo>
                        <a:pt x="253" y="265"/>
                      </a:lnTo>
                      <a:lnTo>
                        <a:pt x="262" y="246"/>
                      </a:lnTo>
                      <a:lnTo>
                        <a:pt x="268" y="222"/>
                      </a:lnTo>
                      <a:lnTo>
                        <a:pt x="274" y="193"/>
                      </a:lnTo>
                      <a:lnTo>
                        <a:pt x="277" y="159"/>
                      </a:lnTo>
                      <a:lnTo>
                        <a:pt x="279" y="121"/>
                      </a:lnTo>
                      <a:lnTo>
                        <a:pt x="280" y="77"/>
                      </a:lnTo>
                      <a:lnTo>
                        <a:pt x="281" y="26"/>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517" name="Freeform 919"/>
                <p:cNvSpPr>
                  <a:spLocks noChangeAspect="1"/>
                </p:cNvSpPr>
                <p:nvPr/>
              </p:nvSpPr>
              <p:spPr bwMode="auto">
                <a:xfrm>
                  <a:off x="4843" y="2543"/>
                  <a:ext cx="271" cy="278"/>
                </a:xfrm>
                <a:custGeom>
                  <a:avLst/>
                  <a:gdLst>
                    <a:gd name="T0" fmla="*/ 142 w 282"/>
                    <a:gd name="T1" fmla="*/ 3 h 320"/>
                    <a:gd name="T2" fmla="*/ 142 w 282"/>
                    <a:gd name="T3" fmla="*/ 3 h 320"/>
                    <a:gd name="T4" fmla="*/ 142 w 282"/>
                    <a:gd name="T5" fmla="*/ 3 h 320"/>
                    <a:gd name="T6" fmla="*/ 142 w 282"/>
                    <a:gd name="T7" fmla="*/ 2 h 320"/>
                    <a:gd name="T8" fmla="*/ 140 w 282"/>
                    <a:gd name="T9" fmla="*/ 0 h 320"/>
                    <a:gd name="T10" fmla="*/ 140 w 282"/>
                    <a:gd name="T11" fmla="*/ 0 h 320"/>
                    <a:gd name="T12" fmla="*/ 136 w 282"/>
                    <a:gd name="T13" fmla="*/ 0 h 320"/>
                    <a:gd name="T14" fmla="*/ 131 w 282"/>
                    <a:gd name="T15" fmla="*/ 0 h 320"/>
                    <a:gd name="T16" fmla="*/ 125 w 282"/>
                    <a:gd name="T17" fmla="*/ 0 h 320"/>
                    <a:gd name="T18" fmla="*/ 117 w 282"/>
                    <a:gd name="T19" fmla="*/ 0 h 320"/>
                    <a:gd name="T20" fmla="*/ 110 w 282"/>
                    <a:gd name="T21" fmla="*/ 0 h 320"/>
                    <a:gd name="T22" fmla="*/ 100 w 282"/>
                    <a:gd name="T23" fmla="*/ 0 h 320"/>
                    <a:gd name="T24" fmla="*/ 91 w 282"/>
                    <a:gd name="T25" fmla="*/ 0 h 320"/>
                    <a:gd name="T26" fmla="*/ 81 w 282"/>
                    <a:gd name="T27" fmla="*/ 0 h 320"/>
                    <a:gd name="T28" fmla="*/ 72 w 282"/>
                    <a:gd name="T29" fmla="*/ 0 h 320"/>
                    <a:gd name="T30" fmla="*/ 62 w 282"/>
                    <a:gd name="T31" fmla="*/ 0 h 320"/>
                    <a:gd name="T32" fmla="*/ 56 w 282"/>
                    <a:gd name="T33" fmla="*/ 0 h 320"/>
                    <a:gd name="T34" fmla="*/ 49 w 282"/>
                    <a:gd name="T35" fmla="*/ 0 h 320"/>
                    <a:gd name="T36" fmla="*/ 43 w 282"/>
                    <a:gd name="T37" fmla="*/ 0 h 320"/>
                    <a:gd name="T38" fmla="*/ 37 w 282"/>
                    <a:gd name="T39" fmla="*/ 0 h 320"/>
                    <a:gd name="T40" fmla="*/ 36 w 282"/>
                    <a:gd name="T41" fmla="*/ 0 h 320"/>
                    <a:gd name="T42" fmla="*/ 36 w 282"/>
                    <a:gd name="T43" fmla="*/ 3 h 320"/>
                    <a:gd name="T44" fmla="*/ 36 w 282"/>
                    <a:gd name="T45" fmla="*/ 3 h 320"/>
                    <a:gd name="T46" fmla="*/ 36 w 282"/>
                    <a:gd name="T47" fmla="*/ 3 h 320"/>
                    <a:gd name="T48" fmla="*/ 36 w 282"/>
                    <a:gd name="T49" fmla="*/ 3 h 320"/>
                    <a:gd name="T50" fmla="*/ 36 w 282"/>
                    <a:gd name="T51" fmla="*/ 3 h 320"/>
                    <a:gd name="T52" fmla="*/ 36 w 282"/>
                    <a:gd name="T53" fmla="*/ 3 h 320"/>
                    <a:gd name="T54" fmla="*/ 36 w 282"/>
                    <a:gd name="T55" fmla="*/ 3 h 320"/>
                    <a:gd name="T56" fmla="*/ 36 w 282"/>
                    <a:gd name="T57" fmla="*/ 3 h 320"/>
                    <a:gd name="T58" fmla="*/ 35 w 282"/>
                    <a:gd name="T59" fmla="*/ 4 h 320"/>
                    <a:gd name="T60" fmla="*/ 34 w 282"/>
                    <a:gd name="T61" fmla="*/ 5 h 320"/>
                    <a:gd name="T62" fmla="*/ 31 w 282"/>
                    <a:gd name="T63" fmla="*/ 7 h 320"/>
                    <a:gd name="T64" fmla="*/ 27 w 282"/>
                    <a:gd name="T65" fmla="*/ 7 h 320"/>
                    <a:gd name="T66" fmla="*/ 22 w 282"/>
                    <a:gd name="T67" fmla="*/ 8 h 320"/>
                    <a:gd name="T68" fmla="*/ 13 w 282"/>
                    <a:gd name="T69" fmla="*/ 8 h 320"/>
                    <a:gd name="T70" fmla="*/ 12 w 282"/>
                    <a:gd name="T71" fmla="*/ 9 h 320"/>
                    <a:gd name="T72" fmla="*/ 1 w 282"/>
                    <a:gd name="T73" fmla="*/ 9 h 320"/>
                    <a:gd name="T74" fmla="*/ 0 w 282"/>
                    <a:gd name="T75" fmla="*/ 28 h 320"/>
                    <a:gd name="T76" fmla="*/ 22 w 282"/>
                    <a:gd name="T77" fmla="*/ 28 h 320"/>
                    <a:gd name="T78" fmla="*/ 40 w 282"/>
                    <a:gd name="T79" fmla="*/ 28 h 320"/>
                    <a:gd name="T80" fmla="*/ 58 w 282"/>
                    <a:gd name="T81" fmla="*/ 28 h 320"/>
                    <a:gd name="T82" fmla="*/ 72 w 282"/>
                    <a:gd name="T83" fmla="*/ 28 h 320"/>
                    <a:gd name="T84" fmla="*/ 85 w 282"/>
                    <a:gd name="T85" fmla="*/ 28 h 320"/>
                    <a:gd name="T86" fmla="*/ 99 w 282"/>
                    <a:gd name="T87" fmla="*/ 28 h 320"/>
                    <a:gd name="T88" fmla="*/ 107 w 282"/>
                    <a:gd name="T89" fmla="*/ 27 h 320"/>
                    <a:gd name="T90" fmla="*/ 115 w 282"/>
                    <a:gd name="T91" fmla="*/ 27 h 320"/>
                    <a:gd name="T92" fmla="*/ 124 w 282"/>
                    <a:gd name="T93" fmla="*/ 26 h 320"/>
                    <a:gd name="T94" fmla="*/ 130 w 282"/>
                    <a:gd name="T95" fmla="*/ 24 h 320"/>
                    <a:gd name="T96" fmla="*/ 134 w 282"/>
                    <a:gd name="T97" fmla="*/ 23 h 320"/>
                    <a:gd name="T98" fmla="*/ 136 w 282"/>
                    <a:gd name="T99" fmla="*/ 20 h 320"/>
                    <a:gd name="T100" fmla="*/ 140 w 282"/>
                    <a:gd name="T101" fmla="*/ 17 h 320"/>
                    <a:gd name="T102" fmla="*/ 140 w 282"/>
                    <a:gd name="T103" fmla="*/ 15 h 320"/>
                    <a:gd name="T104" fmla="*/ 142 w 282"/>
                    <a:gd name="T105" fmla="*/ 11 h 320"/>
                    <a:gd name="T106" fmla="*/ 142 w 282"/>
                    <a:gd name="T107" fmla="*/ 7 h 320"/>
                    <a:gd name="T108" fmla="*/ 142 w 282"/>
                    <a:gd name="T109" fmla="*/ 3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2"/>
                    <a:gd name="T166" fmla="*/ 0 h 320"/>
                    <a:gd name="T167" fmla="*/ 282 w 282"/>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2" h="320">
                      <a:moveTo>
                        <a:pt x="281" y="26"/>
                      </a:moveTo>
                      <a:lnTo>
                        <a:pt x="280" y="15"/>
                      </a:lnTo>
                      <a:lnTo>
                        <a:pt x="280" y="6"/>
                      </a:lnTo>
                      <a:lnTo>
                        <a:pt x="280" y="2"/>
                      </a:lnTo>
                      <a:lnTo>
                        <a:pt x="277" y="0"/>
                      </a:lnTo>
                      <a:lnTo>
                        <a:pt x="274" y="0"/>
                      </a:lnTo>
                      <a:lnTo>
                        <a:pt x="268" y="0"/>
                      </a:lnTo>
                      <a:lnTo>
                        <a:pt x="259" y="0"/>
                      </a:lnTo>
                      <a:lnTo>
                        <a:pt x="246" y="0"/>
                      </a:lnTo>
                      <a:lnTo>
                        <a:pt x="231" y="0"/>
                      </a:lnTo>
                      <a:lnTo>
                        <a:pt x="215" y="0"/>
                      </a:lnTo>
                      <a:lnTo>
                        <a:pt x="197" y="0"/>
                      </a:lnTo>
                      <a:lnTo>
                        <a:pt x="179" y="0"/>
                      </a:lnTo>
                      <a:lnTo>
                        <a:pt x="160" y="0"/>
                      </a:lnTo>
                      <a:lnTo>
                        <a:pt x="141" y="0"/>
                      </a:lnTo>
                      <a:lnTo>
                        <a:pt x="124" y="0"/>
                      </a:lnTo>
                      <a:lnTo>
                        <a:pt x="109" y="0"/>
                      </a:lnTo>
                      <a:lnTo>
                        <a:pt x="95" y="0"/>
                      </a:lnTo>
                      <a:lnTo>
                        <a:pt x="84" y="0"/>
                      </a:lnTo>
                      <a:lnTo>
                        <a:pt x="75" y="0"/>
                      </a:lnTo>
                      <a:lnTo>
                        <a:pt x="72" y="0"/>
                      </a:lnTo>
                      <a:lnTo>
                        <a:pt x="72" y="15"/>
                      </a:lnTo>
                      <a:lnTo>
                        <a:pt x="72" y="19"/>
                      </a:lnTo>
                      <a:lnTo>
                        <a:pt x="72" y="18"/>
                      </a:lnTo>
                      <a:lnTo>
                        <a:pt x="72" y="15"/>
                      </a:lnTo>
                      <a:lnTo>
                        <a:pt x="72" y="11"/>
                      </a:lnTo>
                      <a:lnTo>
                        <a:pt x="72" y="10"/>
                      </a:lnTo>
                      <a:lnTo>
                        <a:pt x="72" y="15"/>
                      </a:lnTo>
                      <a:lnTo>
                        <a:pt x="71" y="28"/>
                      </a:lnTo>
                      <a:lnTo>
                        <a:pt x="68" y="44"/>
                      </a:lnTo>
                      <a:lnTo>
                        <a:pt x="64" y="57"/>
                      </a:lnTo>
                      <a:lnTo>
                        <a:pt x="58" y="68"/>
                      </a:lnTo>
                      <a:lnTo>
                        <a:pt x="51" y="75"/>
                      </a:lnTo>
                      <a:lnTo>
                        <a:pt x="41" y="82"/>
                      </a:lnTo>
                      <a:lnTo>
                        <a:pt x="30" y="87"/>
                      </a:lnTo>
                      <a:lnTo>
                        <a:pt x="16" y="90"/>
                      </a:lnTo>
                      <a:lnTo>
                        <a:pt x="1" y="92"/>
                      </a:lnTo>
                      <a:lnTo>
                        <a:pt x="0" y="319"/>
                      </a:lnTo>
                      <a:lnTo>
                        <a:pt x="40" y="319"/>
                      </a:lnTo>
                      <a:lnTo>
                        <a:pt x="79" y="318"/>
                      </a:lnTo>
                      <a:lnTo>
                        <a:pt x="112" y="318"/>
                      </a:lnTo>
                      <a:lnTo>
                        <a:pt x="142" y="316"/>
                      </a:lnTo>
                      <a:lnTo>
                        <a:pt x="168" y="313"/>
                      </a:lnTo>
                      <a:lnTo>
                        <a:pt x="192" y="308"/>
                      </a:lnTo>
                      <a:lnTo>
                        <a:pt x="211" y="301"/>
                      </a:lnTo>
                      <a:lnTo>
                        <a:pt x="227" y="293"/>
                      </a:lnTo>
                      <a:lnTo>
                        <a:pt x="242" y="281"/>
                      </a:lnTo>
                      <a:lnTo>
                        <a:pt x="253" y="265"/>
                      </a:lnTo>
                      <a:lnTo>
                        <a:pt x="262" y="246"/>
                      </a:lnTo>
                      <a:lnTo>
                        <a:pt x="268" y="222"/>
                      </a:lnTo>
                      <a:lnTo>
                        <a:pt x="274" y="193"/>
                      </a:lnTo>
                      <a:lnTo>
                        <a:pt x="277" y="159"/>
                      </a:lnTo>
                      <a:lnTo>
                        <a:pt x="279" y="121"/>
                      </a:lnTo>
                      <a:lnTo>
                        <a:pt x="280" y="77"/>
                      </a:lnTo>
                      <a:lnTo>
                        <a:pt x="281" y="26"/>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18" name="Freeform 920"/>
                <p:cNvSpPr>
                  <a:spLocks noChangeAspect="1"/>
                </p:cNvSpPr>
                <p:nvPr/>
              </p:nvSpPr>
              <p:spPr bwMode="auto">
                <a:xfrm>
                  <a:off x="4837" y="2560"/>
                  <a:ext cx="107" cy="87"/>
                </a:xfrm>
                <a:custGeom>
                  <a:avLst/>
                  <a:gdLst>
                    <a:gd name="T0" fmla="*/ 59 w 111"/>
                    <a:gd name="T1" fmla="*/ 1 h 100"/>
                    <a:gd name="T2" fmla="*/ 59 w 111"/>
                    <a:gd name="T3" fmla="*/ 3 h 100"/>
                    <a:gd name="T4" fmla="*/ 57 w 111"/>
                    <a:gd name="T5" fmla="*/ 4 h 100"/>
                    <a:gd name="T6" fmla="*/ 53 w 111"/>
                    <a:gd name="T7" fmla="*/ 6 h 100"/>
                    <a:gd name="T8" fmla="*/ 47 w 111"/>
                    <a:gd name="T9" fmla="*/ 8 h 100"/>
                    <a:gd name="T10" fmla="*/ 39 w 111"/>
                    <a:gd name="T11" fmla="*/ 8 h 100"/>
                    <a:gd name="T12" fmla="*/ 31 w 111"/>
                    <a:gd name="T13" fmla="*/ 9 h 100"/>
                    <a:gd name="T14" fmla="*/ 15 w 111"/>
                    <a:gd name="T15" fmla="*/ 9 h 100"/>
                    <a:gd name="T16" fmla="*/ 1 w 111"/>
                    <a:gd name="T17" fmla="*/ 10 h 100"/>
                    <a:gd name="T18" fmla="*/ 0 w 111"/>
                    <a:gd name="T19" fmla="*/ 7 h 100"/>
                    <a:gd name="T20" fmla="*/ 13 w 111"/>
                    <a:gd name="T21" fmla="*/ 7 h 100"/>
                    <a:gd name="T22" fmla="*/ 22 w 111"/>
                    <a:gd name="T23" fmla="*/ 7 h 100"/>
                    <a:gd name="T24" fmla="*/ 29 w 111"/>
                    <a:gd name="T25" fmla="*/ 6 h 100"/>
                    <a:gd name="T26" fmla="*/ 35 w 111"/>
                    <a:gd name="T27" fmla="*/ 5 h 100"/>
                    <a:gd name="T28" fmla="*/ 38 w 111"/>
                    <a:gd name="T29" fmla="*/ 4 h 100"/>
                    <a:gd name="T30" fmla="*/ 40 w 111"/>
                    <a:gd name="T31" fmla="*/ 3 h 100"/>
                    <a:gd name="T32" fmla="*/ 42 w 111"/>
                    <a:gd name="T33" fmla="*/ 3 h 100"/>
                    <a:gd name="T34" fmla="*/ 43 w 111"/>
                    <a:gd name="T35" fmla="*/ 0 h 100"/>
                    <a:gd name="T36" fmla="*/ 59 w 111"/>
                    <a:gd name="T37" fmla="*/ 1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00"/>
                    <a:gd name="T59" fmla="*/ 111 w 111"/>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00">
                      <a:moveTo>
                        <a:pt x="110" y="1"/>
                      </a:moveTo>
                      <a:lnTo>
                        <a:pt x="108" y="26"/>
                      </a:lnTo>
                      <a:lnTo>
                        <a:pt x="105" y="47"/>
                      </a:lnTo>
                      <a:lnTo>
                        <a:pt x="97" y="63"/>
                      </a:lnTo>
                      <a:lnTo>
                        <a:pt x="87" y="77"/>
                      </a:lnTo>
                      <a:lnTo>
                        <a:pt x="74" y="85"/>
                      </a:lnTo>
                      <a:lnTo>
                        <a:pt x="56" y="91"/>
                      </a:lnTo>
                      <a:lnTo>
                        <a:pt x="32" y="97"/>
                      </a:lnTo>
                      <a:lnTo>
                        <a:pt x="1" y="99"/>
                      </a:lnTo>
                      <a:lnTo>
                        <a:pt x="0" y="74"/>
                      </a:lnTo>
                      <a:lnTo>
                        <a:pt x="22" y="73"/>
                      </a:lnTo>
                      <a:lnTo>
                        <a:pt x="39" y="69"/>
                      </a:lnTo>
                      <a:lnTo>
                        <a:pt x="52" y="64"/>
                      </a:lnTo>
                      <a:lnTo>
                        <a:pt x="63" y="56"/>
                      </a:lnTo>
                      <a:lnTo>
                        <a:pt x="70" y="48"/>
                      </a:lnTo>
                      <a:lnTo>
                        <a:pt x="77" y="35"/>
                      </a:lnTo>
                      <a:lnTo>
                        <a:pt x="80" y="18"/>
                      </a:lnTo>
                      <a:lnTo>
                        <a:pt x="81" y="0"/>
                      </a:lnTo>
                      <a:lnTo>
                        <a:pt x="110" y="1"/>
                      </a:lnTo>
                    </a:path>
                  </a:pathLst>
                </a:custGeom>
                <a:solidFill>
                  <a:srgbClr val="595959"/>
                </a:solidFill>
                <a:ln w="9525" cap="rnd">
                  <a:noFill/>
                  <a:round/>
                  <a:headEnd type="none" w="sm" len="sm"/>
                  <a:tailEnd type="none" w="sm" len="sm"/>
                </a:ln>
              </p:spPr>
              <p:txBody>
                <a:bodyPr rot="10800000" wrap="none"/>
                <a:lstStyle/>
                <a:p>
                  <a:endParaRPr lang="es-PA"/>
                </a:p>
              </p:txBody>
            </p:sp>
            <p:sp>
              <p:nvSpPr>
                <p:cNvPr id="17519" name="Freeform 921"/>
                <p:cNvSpPr>
                  <a:spLocks noChangeAspect="1"/>
                </p:cNvSpPr>
                <p:nvPr/>
              </p:nvSpPr>
              <p:spPr bwMode="auto">
                <a:xfrm>
                  <a:off x="4904" y="2589"/>
                  <a:ext cx="1" cy="24"/>
                </a:xfrm>
                <a:custGeom>
                  <a:avLst/>
                  <a:gdLst>
                    <a:gd name="T0" fmla="*/ 0 w 1"/>
                    <a:gd name="T1" fmla="*/ 0 h 28"/>
                    <a:gd name="T2" fmla="*/ 0 w 1"/>
                    <a:gd name="T3" fmla="*/ 3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520" name="Freeform 922"/>
                <p:cNvSpPr>
                  <a:spLocks noChangeAspect="1"/>
                </p:cNvSpPr>
                <p:nvPr/>
              </p:nvSpPr>
              <p:spPr bwMode="auto">
                <a:xfrm>
                  <a:off x="4897" y="2599"/>
                  <a:ext cx="192" cy="198"/>
                </a:xfrm>
                <a:custGeom>
                  <a:avLst/>
                  <a:gdLst>
                    <a:gd name="T0" fmla="*/ 100 w 200"/>
                    <a:gd name="T1" fmla="*/ 6 h 229"/>
                    <a:gd name="T2" fmla="*/ 100 w 200"/>
                    <a:gd name="T3" fmla="*/ 1 h 229"/>
                    <a:gd name="T4" fmla="*/ 21 w 200"/>
                    <a:gd name="T5" fmla="*/ 0 h 229"/>
                    <a:gd name="T6" fmla="*/ 21 w 200"/>
                    <a:gd name="T7" fmla="*/ 3 h 229"/>
                    <a:gd name="T8" fmla="*/ 21 w 200"/>
                    <a:gd name="T9" fmla="*/ 3 h 229"/>
                    <a:gd name="T10" fmla="*/ 21 w 200"/>
                    <a:gd name="T11" fmla="*/ 3 h 229"/>
                    <a:gd name="T12" fmla="*/ 20 w 200"/>
                    <a:gd name="T13" fmla="*/ 4 h 229"/>
                    <a:gd name="T14" fmla="*/ 14 w 200"/>
                    <a:gd name="T15" fmla="*/ 5 h 229"/>
                    <a:gd name="T16" fmla="*/ 12 w 200"/>
                    <a:gd name="T17" fmla="*/ 5 h 229"/>
                    <a:gd name="T18" fmla="*/ 12 w 200"/>
                    <a:gd name="T19" fmla="*/ 5 h 229"/>
                    <a:gd name="T20" fmla="*/ 0 w 200"/>
                    <a:gd name="T21" fmla="*/ 5 h 229"/>
                    <a:gd name="T22" fmla="*/ 2 w 200"/>
                    <a:gd name="T23" fmla="*/ 19 h 229"/>
                    <a:gd name="T24" fmla="*/ 26 w 200"/>
                    <a:gd name="T25" fmla="*/ 19 h 229"/>
                    <a:gd name="T26" fmla="*/ 46 w 200"/>
                    <a:gd name="T27" fmla="*/ 19 h 229"/>
                    <a:gd name="T28" fmla="*/ 61 w 200"/>
                    <a:gd name="T29" fmla="*/ 19 h 229"/>
                    <a:gd name="T30" fmla="*/ 75 w 200"/>
                    <a:gd name="T31" fmla="*/ 17 h 229"/>
                    <a:gd name="T32" fmla="*/ 84 w 200"/>
                    <a:gd name="T33" fmla="*/ 16 h 229"/>
                    <a:gd name="T34" fmla="*/ 92 w 200"/>
                    <a:gd name="T35" fmla="*/ 14 h 229"/>
                    <a:gd name="T36" fmla="*/ 97 w 200"/>
                    <a:gd name="T37" fmla="*/ 12 h 229"/>
                    <a:gd name="T38" fmla="*/ 100 w 200"/>
                    <a:gd name="T39" fmla="*/ 9 h 229"/>
                    <a:gd name="T40" fmla="*/ 100 w 200"/>
                    <a:gd name="T41" fmla="*/ 6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229"/>
                    <a:gd name="T65" fmla="*/ 200 w 200"/>
                    <a:gd name="T66" fmla="*/ 229 h 2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229">
                      <a:moveTo>
                        <a:pt x="199" y="64"/>
                      </a:moveTo>
                      <a:lnTo>
                        <a:pt x="199" y="1"/>
                      </a:lnTo>
                      <a:lnTo>
                        <a:pt x="39" y="0"/>
                      </a:lnTo>
                      <a:lnTo>
                        <a:pt x="39" y="21"/>
                      </a:lnTo>
                      <a:lnTo>
                        <a:pt x="39" y="35"/>
                      </a:lnTo>
                      <a:lnTo>
                        <a:pt x="39" y="46"/>
                      </a:lnTo>
                      <a:lnTo>
                        <a:pt x="37" y="52"/>
                      </a:lnTo>
                      <a:lnTo>
                        <a:pt x="31" y="56"/>
                      </a:lnTo>
                      <a:lnTo>
                        <a:pt x="25" y="58"/>
                      </a:lnTo>
                      <a:lnTo>
                        <a:pt x="14" y="58"/>
                      </a:lnTo>
                      <a:lnTo>
                        <a:pt x="0" y="56"/>
                      </a:lnTo>
                      <a:lnTo>
                        <a:pt x="2" y="228"/>
                      </a:lnTo>
                      <a:lnTo>
                        <a:pt x="49" y="228"/>
                      </a:lnTo>
                      <a:lnTo>
                        <a:pt x="90" y="225"/>
                      </a:lnTo>
                      <a:lnTo>
                        <a:pt x="124" y="218"/>
                      </a:lnTo>
                      <a:lnTo>
                        <a:pt x="149" y="208"/>
                      </a:lnTo>
                      <a:lnTo>
                        <a:pt x="169" y="194"/>
                      </a:lnTo>
                      <a:lnTo>
                        <a:pt x="184" y="171"/>
                      </a:lnTo>
                      <a:lnTo>
                        <a:pt x="194" y="143"/>
                      </a:lnTo>
                      <a:lnTo>
                        <a:pt x="198" y="108"/>
                      </a:lnTo>
                      <a:lnTo>
                        <a:pt x="199" y="64"/>
                      </a:lnTo>
                    </a:path>
                  </a:pathLst>
                </a:custGeom>
                <a:solidFill>
                  <a:srgbClr val="BFBFBF"/>
                </a:solidFill>
                <a:ln w="9525" cap="rnd">
                  <a:noFill/>
                  <a:round/>
                  <a:headEnd type="none" w="sm" len="sm"/>
                  <a:tailEnd type="none" w="sm" len="sm"/>
                </a:ln>
              </p:spPr>
              <p:txBody>
                <a:bodyPr rot="10800000" wrap="none"/>
                <a:lstStyle/>
                <a:p>
                  <a:endParaRPr lang="es-PA"/>
                </a:p>
              </p:txBody>
            </p:sp>
            <p:sp>
              <p:nvSpPr>
                <p:cNvPr id="17521" name="Freeform 923"/>
                <p:cNvSpPr>
                  <a:spLocks noChangeAspect="1"/>
                </p:cNvSpPr>
                <p:nvPr/>
              </p:nvSpPr>
              <p:spPr bwMode="auto">
                <a:xfrm>
                  <a:off x="4846" y="2569"/>
                  <a:ext cx="228" cy="213"/>
                </a:xfrm>
                <a:custGeom>
                  <a:avLst/>
                  <a:gdLst>
                    <a:gd name="T0" fmla="*/ 131 w 236"/>
                    <a:gd name="T1" fmla="*/ 4 h 246"/>
                    <a:gd name="T2" fmla="*/ 131 w 236"/>
                    <a:gd name="T3" fmla="*/ 0 h 246"/>
                    <a:gd name="T4" fmla="*/ 61 w 236"/>
                    <a:gd name="T5" fmla="*/ 0 h 246"/>
                    <a:gd name="T6" fmla="*/ 61 w 236"/>
                    <a:gd name="T7" fmla="*/ 6 h 246"/>
                    <a:gd name="T8" fmla="*/ 60 w 236"/>
                    <a:gd name="T9" fmla="*/ 8 h 246"/>
                    <a:gd name="T10" fmla="*/ 58 w 236"/>
                    <a:gd name="T11" fmla="*/ 8 h 246"/>
                    <a:gd name="T12" fmla="*/ 55 w 236"/>
                    <a:gd name="T13" fmla="*/ 9 h 246"/>
                    <a:gd name="T14" fmla="*/ 51 w 236"/>
                    <a:gd name="T15" fmla="*/ 9 h 246"/>
                    <a:gd name="T16" fmla="*/ 45 w 236"/>
                    <a:gd name="T17" fmla="*/ 9 h 246"/>
                    <a:gd name="T18" fmla="*/ 42 w 236"/>
                    <a:gd name="T19" fmla="*/ 9 h 246"/>
                    <a:gd name="T20" fmla="*/ 38 w 236"/>
                    <a:gd name="T21" fmla="*/ 9 h 246"/>
                    <a:gd name="T22" fmla="*/ 34 w 236"/>
                    <a:gd name="T23" fmla="*/ 9 h 246"/>
                    <a:gd name="T24" fmla="*/ 1 w 236"/>
                    <a:gd name="T25" fmla="*/ 9 h 246"/>
                    <a:gd name="T26" fmla="*/ 0 w 236"/>
                    <a:gd name="T27" fmla="*/ 21 h 246"/>
                    <a:gd name="T28" fmla="*/ 34 w 236"/>
                    <a:gd name="T29" fmla="*/ 21 h 246"/>
                    <a:gd name="T30" fmla="*/ 45 w 236"/>
                    <a:gd name="T31" fmla="*/ 21 h 246"/>
                    <a:gd name="T32" fmla="*/ 59 w 236"/>
                    <a:gd name="T33" fmla="*/ 21 h 246"/>
                    <a:gd name="T34" fmla="*/ 69 w 236"/>
                    <a:gd name="T35" fmla="*/ 21 h 246"/>
                    <a:gd name="T36" fmla="*/ 79 w 236"/>
                    <a:gd name="T37" fmla="*/ 20 h 246"/>
                    <a:gd name="T38" fmla="*/ 88 w 236"/>
                    <a:gd name="T39" fmla="*/ 20 h 246"/>
                    <a:gd name="T40" fmla="*/ 96 w 236"/>
                    <a:gd name="T41" fmla="*/ 20 h 246"/>
                    <a:gd name="T42" fmla="*/ 103 w 236"/>
                    <a:gd name="T43" fmla="*/ 20 h 246"/>
                    <a:gd name="T44" fmla="*/ 109 w 236"/>
                    <a:gd name="T45" fmla="*/ 19 h 246"/>
                    <a:gd name="T46" fmla="*/ 115 w 236"/>
                    <a:gd name="T47" fmla="*/ 17 h 246"/>
                    <a:gd name="T48" fmla="*/ 120 w 236"/>
                    <a:gd name="T49" fmla="*/ 16 h 246"/>
                    <a:gd name="T50" fmla="*/ 124 w 236"/>
                    <a:gd name="T51" fmla="*/ 15 h 246"/>
                    <a:gd name="T52" fmla="*/ 127 w 236"/>
                    <a:gd name="T53" fmla="*/ 13 h 246"/>
                    <a:gd name="T54" fmla="*/ 128 w 236"/>
                    <a:gd name="T55" fmla="*/ 11 h 246"/>
                    <a:gd name="T56" fmla="*/ 129 w 236"/>
                    <a:gd name="T57" fmla="*/ 10 h 246"/>
                    <a:gd name="T58" fmla="*/ 131 w 236"/>
                    <a:gd name="T59" fmla="*/ 7 h 246"/>
                    <a:gd name="T60" fmla="*/ 131 w 236"/>
                    <a:gd name="T61" fmla="*/ 4 h 2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
                    <a:gd name="T94" fmla="*/ 0 h 246"/>
                    <a:gd name="T95" fmla="*/ 236 w 236"/>
                    <a:gd name="T96" fmla="*/ 246 h 2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 h="246">
                      <a:moveTo>
                        <a:pt x="235" y="49"/>
                      </a:moveTo>
                      <a:lnTo>
                        <a:pt x="235" y="0"/>
                      </a:lnTo>
                      <a:lnTo>
                        <a:pt x="108" y="0"/>
                      </a:lnTo>
                      <a:lnTo>
                        <a:pt x="108" y="66"/>
                      </a:lnTo>
                      <a:lnTo>
                        <a:pt x="106" y="81"/>
                      </a:lnTo>
                      <a:lnTo>
                        <a:pt x="102" y="92"/>
                      </a:lnTo>
                      <a:lnTo>
                        <a:pt x="98" y="99"/>
                      </a:lnTo>
                      <a:lnTo>
                        <a:pt x="92" y="103"/>
                      </a:lnTo>
                      <a:lnTo>
                        <a:pt x="83" y="104"/>
                      </a:lnTo>
                      <a:lnTo>
                        <a:pt x="75" y="105"/>
                      </a:lnTo>
                      <a:lnTo>
                        <a:pt x="67" y="105"/>
                      </a:lnTo>
                      <a:lnTo>
                        <a:pt x="58" y="105"/>
                      </a:lnTo>
                      <a:lnTo>
                        <a:pt x="1" y="105"/>
                      </a:lnTo>
                      <a:lnTo>
                        <a:pt x="0" y="245"/>
                      </a:lnTo>
                      <a:lnTo>
                        <a:pt x="58" y="245"/>
                      </a:lnTo>
                      <a:lnTo>
                        <a:pt x="82" y="245"/>
                      </a:lnTo>
                      <a:lnTo>
                        <a:pt x="103" y="245"/>
                      </a:lnTo>
                      <a:lnTo>
                        <a:pt x="124" y="243"/>
                      </a:lnTo>
                      <a:lnTo>
                        <a:pt x="142" y="240"/>
                      </a:lnTo>
                      <a:lnTo>
                        <a:pt x="158" y="235"/>
                      </a:lnTo>
                      <a:lnTo>
                        <a:pt x="172" y="230"/>
                      </a:lnTo>
                      <a:lnTo>
                        <a:pt x="185" y="223"/>
                      </a:lnTo>
                      <a:lnTo>
                        <a:pt x="196" y="214"/>
                      </a:lnTo>
                      <a:lnTo>
                        <a:pt x="206" y="202"/>
                      </a:lnTo>
                      <a:lnTo>
                        <a:pt x="214" y="188"/>
                      </a:lnTo>
                      <a:lnTo>
                        <a:pt x="222" y="171"/>
                      </a:lnTo>
                      <a:lnTo>
                        <a:pt x="227" y="153"/>
                      </a:lnTo>
                      <a:lnTo>
                        <a:pt x="231" y="132"/>
                      </a:lnTo>
                      <a:lnTo>
                        <a:pt x="233" y="108"/>
                      </a:lnTo>
                      <a:lnTo>
                        <a:pt x="235" y="80"/>
                      </a:lnTo>
                      <a:lnTo>
                        <a:pt x="235" y="49"/>
                      </a:lnTo>
                    </a:path>
                  </a:pathLst>
                </a:custGeom>
                <a:solidFill>
                  <a:srgbClr val="CCCCCC"/>
                </a:solidFill>
                <a:ln w="9525" cap="rnd">
                  <a:noFill/>
                  <a:round/>
                  <a:headEnd type="none" w="sm" len="sm"/>
                  <a:tailEnd type="none" w="sm" len="sm"/>
                </a:ln>
              </p:spPr>
              <p:txBody>
                <a:bodyPr rot="10800000" wrap="none"/>
                <a:lstStyle/>
                <a:p>
                  <a:endParaRPr lang="es-PA"/>
                </a:p>
              </p:txBody>
            </p:sp>
            <p:sp>
              <p:nvSpPr>
                <p:cNvPr id="17522" name="Rectangle 924"/>
                <p:cNvSpPr>
                  <a:spLocks noChangeAspect="1" noChangeArrowheads="1"/>
                </p:cNvSpPr>
                <p:nvPr/>
              </p:nvSpPr>
              <p:spPr bwMode="auto">
                <a:xfrm flipH="1">
                  <a:off x="4883" y="2553"/>
                  <a:ext cx="258" cy="27"/>
                </a:xfrm>
                <a:prstGeom prst="rect">
                  <a:avLst/>
                </a:prstGeom>
                <a:solidFill>
                  <a:srgbClr val="A6A6A6"/>
                </a:solidFill>
                <a:ln w="9525">
                  <a:noFill/>
                  <a:miter lim="800000"/>
                  <a:headEnd/>
                  <a:tailEnd/>
                </a:ln>
              </p:spPr>
              <p:txBody>
                <a:bodyPr rot="10800000" wrap="none" anchor="ctr"/>
                <a:lstStyle/>
                <a:p>
                  <a:endParaRPr lang="en-GB"/>
                </a:p>
              </p:txBody>
            </p:sp>
            <p:sp>
              <p:nvSpPr>
                <p:cNvPr id="17523" name="Rectangle 925"/>
                <p:cNvSpPr>
                  <a:spLocks noChangeAspect="1" noChangeArrowheads="1"/>
                </p:cNvSpPr>
                <p:nvPr/>
              </p:nvSpPr>
              <p:spPr bwMode="auto">
                <a:xfrm flipH="1">
                  <a:off x="4887" y="2557"/>
                  <a:ext cx="250" cy="20"/>
                </a:xfrm>
                <a:prstGeom prst="rect">
                  <a:avLst/>
                </a:prstGeom>
                <a:noFill/>
                <a:ln w="12699">
                  <a:solidFill>
                    <a:srgbClr val="000000"/>
                  </a:solidFill>
                  <a:miter lim="800000"/>
                  <a:headEnd/>
                  <a:tailEnd/>
                </a:ln>
              </p:spPr>
              <p:txBody>
                <a:bodyPr rot="10800000" wrap="none" anchor="ctr"/>
                <a:lstStyle/>
                <a:p>
                  <a:endParaRPr lang="en-GB"/>
                </a:p>
              </p:txBody>
            </p:sp>
            <p:sp>
              <p:nvSpPr>
                <p:cNvPr id="17524" name="Rectangle 926"/>
                <p:cNvSpPr>
                  <a:spLocks noChangeAspect="1" noChangeArrowheads="1"/>
                </p:cNvSpPr>
                <p:nvPr/>
              </p:nvSpPr>
              <p:spPr bwMode="auto">
                <a:xfrm flipH="1">
                  <a:off x="4915" y="2556"/>
                  <a:ext cx="191" cy="24"/>
                </a:xfrm>
                <a:prstGeom prst="rect">
                  <a:avLst/>
                </a:prstGeom>
                <a:solidFill>
                  <a:srgbClr val="D9D9D9"/>
                </a:solidFill>
                <a:ln w="9525">
                  <a:noFill/>
                  <a:miter lim="800000"/>
                  <a:headEnd/>
                  <a:tailEnd/>
                </a:ln>
              </p:spPr>
              <p:txBody>
                <a:bodyPr rot="10800000" wrap="none" anchor="ctr"/>
                <a:lstStyle/>
                <a:p>
                  <a:endParaRPr lang="en-GB"/>
                </a:p>
              </p:txBody>
            </p:sp>
            <p:sp>
              <p:nvSpPr>
                <p:cNvPr id="17525" name="Freeform 927"/>
                <p:cNvSpPr>
                  <a:spLocks noChangeAspect="1"/>
                </p:cNvSpPr>
                <p:nvPr/>
              </p:nvSpPr>
              <p:spPr bwMode="auto">
                <a:xfrm>
                  <a:off x="4934" y="2556"/>
                  <a:ext cx="154" cy="24"/>
                </a:xfrm>
                <a:custGeom>
                  <a:avLst/>
                  <a:gdLst>
                    <a:gd name="T0" fmla="*/ 0 w 160"/>
                    <a:gd name="T1" fmla="*/ 3 h 28"/>
                    <a:gd name="T2" fmla="*/ 1 w 160"/>
                    <a:gd name="T3" fmla="*/ 0 h 28"/>
                    <a:gd name="T4" fmla="*/ 83 w 160"/>
                    <a:gd name="T5" fmla="*/ 0 h 28"/>
                    <a:gd name="T6" fmla="*/ 83 w 160"/>
                    <a:gd name="T7" fmla="*/ 3 h 28"/>
                    <a:gd name="T8" fmla="*/ 0 w 160"/>
                    <a:gd name="T9" fmla="*/ 3 h 28"/>
                    <a:gd name="T10" fmla="*/ 0 60000 65536"/>
                    <a:gd name="T11" fmla="*/ 0 60000 65536"/>
                    <a:gd name="T12" fmla="*/ 0 60000 65536"/>
                    <a:gd name="T13" fmla="*/ 0 60000 65536"/>
                    <a:gd name="T14" fmla="*/ 0 60000 65536"/>
                    <a:gd name="T15" fmla="*/ 0 w 160"/>
                    <a:gd name="T16" fmla="*/ 0 h 28"/>
                    <a:gd name="T17" fmla="*/ 160 w 160"/>
                    <a:gd name="T18" fmla="*/ 28 h 28"/>
                  </a:gdLst>
                  <a:ahLst/>
                  <a:cxnLst>
                    <a:cxn ang="T10">
                      <a:pos x="T0" y="T1"/>
                    </a:cxn>
                    <a:cxn ang="T11">
                      <a:pos x="T2" y="T3"/>
                    </a:cxn>
                    <a:cxn ang="T12">
                      <a:pos x="T4" y="T5"/>
                    </a:cxn>
                    <a:cxn ang="T13">
                      <a:pos x="T6" y="T7"/>
                    </a:cxn>
                    <a:cxn ang="T14">
                      <a:pos x="T8" y="T9"/>
                    </a:cxn>
                  </a:cxnLst>
                  <a:rect l="T15" t="T16" r="T17" b="T18"/>
                  <a:pathLst>
                    <a:path w="160" h="28">
                      <a:moveTo>
                        <a:pt x="0" y="27"/>
                      </a:moveTo>
                      <a:lnTo>
                        <a:pt x="1" y="0"/>
                      </a:lnTo>
                      <a:lnTo>
                        <a:pt x="159" y="0"/>
                      </a:lnTo>
                      <a:lnTo>
                        <a:pt x="159" y="27"/>
                      </a:lnTo>
                      <a:lnTo>
                        <a:pt x="0" y="27"/>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526" name="Freeform 928"/>
                <p:cNvSpPr>
                  <a:spLocks noChangeAspect="1"/>
                </p:cNvSpPr>
                <p:nvPr/>
              </p:nvSpPr>
              <p:spPr bwMode="auto">
                <a:xfrm>
                  <a:off x="4949" y="2556"/>
                  <a:ext cx="125" cy="24"/>
                </a:xfrm>
                <a:custGeom>
                  <a:avLst/>
                  <a:gdLst>
                    <a:gd name="T0" fmla="*/ 0 w 129"/>
                    <a:gd name="T1" fmla="*/ 3 h 28"/>
                    <a:gd name="T2" fmla="*/ 1 w 129"/>
                    <a:gd name="T3" fmla="*/ 0 h 28"/>
                    <a:gd name="T4" fmla="*/ 75 w 129"/>
                    <a:gd name="T5" fmla="*/ 0 h 28"/>
                    <a:gd name="T6" fmla="*/ 75 w 129"/>
                    <a:gd name="T7" fmla="*/ 3 h 28"/>
                    <a:gd name="T8" fmla="*/ 0 w 129"/>
                    <a:gd name="T9" fmla="*/ 3 h 28"/>
                    <a:gd name="T10" fmla="*/ 0 60000 65536"/>
                    <a:gd name="T11" fmla="*/ 0 60000 65536"/>
                    <a:gd name="T12" fmla="*/ 0 60000 65536"/>
                    <a:gd name="T13" fmla="*/ 0 60000 65536"/>
                    <a:gd name="T14" fmla="*/ 0 60000 65536"/>
                    <a:gd name="T15" fmla="*/ 0 w 129"/>
                    <a:gd name="T16" fmla="*/ 0 h 28"/>
                    <a:gd name="T17" fmla="*/ 129 w 129"/>
                    <a:gd name="T18" fmla="*/ 28 h 28"/>
                  </a:gdLst>
                  <a:ahLst/>
                  <a:cxnLst>
                    <a:cxn ang="T10">
                      <a:pos x="T0" y="T1"/>
                    </a:cxn>
                    <a:cxn ang="T11">
                      <a:pos x="T2" y="T3"/>
                    </a:cxn>
                    <a:cxn ang="T12">
                      <a:pos x="T4" y="T5"/>
                    </a:cxn>
                    <a:cxn ang="T13">
                      <a:pos x="T6" y="T7"/>
                    </a:cxn>
                    <a:cxn ang="T14">
                      <a:pos x="T8" y="T9"/>
                    </a:cxn>
                  </a:cxnLst>
                  <a:rect l="T15" t="T16" r="T17" b="T18"/>
                  <a:pathLst>
                    <a:path w="129" h="28">
                      <a:moveTo>
                        <a:pt x="0" y="27"/>
                      </a:moveTo>
                      <a:lnTo>
                        <a:pt x="1" y="0"/>
                      </a:lnTo>
                      <a:lnTo>
                        <a:pt x="128" y="0"/>
                      </a:lnTo>
                      <a:lnTo>
                        <a:pt x="128" y="27"/>
                      </a:lnTo>
                      <a:lnTo>
                        <a:pt x="0" y="27"/>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527" name="Rectangle 929"/>
                <p:cNvSpPr>
                  <a:spLocks noChangeAspect="1" noChangeArrowheads="1"/>
                </p:cNvSpPr>
                <p:nvPr/>
              </p:nvSpPr>
              <p:spPr bwMode="auto">
                <a:xfrm flipH="1">
                  <a:off x="4962" y="2556"/>
                  <a:ext cx="98" cy="24"/>
                </a:xfrm>
                <a:prstGeom prst="rect">
                  <a:avLst/>
                </a:prstGeom>
                <a:solidFill>
                  <a:srgbClr val="F7F7F7"/>
                </a:solidFill>
                <a:ln w="9525">
                  <a:noFill/>
                  <a:miter lim="800000"/>
                  <a:headEnd/>
                  <a:tailEnd/>
                </a:ln>
              </p:spPr>
              <p:txBody>
                <a:bodyPr rot="10800000" wrap="none" anchor="ctr"/>
                <a:lstStyle/>
                <a:p>
                  <a:endParaRPr lang="en-GB"/>
                </a:p>
              </p:txBody>
            </p:sp>
            <p:sp>
              <p:nvSpPr>
                <p:cNvPr id="17528" name="Freeform 930"/>
                <p:cNvSpPr>
                  <a:spLocks noChangeAspect="1"/>
                </p:cNvSpPr>
                <p:nvPr/>
              </p:nvSpPr>
              <p:spPr bwMode="auto">
                <a:xfrm>
                  <a:off x="4971" y="2556"/>
                  <a:ext cx="81" cy="24"/>
                </a:xfrm>
                <a:custGeom>
                  <a:avLst/>
                  <a:gdLst>
                    <a:gd name="T0" fmla="*/ 0 w 84"/>
                    <a:gd name="T1" fmla="*/ 3 h 28"/>
                    <a:gd name="T2" fmla="*/ 0 w 84"/>
                    <a:gd name="T3" fmla="*/ 0 h 28"/>
                    <a:gd name="T4" fmla="*/ 44 w 84"/>
                    <a:gd name="T5" fmla="*/ 0 h 28"/>
                    <a:gd name="T6" fmla="*/ 44 w 84"/>
                    <a:gd name="T7" fmla="*/ 3 h 28"/>
                    <a:gd name="T8" fmla="*/ 0 w 84"/>
                    <a:gd name="T9" fmla="*/ 3 h 28"/>
                    <a:gd name="T10" fmla="*/ 0 60000 65536"/>
                    <a:gd name="T11" fmla="*/ 0 60000 65536"/>
                    <a:gd name="T12" fmla="*/ 0 60000 65536"/>
                    <a:gd name="T13" fmla="*/ 0 60000 65536"/>
                    <a:gd name="T14" fmla="*/ 0 60000 65536"/>
                    <a:gd name="T15" fmla="*/ 0 w 84"/>
                    <a:gd name="T16" fmla="*/ 0 h 28"/>
                    <a:gd name="T17" fmla="*/ 84 w 84"/>
                    <a:gd name="T18" fmla="*/ 28 h 28"/>
                  </a:gdLst>
                  <a:ahLst/>
                  <a:cxnLst>
                    <a:cxn ang="T10">
                      <a:pos x="T0" y="T1"/>
                    </a:cxn>
                    <a:cxn ang="T11">
                      <a:pos x="T2" y="T3"/>
                    </a:cxn>
                    <a:cxn ang="T12">
                      <a:pos x="T4" y="T5"/>
                    </a:cxn>
                    <a:cxn ang="T13">
                      <a:pos x="T6" y="T7"/>
                    </a:cxn>
                    <a:cxn ang="T14">
                      <a:pos x="T8" y="T9"/>
                    </a:cxn>
                  </a:cxnLst>
                  <a:rect l="T15" t="T16" r="T17" b="T18"/>
                  <a:pathLst>
                    <a:path w="84" h="28">
                      <a:moveTo>
                        <a:pt x="0" y="27"/>
                      </a:moveTo>
                      <a:lnTo>
                        <a:pt x="0" y="0"/>
                      </a:lnTo>
                      <a:lnTo>
                        <a:pt x="82" y="0"/>
                      </a:lnTo>
                      <a:lnTo>
                        <a:pt x="83" y="27"/>
                      </a:lnTo>
                      <a:lnTo>
                        <a:pt x="0" y="27"/>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529" name="Rectangle 931"/>
                <p:cNvSpPr>
                  <a:spLocks noChangeAspect="1" noChangeArrowheads="1"/>
                </p:cNvSpPr>
                <p:nvPr/>
              </p:nvSpPr>
              <p:spPr bwMode="auto">
                <a:xfrm flipH="1">
                  <a:off x="4832" y="2591"/>
                  <a:ext cx="29" cy="253"/>
                </a:xfrm>
                <a:prstGeom prst="rect">
                  <a:avLst/>
                </a:prstGeom>
                <a:solidFill>
                  <a:srgbClr val="A6A6A6"/>
                </a:solidFill>
                <a:ln w="9525">
                  <a:noFill/>
                  <a:miter lim="800000"/>
                  <a:headEnd/>
                  <a:tailEnd/>
                </a:ln>
              </p:spPr>
              <p:txBody>
                <a:bodyPr rot="10800000" wrap="none" anchor="ctr"/>
                <a:lstStyle/>
                <a:p>
                  <a:endParaRPr lang="en-GB"/>
                </a:p>
              </p:txBody>
            </p:sp>
            <p:sp>
              <p:nvSpPr>
                <p:cNvPr id="17530" name="Rectangle 932"/>
                <p:cNvSpPr>
                  <a:spLocks noChangeAspect="1" noChangeArrowheads="1"/>
                </p:cNvSpPr>
                <p:nvPr/>
              </p:nvSpPr>
              <p:spPr bwMode="auto">
                <a:xfrm flipH="1">
                  <a:off x="4836" y="2594"/>
                  <a:ext cx="21" cy="247"/>
                </a:xfrm>
                <a:prstGeom prst="rect">
                  <a:avLst/>
                </a:prstGeom>
                <a:noFill/>
                <a:ln w="12699">
                  <a:solidFill>
                    <a:srgbClr val="000000"/>
                  </a:solidFill>
                  <a:miter lim="800000"/>
                  <a:headEnd/>
                  <a:tailEnd/>
                </a:ln>
              </p:spPr>
              <p:txBody>
                <a:bodyPr rot="10800000" wrap="none" anchor="ctr"/>
                <a:lstStyle/>
                <a:p>
                  <a:endParaRPr lang="en-GB"/>
                </a:p>
              </p:txBody>
            </p:sp>
            <p:sp>
              <p:nvSpPr>
                <p:cNvPr id="17531" name="Freeform 933"/>
                <p:cNvSpPr>
                  <a:spLocks noChangeAspect="1"/>
                </p:cNvSpPr>
                <p:nvPr/>
              </p:nvSpPr>
              <p:spPr bwMode="auto">
                <a:xfrm>
                  <a:off x="4981" y="2587"/>
                  <a:ext cx="57" cy="26"/>
                </a:xfrm>
                <a:custGeom>
                  <a:avLst/>
                  <a:gdLst>
                    <a:gd name="T0" fmla="*/ 34 w 59"/>
                    <a:gd name="T1" fmla="*/ 3 h 30"/>
                    <a:gd name="T2" fmla="*/ 0 w 59"/>
                    <a:gd name="T3" fmla="*/ 3 h 30"/>
                    <a:gd name="T4" fmla="*/ 0 w 59"/>
                    <a:gd name="T5" fmla="*/ 1 h 30"/>
                    <a:gd name="T6" fmla="*/ 34 w 59"/>
                    <a:gd name="T7" fmla="*/ 0 h 30"/>
                    <a:gd name="T8" fmla="*/ 34 w 59"/>
                    <a:gd name="T9" fmla="*/ 3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58" y="29"/>
                      </a:moveTo>
                      <a:lnTo>
                        <a:pt x="0" y="29"/>
                      </a:lnTo>
                      <a:lnTo>
                        <a:pt x="0" y="1"/>
                      </a:lnTo>
                      <a:lnTo>
                        <a:pt x="58" y="0"/>
                      </a:lnTo>
                      <a:lnTo>
                        <a:pt x="58" y="29"/>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32" name="Freeform 934"/>
                <p:cNvSpPr>
                  <a:spLocks noChangeAspect="1"/>
                </p:cNvSpPr>
                <p:nvPr/>
              </p:nvSpPr>
              <p:spPr bwMode="auto">
                <a:xfrm>
                  <a:off x="4981" y="2587"/>
                  <a:ext cx="57" cy="26"/>
                </a:xfrm>
                <a:custGeom>
                  <a:avLst/>
                  <a:gdLst>
                    <a:gd name="T0" fmla="*/ 34 w 59"/>
                    <a:gd name="T1" fmla="*/ 3 h 30"/>
                    <a:gd name="T2" fmla="*/ 0 w 59"/>
                    <a:gd name="T3" fmla="*/ 3 h 30"/>
                    <a:gd name="T4" fmla="*/ 0 w 59"/>
                    <a:gd name="T5" fmla="*/ 1 h 30"/>
                    <a:gd name="T6" fmla="*/ 34 w 59"/>
                    <a:gd name="T7" fmla="*/ 0 h 30"/>
                    <a:gd name="T8" fmla="*/ 34 w 59"/>
                    <a:gd name="T9" fmla="*/ 3 h 30"/>
                    <a:gd name="T10" fmla="*/ 0 60000 65536"/>
                    <a:gd name="T11" fmla="*/ 0 60000 65536"/>
                    <a:gd name="T12" fmla="*/ 0 60000 65536"/>
                    <a:gd name="T13" fmla="*/ 0 60000 65536"/>
                    <a:gd name="T14" fmla="*/ 0 60000 65536"/>
                    <a:gd name="T15" fmla="*/ 0 w 59"/>
                    <a:gd name="T16" fmla="*/ 0 h 30"/>
                    <a:gd name="T17" fmla="*/ 59 w 59"/>
                    <a:gd name="T18" fmla="*/ 30 h 30"/>
                  </a:gdLst>
                  <a:ahLst/>
                  <a:cxnLst>
                    <a:cxn ang="T10">
                      <a:pos x="T0" y="T1"/>
                    </a:cxn>
                    <a:cxn ang="T11">
                      <a:pos x="T2" y="T3"/>
                    </a:cxn>
                    <a:cxn ang="T12">
                      <a:pos x="T4" y="T5"/>
                    </a:cxn>
                    <a:cxn ang="T13">
                      <a:pos x="T6" y="T7"/>
                    </a:cxn>
                    <a:cxn ang="T14">
                      <a:pos x="T8" y="T9"/>
                    </a:cxn>
                  </a:cxnLst>
                  <a:rect l="T15" t="T16" r="T17" b="T18"/>
                  <a:pathLst>
                    <a:path w="59" h="30">
                      <a:moveTo>
                        <a:pt x="58" y="29"/>
                      </a:moveTo>
                      <a:lnTo>
                        <a:pt x="0" y="29"/>
                      </a:lnTo>
                      <a:lnTo>
                        <a:pt x="0" y="1"/>
                      </a:lnTo>
                      <a:lnTo>
                        <a:pt x="58" y="0"/>
                      </a:lnTo>
                      <a:lnTo>
                        <a:pt x="58" y="29"/>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33" name="Freeform 935"/>
                <p:cNvSpPr>
                  <a:spLocks noChangeAspect="1"/>
                </p:cNvSpPr>
                <p:nvPr/>
              </p:nvSpPr>
              <p:spPr bwMode="auto">
                <a:xfrm>
                  <a:off x="4992" y="2589"/>
                  <a:ext cx="1" cy="24"/>
                </a:xfrm>
                <a:custGeom>
                  <a:avLst/>
                  <a:gdLst>
                    <a:gd name="T0" fmla="*/ 0 w 1"/>
                    <a:gd name="T1" fmla="*/ 0 h 28"/>
                    <a:gd name="T2" fmla="*/ 0 w 1"/>
                    <a:gd name="T3" fmla="*/ 3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34" name="Line 936"/>
                <p:cNvSpPr>
                  <a:spLocks noChangeAspect="1" noChangeShapeType="1"/>
                </p:cNvSpPr>
                <p:nvPr/>
              </p:nvSpPr>
              <p:spPr bwMode="auto">
                <a:xfrm flipH="1">
                  <a:off x="4991" y="2591"/>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535" name="Freeform 937"/>
                <p:cNvSpPr>
                  <a:spLocks noChangeAspect="1"/>
                </p:cNvSpPr>
                <p:nvPr/>
              </p:nvSpPr>
              <p:spPr bwMode="auto">
                <a:xfrm>
                  <a:off x="4895" y="2587"/>
                  <a:ext cx="58" cy="26"/>
                </a:xfrm>
                <a:custGeom>
                  <a:avLst/>
                  <a:gdLst>
                    <a:gd name="T0" fmla="*/ 26 w 61"/>
                    <a:gd name="T1" fmla="*/ 3 h 30"/>
                    <a:gd name="T2" fmla="*/ 0 w 61"/>
                    <a:gd name="T3" fmla="*/ 3 h 30"/>
                    <a:gd name="T4" fmla="*/ 0 w 61"/>
                    <a:gd name="T5" fmla="*/ 1 h 30"/>
                    <a:gd name="T6" fmla="*/ 26 w 61"/>
                    <a:gd name="T7" fmla="*/ 0 h 30"/>
                    <a:gd name="T8" fmla="*/ 26 w 61"/>
                    <a:gd name="T9" fmla="*/ 3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60" y="29"/>
                      </a:moveTo>
                      <a:lnTo>
                        <a:pt x="0" y="29"/>
                      </a:lnTo>
                      <a:lnTo>
                        <a:pt x="0" y="1"/>
                      </a:lnTo>
                      <a:lnTo>
                        <a:pt x="60" y="0"/>
                      </a:lnTo>
                      <a:lnTo>
                        <a:pt x="60" y="29"/>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36" name="Freeform 938"/>
                <p:cNvSpPr>
                  <a:spLocks noChangeAspect="1"/>
                </p:cNvSpPr>
                <p:nvPr/>
              </p:nvSpPr>
              <p:spPr bwMode="auto">
                <a:xfrm>
                  <a:off x="4895" y="2587"/>
                  <a:ext cx="58" cy="26"/>
                </a:xfrm>
                <a:custGeom>
                  <a:avLst/>
                  <a:gdLst>
                    <a:gd name="T0" fmla="*/ 26 w 61"/>
                    <a:gd name="T1" fmla="*/ 3 h 30"/>
                    <a:gd name="T2" fmla="*/ 0 w 61"/>
                    <a:gd name="T3" fmla="*/ 3 h 30"/>
                    <a:gd name="T4" fmla="*/ 0 w 61"/>
                    <a:gd name="T5" fmla="*/ 1 h 30"/>
                    <a:gd name="T6" fmla="*/ 26 w 61"/>
                    <a:gd name="T7" fmla="*/ 0 h 30"/>
                    <a:gd name="T8" fmla="*/ 26 w 61"/>
                    <a:gd name="T9" fmla="*/ 3 h 30"/>
                    <a:gd name="T10" fmla="*/ 0 60000 65536"/>
                    <a:gd name="T11" fmla="*/ 0 60000 65536"/>
                    <a:gd name="T12" fmla="*/ 0 60000 65536"/>
                    <a:gd name="T13" fmla="*/ 0 60000 65536"/>
                    <a:gd name="T14" fmla="*/ 0 60000 65536"/>
                    <a:gd name="T15" fmla="*/ 0 w 61"/>
                    <a:gd name="T16" fmla="*/ 0 h 30"/>
                    <a:gd name="T17" fmla="*/ 61 w 61"/>
                    <a:gd name="T18" fmla="*/ 30 h 30"/>
                  </a:gdLst>
                  <a:ahLst/>
                  <a:cxnLst>
                    <a:cxn ang="T10">
                      <a:pos x="T0" y="T1"/>
                    </a:cxn>
                    <a:cxn ang="T11">
                      <a:pos x="T2" y="T3"/>
                    </a:cxn>
                    <a:cxn ang="T12">
                      <a:pos x="T4" y="T5"/>
                    </a:cxn>
                    <a:cxn ang="T13">
                      <a:pos x="T6" y="T7"/>
                    </a:cxn>
                    <a:cxn ang="T14">
                      <a:pos x="T8" y="T9"/>
                    </a:cxn>
                  </a:cxnLst>
                  <a:rect l="T15" t="T16" r="T17" b="T18"/>
                  <a:pathLst>
                    <a:path w="61" h="30">
                      <a:moveTo>
                        <a:pt x="60" y="29"/>
                      </a:moveTo>
                      <a:lnTo>
                        <a:pt x="0" y="29"/>
                      </a:lnTo>
                      <a:lnTo>
                        <a:pt x="0" y="1"/>
                      </a:lnTo>
                      <a:lnTo>
                        <a:pt x="60" y="0"/>
                      </a:lnTo>
                      <a:lnTo>
                        <a:pt x="60" y="29"/>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37" name="Freeform 939"/>
                <p:cNvSpPr>
                  <a:spLocks noChangeAspect="1"/>
                </p:cNvSpPr>
                <p:nvPr/>
              </p:nvSpPr>
              <p:spPr bwMode="auto">
                <a:xfrm>
                  <a:off x="5069" y="2587"/>
                  <a:ext cx="58" cy="26"/>
                </a:xfrm>
                <a:custGeom>
                  <a:avLst/>
                  <a:gdLst>
                    <a:gd name="T0" fmla="*/ 35 w 60"/>
                    <a:gd name="T1" fmla="*/ 3 h 30"/>
                    <a:gd name="T2" fmla="*/ 0 w 60"/>
                    <a:gd name="T3" fmla="*/ 3 h 30"/>
                    <a:gd name="T4" fmla="*/ 0 w 60"/>
                    <a:gd name="T5" fmla="*/ 1 h 30"/>
                    <a:gd name="T6" fmla="*/ 34 w 60"/>
                    <a:gd name="T7" fmla="*/ 0 h 30"/>
                    <a:gd name="T8" fmla="*/ 35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59" y="29"/>
                      </a:moveTo>
                      <a:lnTo>
                        <a:pt x="0" y="29"/>
                      </a:lnTo>
                      <a:lnTo>
                        <a:pt x="0" y="1"/>
                      </a:lnTo>
                      <a:lnTo>
                        <a:pt x="58" y="0"/>
                      </a:lnTo>
                      <a:lnTo>
                        <a:pt x="59" y="29"/>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38" name="Freeform 940"/>
                <p:cNvSpPr>
                  <a:spLocks noChangeAspect="1"/>
                </p:cNvSpPr>
                <p:nvPr/>
              </p:nvSpPr>
              <p:spPr bwMode="auto">
                <a:xfrm>
                  <a:off x="5069" y="2587"/>
                  <a:ext cx="58" cy="26"/>
                </a:xfrm>
                <a:custGeom>
                  <a:avLst/>
                  <a:gdLst>
                    <a:gd name="T0" fmla="*/ 35 w 60"/>
                    <a:gd name="T1" fmla="*/ 3 h 30"/>
                    <a:gd name="T2" fmla="*/ 0 w 60"/>
                    <a:gd name="T3" fmla="*/ 3 h 30"/>
                    <a:gd name="T4" fmla="*/ 0 w 60"/>
                    <a:gd name="T5" fmla="*/ 1 h 30"/>
                    <a:gd name="T6" fmla="*/ 34 w 60"/>
                    <a:gd name="T7" fmla="*/ 0 h 30"/>
                    <a:gd name="T8" fmla="*/ 35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59" y="29"/>
                      </a:moveTo>
                      <a:lnTo>
                        <a:pt x="0" y="29"/>
                      </a:lnTo>
                      <a:lnTo>
                        <a:pt x="0" y="1"/>
                      </a:lnTo>
                      <a:lnTo>
                        <a:pt x="58" y="0"/>
                      </a:lnTo>
                      <a:lnTo>
                        <a:pt x="59" y="29"/>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39" name="Freeform 941"/>
                <p:cNvSpPr>
                  <a:spLocks noChangeAspect="1"/>
                </p:cNvSpPr>
                <p:nvPr/>
              </p:nvSpPr>
              <p:spPr bwMode="auto">
                <a:xfrm>
                  <a:off x="5078" y="2589"/>
                  <a:ext cx="1" cy="24"/>
                </a:xfrm>
                <a:custGeom>
                  <a:avLst/>
                  <a:gdLst>
                    <a:gd name="T0" fmla="*/ 0 w 1"/>
                    <a:gd name="T1" fmla="*/ 0 h 28"/>
                    <a:gd name="T2" fmla="*/ 0 w 1"/>
                    <a:gd name="T3" fmla="*/ 3 h 28"/>
                    <a:gd name="T4" fmla="*/ 0 w 1"/>
                    <a:gd name="T5" fmla="*/ 0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7"/>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40" name="Line 942"/>
                <p:cNvSpPr>
                  <a:spLocks noChangeAspect="1" noChangeShapeType="1"/>
                </p:cNvSpPr>
                <p:nvPr/>
              </p:nvSpPr>
              <p:spPr bwMode="auto">
                <a:xfrm flipH="1">
                  <a:off x="5077" y="2591"/>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541" name="Freeform 943"/>
                <p:cNvSpPr>
                  <a:spLocks noChangeAspect="1"/>
                </p:cNvSpPr>
                <p:nvPr/>
              </p:nvSpPr>
              <p:spPr bwMode="auto">
                <a:xfrm>
                  <a:off x="4867" y="2688"/>
                  <a:ext cx="25" cy="58"/>
                </a:xfrm>
                <a:custGeom>
                  <a:avLst/>
                  <a:gdLst>
                    <a:gd name="T0" fmla="*/ 13 w 26"/>
                    <a:gd name="T1" fmla="*/ 0 h 67"/>
                    <a:gd name="T2" fmla="*/ 13 w 26"/>
                    <a:gd name="T3" fmla="*/ 6 h 67"/>
                    <a:gd name="T4" fmla="*/ 0 w 26"/>
                    <a:gd name="T5" fmla="*/ 6 h 67"/>
                    <a:gd name="T6" fmla="*/ 0 w 26"/>
                    <a:gd name="T7" fmla="*/ 0 h 67"/>
                    <a:gd name="T8" fmla="*/ 13 w 26"/>
                    <a:gd name="T9" fmla="*/ 0 h 67"/>
                    <a:gd name="T10" fmla="*/ 0 60000 65536"/>
                    <a:gd name="T11" fmla="*/ 0 60000 65536"/>
                    <a:gd name="T12" fmla="*/ 0 60000 65536"/>
                    <a:gd name="T13" fmla="*/ 0 60000 65536"/>
                    <a:gd name="T14" fmla="*/ 0 60000 65536"/>
                    <a:gd name="T15" fmla="*/ 0 w 26"/>
                    <a:gd name="T16" fmla="*/ 0 h 67"/>
                    <a:gd name="T17" fmla="*/ 26 w 26"/>
                    <a:gd name="T18" fmla="*/ 67 h 67"/>
                  </a:gdLst>
                  <a:ahLst/>
                  <a:cxnLst>
                    <a:cxn ang="T10">
                      <a:pos x="T0" y="T1"/>
                    </a:cxn>
                    <a:cxn ang="T11">
                      <a:pos x="T2" y="T3"/>
                    </a:cxn>
                    <a:cxn ang="T12">
                      <a:pos x="T4" y="T5"/>
                    </a:cxn>
                    <a:cxn ang="T13">
                      <a:pos x="T6" y="T7"/>
                    </a:cxn>
                    <a:cxn ang="T14">
                      <a:pos x="T8" y="T9"/>
                    </a:cxn>
                  </a:cxnLst>
                  <a:rect l="T15" t="T16" r="T17" b="T18"/>
                  <a:pathLst>
                    <a:path w="26" h="67">
                      <a:moveTo>
                        <a:pt x="25" y="0"/>
                      </a:moveTo>
                      <a:lnTo>
                        <a:pt x="24" y="65"/>
                      </a:lnTo>
                      <a:lnTo>
                        <a:pt x="0" y="66"/>
                      </a:lnTo>
                      <a:lnTo>
                        <a:pt x="0" y="0"/>
                      </a:lnTo>
                      <a:lnTo>
                        <a:pt x="25"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42" name="Freeform 944"/>
                <p:cNvSpPr>
                  <a:spLocks noChangeAspect="1"/>
                </p:cNvSpPr>
                <p:nvPr/>
              </p:nvSpPr>
              <p:spPr bwMode="auto">
                <a:xfrm>
                  <a:off x="4867" y="2688"/>
                  <a:ext cx="25" cy="58"/>
                </a:xfrm>
                <a:custGeom>
                  <a:avLst/>
                  <a:gdLst>
                    <a:gd name="T0" fmla="*/ 13 w 26"/>
                    <a:gd name="T1" fmla="*/ 0 h 67"/>
                    <a:gd name="T2" fmla="*/ 13 w 26"/>
                    <a:gd name="T3" fmla="*/ 6 h 67"/>
                    <a:gd name="T4" fmla="*/ 0 w 26"/>
                    <a:gd name="T5" fmla="*/ 6 h 67"/>
                    <a:gd name="T6" fmla="*/ 0 w 26"/>
                    <a:gd name="T7" fmla="*/ 0 h 67"/>
                    <a:gd name="T8" fmla="*/ 13 w 26"/>
                    <a:gd name="T9" fmla="*/ 0 h 67"/>
                    <a:gd name="T10" fmla="*/ 0 60000 65536"/>
                    <a:gd name="T11" fmla="*/ 0 60000 65536"/>
                    <a:gd name="T12" fmla="*/ 0 60000 65536"/>
                    <a:gd name="T13" fmla="*/ 0 60000 65536"/>
                    <a:gd name="T14" fmla="*/ 0 60000 65536"/>
                    <a:gd name="T15" fmla="*/ 0 w 26"/>
                    <a:gd name="T16" fmla="*/ 0 h 67"/>
                    <a:gd name="T17" fmla="*/ 26 w 26"/>
                    <a:gd name="T18" fmla="*/ 67 h 67"/>
                  </a:gdLst>
                  <a:ahLst/>
                  <a:cxnLst>
                    <a:cxn ang="T10">
                      <a:pos x="T0" y="T1"/>
                    </a:cxn>
                    <a:cxn ang="T11">
                      <a:pos x="T2" y="T3"/>
                    </a:cxn>
                    <a:cxn ang="T12">
                      <a:pos x="T4" y="T5"/>
                    </a:cxn>
                    <a:cxn ang="T13">
                      <a:pos x="T6" y="T7"/>
                    </a:cxn>
                    <a:cxn ang="T14">
                      <a:pos x="T8" y="T9"/>
                    </a:cxn>
                  </a:cxnLst>
                  <a:rect l="T15" t="T16" r="T17" b="T18"/>
                  <a:pathLst>
                    <a:path w="26" h="67">
                      <a:moveTo>
                        <a:pt x="25" y="0"/>
                      </a:moveTo>
                      <a:lnTo>
                        <a:pt x="24" y="65"/>
                      </a:lnTo>
                      <a:lnTo>
                        <a:pt x="0" y="66"/>
                      </a:lnTo>
                      <a:lnTo>
                        <a:pt x="0" y="0"/>
                      </a:lnTo>
                      <a:lnTo>
                        <a:pt x="25"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43" name="Freeform 945"/>
                <p:cNvSpPr>
                  <a:spLocks noChangeAspect="1"/>
                </p:cNvSpPr>
                <p:nvPr/>
              </p:nvSpPr>
              <p:spPr bwMode="auto">
                <a:xfrm>
                  <a:off x="4867" y="2734"/>
                  <a:ext cx="24" cy="2"/>
                </a:xfrm>
                <a:custGeom>
                  <a:avLst/>
                  <a:gdLst>
                    <a:gd name="T0" fmla="*/ 0 w 25"/>
                    <a:gd name="T1" fmla="*/ 1 h 2"/>
                    <a:gd name="T2" fmla="*/ 12 w 25"/>
                    <a:gd name="T3" fmla="*/ 0 h 2"/>
                    <a:gd name="T4" fmla="*/ 0 w 25"/>
                    <a:gd name="T5" fmla="*/ 1 h 2"/>
                    <a:gd name="T6" fmla="*/ 0 60000 65536"/>
                    <a:gd name="T7" fmla="*/ 0 60000 65536"/>
                    <a:gd name="T8" fmla="*/ 0 60000 65536"/>
                    <a:gd name="T9" fmla="*/ 0 w 25"/>
                    <a:gd name="T10" fmla="*/ 0 h 2"/>
                    <a:gd name="T11" fmla="*/ 25 w 25"/>
                    <a:gd name="T12" fmla="*/ 2 h 2"/>
                  </a:gdLst>
                  <a:ahLst/>
                  <a:cxnLst>
                    <a:cxn ang="T6">
                      <a:pos x="T0" y="T1"/>
                    </a:cxn>
                    <a:cxn ang="T7">
                      <a:pos x="T2" y="T3"/>
                    </a:cxn>
                    <a:cxn ang="T8">
                      <a:pos x="T4" y="T5"/>
                    </a:cxn>
                  </a:cxnLst>
                  <a:rect l="T9" t="T10" r="T11" b="T12"/>
                  <a:pathLst>
                    <a:path w="25" h="2">
                      <a:moveTo>
                        <a:pt x="0" y="1"/>
                      </a:moveTo>
                      <a:lnTo>
                        <a:pt x="24" y="0"/>
                      </a:lnTo>
                      <a:lnTo>
                        <a:pt x="0"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44" name="Line 946"/>
                <p:cNvSpPr>
                  <a:spLocks noChangeAspect="1" noChangeShapeType="1"/>
                </p:cNvSpPr>
                <p:nvPr/>
              </p:nvSpPr>
              <p:spPr bwMode="auto">
                <a:xfrm>
                  <a:off x="4868" y="2734"/>
                  <a:ext cx="21"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545" name="Freeform 947"/>
                <p:cNvSpPr>
                  <a:spLocks noChangeAspect="1"/>
                </p:cNvSpPr>
                <p:nvPr/>
              </p:nvSpPr>
              <p:spPr bwMode="auto">
                <a:xfrm>
                  <a:off x="4868" y="2775"/>
                  <a:ext cx="24" cy="56"/>
                </a:xfrm>
                <a:custGeom>
                  <a:avLst/>
                  <a:gdLst>
                    <a:gd name="T0" fmla="*/ 12 w 25"/>
                    <a:gd name="T1" fmla="*/ 0 h 65"/>
                    <a:gd name="T2" fmla="*/ 12 w 25"/>
                    <a:gd name="T3" fmla="*/ 5 h 65"/>
                    <a:gd name="T4" fmla="*/ 0 w 25"/>
                    <a:gd name="T5" fmla="*/ 5 h 65"/>
                    <a:gd name="T6" fmla="*/ 0 w 25"/>
                    <a:gd name="T7" fmla="*/ 1 h 65"/>
                    <a:gd name="T8" fmla="*/ 12 w 25"/>
                    <a:gd name="T9" fmla="*/ 0 h 65"/>
                    <a:gd name="T10" fmla="*/ 0 60000 65536"/>
                    <a:gd name="T11" fmla="*/ 0 60000 65536"/>
                    <a:gd name="T12" fmla="*/ 0 60000 65536"/>
                    <a:gd name="T13" fmla="*/ 0 60000 65536"/>
                    <a:gd name="T14" fmla="*/ 0 60000 65536"/>
                    <a:gd name="T15" fmla="*/ 0 w 25"/>
                    <a:gd name="T16" fmla="*/ 0 h 65"/>
                    <a:gd name="T17" fmla="*/ 25 w 25"/>
                    <a:gd name="T18" fmla="*/ 65 h 65"/>
                  </a:gdLst>
                  <a:ahLst/>
                  <a:cxnLst>
                    <a:cxn ang="T10">
                      <a:pos x="T0" y="T1"/>
                    </a:cxn>
                    <a:cxn ang="T11">
                      <a:pos x="T2" y="T3"/>
                    </a:cxn>
                    <a:cxn ang="T12">
                      <a:pos x="T4" y="T5"/>
                    </a:cxn>
                    <a:cxn ang="T13">
                      <a:pos x="T6" y="T7"/>
                    </a:cxn>
                    <a:cxn ang="T14">
                      <a:pos x="T8" y="T9"/>
                    </a:cxn>
                  </a:cxnLst>
                  <a:rect l="T15" t="T16" r="T17" b="T18"/>
                  <a:pathLst>
                    <a:path w="25" h="65">
                      <a:moveTo>
                        <a:pt x="24" y="0"/>
                      </a:moveTo>
                      <a:lnTo>
                        <a:pt x="24" y="64"/>
                      </a:lnTo>
                      <a:lnTo>
                        <a:pt x="0" y="64"/>
                      </a:lnTo>
                      <a:lnTo>
                        <a:pt x="0" y="1"/>
                      </a:lnTo>
                      <a:lnTo>
                        <a:pt x="24"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46" name="Freeform 948"/>
                <p:cNvSpPr>
                  <a:spLocks noChangeAspect="1"/>
                </p:cNvSpPr>
                <p:nvPr/>
              </p:nvSpPr>
              <p:spPr bwMode="auto">
                <a:xfrm>
                  <a:off x="4868" y="2775"/>
                  <a:ext cx="24" cy="56"/>
                </a:xfrm>
                <a:custGeom>
                  <a:avLst/>
                  <a:gdLst>
                    <a:gd name="T0" fmla="*/ 12 w 25"/>
                    <a:gd name="T1" fmla="*/ 0 h 65"/>
                    <a:gd name="T2" fmla="*/ 12 w 25"/>
                    <a:gd name="T3" fmla="*/ 5 h 65"/>
                    <a:gd name="T4" fmla="*/ 0 w 25"/>
                    <a:gd name="T5" fmla="*/ 5 h 65"/>
                    <a:gd name="T6" fmla="*/ 0 w 25"/>
                    <a:gd name="T7" fmla="*/ 1 h 65"/>
                    <a:gd name="T8" fmla="*/ 12 w 25"/>
                    <a:gd name="T9" fmla="*/ 0 h 65"/>
                    <a:gd name="T10" fmla="*/ 0 60000 65536"/>
                    <a:gd name="T11" fmla="*/ 0 60000 65536"/>
                    <a:gd name="T12" fmla="*/ 0 60000 65536"/>
                    <a:gd name="T13" fmla="*/ 0 60000 65536"/>
                    <a:gd name="T14" fmla="*/ 0 60000 65536"/>
                    <a:gd name="T15" fmla="*/ 0 w 25"/>
                    <a:gd name="T16" fmla="*/ 0 h 65"/>
                    <a:gd name="T17" fmla="*/ 25 w 25"/>
                    <a:gd name="T18" fmla="*/ 65 h 65"/>
                  </a:gdLst>
                  <a:ahLst/>
                  <a:cxnLst>
                    <a:cxn ang="T10">
                      <a:pos x="T0" y="T1"/>
                    </a:cxn>
                    <a:cxn ang="T11">
                      <a:pos x="T2" y="T3"/>
                    </a:cxn>
                    <a:cxn ang="T12">
                      <a:pos x="T4" y="T5"/>
                    </a:cxn>
                    <a:cxn ang="T13">
                      <a:pos x="T6" y="T7"/>
                    </a:cxn>
                    <a:cxn ang="T14">
                      <a:pos x="T8" y="T9"/>
                    </a:cxn>
                  </a:cxnLst>
                  <a:rect l="T15" t="T16" r="T17" b="T18"/>
                  <a:pathLst>
                    <a:path w="25" h="65">
                      <a:moveTo>
                        <a:pt x="24" y="0"/>
                      </a:moveTo>
                      <a:lnTo>
                        <a:pt x="24" y="64"/>
                      </a:lnTo>
                      <a:lnTo>
                        <a:pt x="0" y="64"/>
                      </a:lnTo>
                      <a:lnTo>
                        <a:pt x="0" y="1"/>
                      </a:lnTo>
                      <a:lnTo>
                        <a:pt x="24"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47" name="Freeform 949"/>
                <p:cNvSpPr>
                  <a:spLocks noChangeAspect="1"/>
                </p:cNvSpPr>
                <p:nvPr/>
              </p:nvSpPr>
              <p:spPr bwMode="auto">
                <a:xfrm>
                  <a:off x="4869" y="2820"/>
                  <a:ext cx="23" cy="1"/>
                </a:xfrm>
                <a:custGeom>
                  <a:avLst/>
                  <a:gdLst>
                    <a:gd name="T0" fmla="*/ 0 w 24"/>
                    <a:gd name="T1" fmla="*/ 1 h 2"/>
                    <a:gd name="T2" fmla="*/ 12 w 24"/>
                    <a:gd name="T3" fmla="*/ 0 h 2"/>
                    <a:gd name="T4" fmla="*/ 0 w 24"/>
                    <a:gd name="T5" fmla="*/ 1 h 2"/>
                    <a:gd name="T6" fmla="*/ 0 60000 65536"/>
                    <a:gd name="T7" fmla="*/ 0 60000 65536"/>
                    <a:gd name="T8" fmla="*/ 0 60000 65536"/>
                    <a:gd name="T9" fmla="*/ 0 w 24"/>
                    <a:gd name="T10" fmla="*/ 0 h 2"/>
                    <a:gd name="T11" fmla="*/ 24 w 24"/>
                    <a:gd name="T12" fmla="*/ 2 h 2"/>
                  </a:gdLst>
                  <a:ahLst/>
                  <a:cxnLst>
                    <a:cxn ang="T6">
                      <a:pos x="T0" y="T1"/>
                    </a:cxn>
                    <a:cxn ang="T7">
                      <a:pos x="T2" y="T3"/>
                    </a:cxn>
                    <a:cxn ang="T8">
                      <a:pos x="T4" y="T5"/>
                    </a:cxn>
                  </a:cxnLst>
                  <a:rect l="T9" t="T10" r="T11" b="T12"/>
                  <a:pathLst>
                    <a:path w="24" h="2">
                      <a:moveTo>
                        <a:pt x="0" y="1"/>
                      </a:moveTo>
                      <a:lnTo>
                        <a:pt x="23" y="0"/>
                      </a:lnTo>
                      <a:lnTo>
                        <a:pt x="0"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48" name="Line 950"/>
                <p:cNvSpPr>
                  <a:spLocks noChangeAspect="1" noChangeShapeType="1"/>
                </p:cNvSpPr>
                <p:nvPr/>
              </p:nvSpPr>
              <p:spPr bwMode="auto">
                <a:xfrm>
                  <a:off x="4871" y="2820"/>
                  <a:ext cx="20"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549" name="Freeform 951"/>
                <p:cNvSpPr>
                  <a:spLocks noChangeAspect="1"/>
                </p:cNvSpPr>
                <p:nvPr/>
              </p:nvSpPr>
              <p:spPr bwMode="auto">
                <a:xfrm>
                  <a:off x="4864" y="2605"/>
                  <a:ext cx="26" cy="56"/>
                </a:xfrm>
                <a:custGeom>
                  <a:avLst/>
                  <a:gdLst>
                    <a:gd name="T0" fmla="*/ 13 w 27"/>
                    <a:gd name="T1" fmla="*/ 0 h 65"/>
                    <a:gd name="T2" fmla="*/ 13 w 27"/>
                    <a:gd name="T3" fmla="*/ 5 h 65"/>
                    <a:gd name="T4" fmla="*/ 0 w 27"/>
                    <a:gd name="T5" fmla="*/ 5 h 65"/>
                    <a:gd name="T6" fmla="*/ 0 w 27"/>
                    <a:gd name="T7" fmla="*/ 1 h 65"/>
                    <a:gd name="T8" fmla="*/ 13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6" y="0"/>
                      </a:moveTo>
                      <a:lnTo>
                        <a:pt x="26" y="64"/>
                      </a:lnTo>
                      <a:lnTo>
                        <a:pt x="0" y="64"/>
                      </a:lnTo>
                      <a:lnTo>
                        <a:pt x="0" y="1"/>
                      </a:lnTo>
                      <a:lnTo>
                        <a:pt x="26"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50" name="Freeform 952"/>
                <p:cNvSpPr>
                  <a:spLocks noChangeAspect="1"/>
                </p:cNvSpPr>
                <p:nvPr/>
              </p:nvSpPr>
              <p:spPr bwMode="auto">
                <a:xfrm>
                  <a:off x="4864" y="2605"/>
                  <a:ext cx="26" cy="56"/>
                </a:xfrm>
                <a:custGeom>
                  <a:avLst/>
                  <a:gdLst>
                    <a:gd name="T0" fmla="*/ 13 w 27"/>
                    <a:gd name="T1" fmla="*/ 0 h 65"/>
                    <a:gd name="T2" fmla="*/ 13 w 27"/>
                    <a:gd name="T3" fmla="*/ 5 h 65"/>
                    <a:gd name="T4" fmla="*/ 0 w 27"/>
                    <a:gd name="T5" fmla="*/ 5 h 65"/>
                    <a:gd name="T6" fmla="*/ 0 w 27"/>
                    <a:gd name="T7" fmla="*/ 1 h 65"/>
                    <a:gd name="T8" fmla="*/ 13 w 27"/>
                    <a:gd name="T9" fmla="*/ 0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6" y="0"/>
                      </a:moveTo>
                      <a:lnTo>
                        <a:pt x="26" y="64"/>
                      </a:lnTo>
                      <a:lnTo>
                        <a:pt x="0" y="64"/>
                      </a:lnTo>
                      <a:lnTo>
                        <a:pt x="0" y="1"/>
                      </a:lnTo>
                      <a:lnTo>
                        <a:pt x="26"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51" name="Freeform 953"/>
                <p:cNvSpPr>
                  <a:spLocks noChangeAspect="1"/>
                </p:cNvSpPr>
                <p:nvPr/>
              </p:nvSpPr>
              <p:spPr bwMode="auto">
                <a:xfrm>
                  <a:off x="4865" y="2650"/>
                  <a:ext cx="25" cy="1"/>
                </a:xfrm>
                <a:custGeom>
                  <a:avLst/>
                  <a:gdLst>
                    <a:gd name="T0" fmla="*/ 0 w 26"/>
                    <a:gd name="T1" fmla="*/ 1 h 2"/>
                    <a:gd name="T2" fmla="*/ 13 w 26"/>
                    <a:gd name="T3" fmla="*/ 0 h 2"/>
                    <a:gd name="T4" fmla="*/ 0 w 26"/>
                    <a:gd name="T5" fmla="*/ 1 h 2"/>
                    <a:gd name="T6" fmla="*/ 0 60000 65536"/>
                    <a:gd name="T7" fmla="*/ 0 60000 65536"/>
                    <a:gd name="T8" fmla="*/ 0 60000 65536"/>
                    <a:gd name="T9" fmla="*/ 0 w 26"/>
                    <a:gd name="T10" fmla="*/ 0 h 2"/>
                    <a:gd name="T11" fmla="*/ 26 w 26"/>
                    <a:gd name="T12" fmla="*/ 2 h 2"/>
                  </a:gdLst>
                  <a:ahLst/>
                  <a:cxnLst>
                    <a:cxn ang="T6">
                      <a:pos x="T0" y="T1"/>
                    </a:cxn>
                    <a:cxn ang="T7">
                      <a:pos x="T2" y="T3"/>
                    </a:cxn>
                    <a:cxn ang="T8">
                      <a:pos x="T4" y="T5"/>
                    </a:cxn>
                  </a:cxnLst>
                  <a:rect l="T9" t="T10" r="T11" b="T12"/>
                  <a:pathLst>
                    <a:path w="26" h="2">
                      <a:moveTo>
                        <a:pt x="0" y="1"/>
                      </a:moveTo>
                      <a:lnTo>
                        <a:pt x="25" y="0"/>
                      </a:lnTo>
                      <a:lnTo>
                        <a:pt x="0" y="1"/>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52" name="Line 954"/>
                <p:cNvSpPr>
                  <a:spLocks noChangeAspect="1" noChangeShapeType="1"/>
                </p:cNvSpPr>
                <p:nvPr/>
              </p:nvSpPr>
              <p:spPr bwMode="auto">
                <a:xfrm>
                  <a:off x="4866" y="2650"/>
                  <a:ext cx="22" cy="0"/>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553" name="Rectangle 955"/>
                <p:cNvSpPr>
                  <a:spLocks noChangeAspect="1" noChangeArrowheads="1"/>
                </p:cNvSpPr>
                <p:nvPr/>
              </p:nvSpPr>
              <p:spPr bwMode="auto">
                <a:xfrm flipH="1">
                  <a:off x="4835" y="2625"/>
                  <a:ext cx="24" cy="188"/>
                </a:xfrm>
                <a:prstGeom prst="rect">
                  <a:avLst/>
                </a:prstGeom>
                <a:solidFill>
                  <a:srgbClr val="D9D9D9"/>
                </a:solidFill>
                <a:ln w="9525">
                  <a:noFill/>
                  <a:miter lim="800000"/>
                  <a:headEnd/>
                  <a:tailEnd/>
                </a:ln>
              </p:spPr>
              <p:txBody>
                <a:bodyPr rot="10800000" wrap="none" anchor="ctr"/>
                <a:lstStyle/>
                <a:p>
                  <a:endParaRPr lang="en-GB"/>
                </a:p>
              </p:txBody>
            </p:sp>
            <p:sp>
              <p:nvSpPr>
                <p:cNvPr id="17554" name="Rectangle 956"/>
                <p:cNvSpPr>
                  <a:spLocks noChangeAspect="1" noChangeArrowheads="1"/>
                </p:cNvSpPr>
                <p:nvPr/>
              </p:nvSpPr>
              <p:spPr bwMode="auto">
                <a:xfrm flipH="1">
                  <a:off x="4835" y="2643"/>
                  <a:ext cx="24" cy="151"/>
                </a:xfrm>
                <a:prstGeom prst="rect">
                  <a:avLst/>
                </a:prstGeom>
                <a:solidFill>
                  <a:srgbClr val="E5E5E5"/>
                </a:solidFill>
                <a:ln w="9525">
                  <a:noFill/>
                  <a:miter lim="800000"/>
                  <a:headEnd/>
                  <a:tailEnd/>
                </a:ln>
              </p:spPr>
              <p:txBody>
                <a:bodyPr rot="10800000" wrap="none" anchor="ctr"/>
                <a:lstStyle/>
                <a:p>
                  <a:endParaRPr lang="en-GB"/>
                </a:p>
              </p:txBody>
            </p:sp>
            <p:sp>
              <p:nvSpPr>
                <p:cNvPr id="17555" name="Freeform 957"/>
                <p:cNvSpPr>
                  <a:spLocks noChangeAspect="1"/>
                </p:cNvSpPr>
                <p:nvPr/>
              </p:nvSpPr>
              <p:spPr bwMode="auto">
                <a:xfrm>
                  <a:off x="4835" y="2658"/>
                  <a:ext cx="25" cy="122"/>
                </a:xfrm>
                <a:custGeom>
                  <a:avLst/>
                  <a:gdLst>
                    <a:gd name="T0" fmla="*/ 0 w 26"/>
                    <a:gd name="T1" fmla="*/ 0 h 140"/>
                    <a:gd name="T2" fmla="*/ 13 w 26"/>
                    <a:gd name="T3" fmla="*/ 0 h 140"/>
                    <a:gd name="T4" fmla="*/ 13 w 26"/>
                    <a:gd name="T5" fmla="*/ 13 h 140"/>
                    <a:gd name="T6" fmla="*/ 0 w 26"/>
                    <a:gd name="T7" fmla="*/ 13 h 140"/>
                    <a:gd name="T8" fmla="*/ 0 w 26"/>
                    <a:gd name="T9" fmla="*/ 0 h 140"/>
                    <a:gd name="T10" fmla="*/ 0 60000 65536"/>
                    <a:gd name="T11" fmla="*/ 0 60000 65536"/>
                    <a:gd name="T12" fmla="*/ 0 60000 65536"/>
                    <a:gd name="T13" fmla="*/ 0 60000 65536"/>
                    <a:gd name="T14" fmla="*/ 0 60000 65536"/>
                    <a:gd name="T15" fmla="*/ 0 w 26"/>
                    <a:gd name="T16" fmla="*/ 0 h 140"/>
                    <a:gd name="T17" fmla="*/ 26 w 26"/>
                    <a:gd name="T18" fmla="*/ 140 h 140"/>
                  </a:gdLst>
                  <a:ahLst/>
                  <a:cxnLst>
                    <a:cxn ang="T10">
                      <a:pos x="T0" y="T1"/>
                    </a:cxn>
                    <a:cxn ang="T11">
                      <a:pos x="T2" y="T3"/>
                    </a:cxn>
                    <a:cxn ang="T12">
                      <a:pos x="T4" y="T5"/>
                    </a:cxn>
                    <a:cxn ang="T13">
                      <a:pos x="T6" y="T7"/>
                    </a:cxn>
                    <a:cxn ang="T14">
                      <a:pos x="T8" y="T9"/>
                    </a:cxn>
                  </a:cxnLst>
                  <a:rect l="T15" t="T16" r="T17" b="T18"/>
                  <a:pathLst>
                    <a:path w="26" h="140">
                      <a:moveTo>
                        <a:pt x="0" y="0"/>
                      </a:moveTo>
                      <a:lnTo>
                        <a:pt x="25" y="0"/>
                      </a:lnTo>
                      <a:lnTo>
                        <a:pt x="25" y="138"/>
                      </a:lnTo>
                      <a:lnTo>
                        <a:pt x="0" y="139"/>
                      </a:lnTo>
                      <a:lnTo>
                        <a:pt x="0" y="0"/>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556" name="Rectangle 958"/>
                <p:cNvSpPr>
                  <a:spLocks noChangeAspect="1" noChangeArrowheads="1"/>
                </p:cNvSpPr>
                <p:nvPr/>
              </p:nvSpPr>
              <p:spPr bwMode="auto">
                <a:xfrm flipH="1">
                  <a:off x="4835" y="2670"/>
                  <a:ext cx="24" cy="97"/>
                </a:xfrm>
                <a:prstGeom prst="rect">
                  <a:avLst/>
                </a:prstGeom>
                <a:solidFill>
                  <a:srgbClr val="F7F7F7"/>
                </a:solidFill>
                <a:ln w="9525">
                  <a:noFill/>
                  <a:miter lim="800000"/>
                  <a:headEnd/>
                  <a:tailEnd/>
                </a:ln>
              </p:spPr>
              <p:txBody>
                <a:bodyPr rot="10800000" wrap="none" anchor="ctr"/>
                <a:lstStyle/>
                <a:p>
                  <a:endParaRPr lang="en-GB"/>
                </a:p>
              </p:txBody>
            </p:sp>
            <p:sp>
              <p:nvSpPr>
                <p:cNvPr id="17557" name="Rectangle 959"/>
                <p:cNvSpPr>
                  <a:spLocks noChangeAspect="1" noChangeArrowheads="1"/>
                </p:cNvSpPr>
                <p:nvPr/>
              </p:nvSpPr>
              <p:spPr bwMode="auto">
                <a:xfrm flipH="1">
                  <a:off x="4835" y="2679"/>
                  <a:ext cx="24" cy="77"/>
                </a:xfrm>
                <a:prstGeom prst="rect">
                  <a:avLst/>
                </a:prstGeom>
                <a:solidFill>
                  <a:srgbClr val="FFFFFF"/>
                </a:solidFill>
                <a:ln w="9525">
                  <a:noFill/>
                  <a:miter lim="800000"/>
                  <a:headEnd/>
                  <a:tailEnd/>
                </a:ln>
              </p:spPr>
              <p:txBody>
                <a:bodyPr rot="10800000" wrap="none" anchor="ctr"/>
                <a:lstStyle/>
                <a:p>
                  <a:endParaRPr lang="en-GB"/>
                </a:p>
              </p:txBody>
            </p:sp>
            <p:sp>
              <p:nvSpPr>
                <p:cNvPr id="17558" name="Freeform 960"/>
                <p:cNvSpPr>
                  <a:spLocks noChangeAspect="1"/>
                </p:cNvSpPr>
                <p:nvPr/>
              </p:nvSpPr>
              <p:spPr bwMode="auto">
                <a:xfrm>
                  <a:off x="4883" y="2527"/>
                  <a:ext cx="259" cy="29"/>
                </a:xfrm>
                <a:custGeom>
                  <a:avLst/>
                  <a:gdLst>
                    <a:gd name="T0" fmla="*/ 140 w 269"/>
                    <a:gd name="T1" fmla="*/ 0 h 34"/>
                    <a:gd name="T2" fmla="*/ 140 w 269"/>
                    <a:gd name="T3" fmla="*/ 3 h 34"/>
                    <a:gd name="T4" fmla="*/ 0 w 269"/>
                    <a:gd name="T5" fmla="*/ 3 h 34"/>
                    <a:gd name="T6" fmla="*/ 0 w 269"/>
                    <a:gd name="T7" fmla="*/ 1 h 34"/>
                    <a:gd name="T8" fmla="*/ 140 w 269"/>
                    <a:gd name="T9" fmla="*/ 0 h 34"/>
                    <a:gd name="T10" fmla="*/ 0 60000 65536"/>
                    <a:gd name="T11" fmla="*/ 0 60000 65536"/>
                    <a:gd name="T12" fmla="*/ 0 60000 65536"/>
                    <a:gd name="T13" fmla="*/ 0 60000 65536"/>
                    <a:gd name="T14" fmla="*/ 0 60000 65536"/>
                    <a:gd name="T15" fmla="*/ 0 w 269"/>
                    <a:gd name="T16" fmla="*/ 0 h 34"/>
                    <a:gd name="T17" fmla="*/ 269 w 269"/>
                    <a:gd name="T18" fmla="*/ 34 h 34"/>
                  </a:gdLst>
                  <a:ahLst/>
                  <a:cxnLst>
                    <a:cxn ang="T10">
                      <a:pos x="T0" y="T1"/>
                    </a:cxn>
                    <a:cxn ang="T11">
                      <a:pos x="T2" y="T3"/>
                    </a:cxn>
                    <a:cxn ang="T12">
                      <a:pos x="T4" y="T5"/>
                    </a:cxn>
                    <a:cxn ang="T13">
                      <a:pos x="T6" y="T7"/>
                    </a:cxn>
                    <a:cxn ang="T14">
                      <a:pos x="T8" y="T9"/>
                    </a:cxn>
                  </a:cxnLst>
                  <a:rect l="T15" t="T16" r="T17" b="T18"/>
                  <a:pathLst>
                    <a:path w="269" h="34">
                      <a:moveTo>
                        <a:pt x="268" y="0"/>
                      </a:moveTo>
                      <a:lnTo>
                        <a:pt x="268" y="32"/>
                      </a:lnTo>
                      <a:lnTo>
                        <a:pt x="0" y="33"/>
                      </a:lnTo>
                      <a:lnTo>
                        <a:pt x="0" y="1"/>
                      </a:lnTo>
                      <a:lnTo>
                        <a:pt x="268" y="0"/>
                      </a:lnTo>
                    </a:path>
                  </a:pathLst>
                </a:custGeom>
                <a:solidFill>
                  <a:srgbClr val="A6A6A6"/>
                </a:solidFill>
                <a:ln w="9525" cap="rnd">
                  <a:noFill/>
                  <a:round/>
                  <a:headEnd type="none" w="sm" len="sm"/>
                  <a:tailEnd type="none" w="sm" len="sm"/>
                </a:ln>
              </p:spPr>
              <p:txBody>
                <a:bodyPr rot="10800000" wrap="none"/>
                <a:lstStyle/>
                <a:p>
                  <a:endParaRPr lang="es-PA"/>
                </a:p>
              </p:txBody>
            </p:sp>
            <p:sp>
              <p:nvSpPr>
                <p:cNvPr id="17559" name="Freeform 961"/>
                <p:cNvSpPr>
                  <a:spLocks noChangeAspect="1"/>
                </p:cNvSpPr>
                <p:nvPr/>
              </p:nvSpPr>
              <p:spPr bwMode="auto">
                <a:xfrm>
                  <a:off x="4883" y="2527"/>
                  <a:ext cx="259" cy="29"/>
                </a:xfrm>
                <a:custGeom>
                  <a:avLst/>
                  <a:gdLst>
                    <a:gd name="T0" fmla="*/ 140 w 269"/>
                    <a:gd name="T1" fmla="*/ 0 h 34"/>
                    <a:gd name="T2" fmla="*/ 140 w 269"/>
                    <a:gd name="T3" fmla="*/ 3 h 34"/>
                    <a:gd name="T4" fmla="*/ 0 w 269"/>
                    <a:gd name="T5" fmla="*/ 3 h 34"/>
                    <a:gd name="T6" fmla="*/ 0 w 269"/>
                    <a:gd name="T7" fmla="*/ 1 h 34"/>
                    <a:gd name="T8" fmla="*/ 140 w 269"/>
                    <a:gd name="T9" fmla="*/ 0 h 34"/>
                    <a:gd name="T10" fmla="*/ 0 60000 65536"/>
                    <a:gd name="T11" fmla="*/ 0 60000 65536"/>
                    <a:gd name="T12" fmla="*/ 0 60000 65536"/>
                    <a:gd name="T13" fmla="*/ 0 60000 65536"/>
                    <a:gd name="T14" fmla="*/ 0 60000 65536"/>
                    <a:gd name="T15" fmla="*/ 0 w 269"/>
                    <a:gd name="T16" fmla="*/ 0 h 34"/>
                    <a:gd name="T17" fmla="*/ 269 w 269"/>
                    <a:gd name="T18" fmla="*/ 34 h 34"/>
                  </a:gdLst>
                  <a:ahLst/>
                  <a:cxnLst>
                    <a:cxn ang="T10">
                      <a:pos x="T0" y="T1"/>
                    </a:cxn>
                    <a:cxn ang="T11">
                      <a:pos x="T2" y="T3"/>
                    </a:cxn>
                    <a:cxn ang="T12">
                      <a:pos x="T4" y="T5"/>
                    </a:cxn>
                    <a:cxn ang="T13">
                      <a:pos x="T6" y="T7"/>
                    </a:cxn>
                    <a:cxn ang="T14">
                      <a:pos x="T8" y="T9"/>
                    </a:cxn>
                  </a:cxnLst>
                  <a:rect l="T15" t="T16" r="T17" b="T18"/>
                  <a:pathLst>
                    <a:path w="269" h="34">
                      <a:moveTo>
                        <a:pt x="268" y="0"/>
                      </a:moveTo>
                      <a:lnTo>
                        <a:pt x="268" y="32"/>
                      </a:lnTo>
                      <a:lnTo>
                        <a:pt x="0" y="33"/>
                      </a:lnTo>
                      <a:lnTo>
                        <a:pt x="0" y="1"/>
                      </a:lnTo>
                      <a:lnTo>
                        <a:pt x="268" y="0"/>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60" name="Freeform 962"/>
                <p:cNvSpPr>
                  <a:spLocks noChangeAspect="1"/>
                </p:cNvSpPr>
                <p:nvPr/>
              </p:nvSpPr>
              <p:spPr bwMode="auto">
                <a:xfrm>
                  <a:off x="4915" y="2527"/>
                  <a:ext cx="192" cy="28"/>
                </a:xfrm>
                <a:custGeom>
                  <a:avLst/>
                  <a:gdLst>
                    <a:gd name="T0" fmla="*/ 0 w 200"/>
                    <a:gd name="T1" fmla="*/ 4 h 32"/>
                    <a:gd name="T2" fmla="*/ 0 w 200"/>
                    <a:gd name="T3" fmla="*/ 1 h 32"/>
                    <a:gd name="T4" fmla="*/ 100 w 200"/>
                    <a:gd name="T5" fmla="*/ 0 h 32"/>
                    <a:gd name="T6" fmla="*/ 100 w 200"/>
                    <a:gd name="T7" fmla="*/ 4 h 32"/>
                    <a:gd name="T8" fmla="*/ 0 w 200"/>
                    <a:gd name="T9" fmla="*/ 4 h 32"/>
                    <a:gd name="T10" fmla="*/ 0 60000 65536"/>
                    <a:gd name="T11" fmla="*/ 0 60000 65536"/>
                    <a:gd name="T12" fmla="*/ 0 60000 65536"/>
                    <a:gd name="T13" fmla="*/ 0 60000 65536"/>
                    <a:gd name="T14" fmla="*/ 0 60000 65536"/>
                    <a:gd name="T15" fmla="*/ 0 w 200"/>
                    <a:gd name="T16" fmla="*/ 0 h 32"/>
                    <a:gd name="T17" fmla="*/ 200 w 200"/>
                    <a:gd name="T18" fmla="*/ 32 h 32"/>
                  </a:gdLst>
                  <a:ahLst/>
                  <a:cxnLst>
                    <a:cxn ang="T10">
                      <a:pos x="T0" y="T1"/>
                    </a:cxn>
                    <a:cxn ang="T11">
                      <a:pos x="T2" y="T3"/>
                    </a:cxn>
                    <a:cxn ang="T12">
                      <a:pos x="T4" y="T5"/>
                    </a:cxn>
                    <a:cxn ang="T13">
                      <a:pos x="T6" y="T7"/>
                    </a:cxn>
                    <a:cxn ang="T14">
                      <a:pos x="T8" y="T9"/>
                    </a:cxn>
                  </a:cxnLst>
                  <a:rect l="T15" t="T16" r="T17" b="T18"/>
                  <a:pathLst>
                    <a:path w="200" h="32">
                      <a:moveTo>
                        <a:pt x="0" y="31"/>
                      </a:moveTo>
                      <a:lnTo>
                        <a:pt x="0" y="1"/>
                      </a:lnTo>
                      <a:lnTo>
                        <a:pt x="199" y="0"/>
                      </a:lnTo>
                      <a:lnTo>
                        <a:pt x="199" y="30"/>
                      </a:lnTo>
                      <a:lnTo>
                        <a:pt x="0" y="31"/>
                      </a:lnTo>
                    </a:path>
                  </a:pathLst>
                </a:custGeom>
                <a:solidFill>
                  <a:srgbClr val="D9D9D9"/>
                </a:solidFill>
                <a:ln w="9525" cap="rnd">
                  <a:noFill/>
                  <a:round/>
                  <a:headEnd type="none" w="sm" len="sm"/>
                  <a:tailEnd type="none" w="sm" len="sm"/>
                </a:ln>
              </p:spPr>
              <p:txBody>
                <a:bodyPr rot="10800000" wrap="none"/>
                <a:lstStyle/>
                <a:p>
                  <a:endParaRPr lang="es-PA"/>
                </a:p>
              </p:txBody>
            </p:sp>
            <p:sp>
              <p:nvSpPr>
                <p:cNvPr id="17561" name="Freeform 963"/>
                <p:cNvSpPr>
                  <a:spLocks noChangeAspect="1"/>
                </p:cNvSpPr>
                <p:nvPr/>
              </p:nvSpPr>
              <p:spPr bwMode="auto">
                <a:xfrm>
                  <a:off x="4934" y="2527"/>
                  <a:ext cx="154" cy="26"/>
                </a:xfrm>
                <a:custGeom>
                  <a:avLst/>
                  <a:gdLst>
                    <a:gd name="T0" fmla="*/ 0 w 160"/>
                    <a:gd name="T1" fmla="*/ 3 h 30"/>
                    <a:gd name="T2" fmla="*/ 1 w 160"/>
                    <a:gd name="T3" fmla="*/ 1 h 30"/>
                    <a:gd name="T4" fmla="*/ 83 w 160"/>
                    <a:gd name="T5" fmla="*/ 0 h 30"/>
                    <a:gd name="T6" fmla="*/ 83 w 160"/>
                    <a:gd name="T7" fmla="*/ 3 h 30"/>
                    <a:gd name="T8" fmla="*/ 0 w 160"/>
                    <a:gd name="T9" fmla="*/ 3 h 30"/>
                    <a:gd name="T10" fmla="*/ 0 60000 65536"/>
                    <a:gd name="T11" fmla="*/ 0 60000 65536"/>
                    <a:gd name="T12" fmla="*/ 0 60000 65536"/>
                    <a:gd name="T13" fmla="*/ 0 60000 65536"/>
                    <a:gd name="T14" fmla="*/ 0 60000 65536"/>
                    <a:gd name="T15" fmla="*/ 0 w 160"/>
                    <a:gd name="T16" fmla="*/ 0 h 30"/>
                    <a:gd name="T17" fmla="*/ 160 w 160"/>
                    <a:gd name="T18" fmla="*/ 30 h 30"/>
                  </a:gdLst>
                  <a:ahLst/>
                  <a:cxnLst>
                    <a:cxn ang="T10">
                      <a:pos x="T0" y="T1"/>
                    </a:cxn>
                    <a:cxn ang="T11">
                      <a:pos x="T2" y="T3"/>
                    </a:cxn>
                    <a:cxn ang="T12">
                      <a:pos x="T4" y="T5"/>
                    </a:cxn>
                    <a:cxn ang="T13">
                      <a:pos x="T6" y="T7"/>
                    </a:cxn>
                    <a:cxn ang="T14">
                      <a:pos x="T8" y="T9"/>
                    </a:cxn>
                  </a:cxnLst>
                  <a:rect l="T15" t="T16" r="T17" b="T18"/>
                  <a:pathLst>
                    <a:path w="160" h="30">
                      <a:moveTo>
                        <a:pt x="0" y="29"/>
                      </a:moveTo>
                      <a:lnTo>
                        <a:pt x="1" y="1"/>
                      </a:lnTo>
                      <a:lnTo>
                        <a:pt x="159" y="0"/>
                      </a:lnTo>
                      <a:lnTo>
                        <a:pt x="159" y="29"/>
                      </a:lnTo>
                      <a:lnTo>
                        <a:pt x="0" y="29"/>
                      </a:lnTo>
                    </a:path>
                  </a:pathLst>
                </a:custGeom>
                <a:solidFill>
                  <a:srgbClr val="E5E5E5"/>
                </a:solidFill>
                <a:ln w="9525" cap="rnd">
                  <a:noFill/>
                  <a:round/>
                  <a:headEnd type="none" w="sm" len="sm"/>
                  <a:tailEnd type="none" w="sm" len="sm"/>
                </a:ln>
              </p:spPr>
              <p:txBody>
                <a:bodyPr rot="10800000" wrap="none"/>
                <a:lstStyle/>
                <a:p>
                  <a:endParaRPr lang="es-PA"/>
                </a:p>
              </p:txBody>
            </p:sp>
            <p:sp>
              <p:nvSpPr>
                <p:cNvPr id="17562" name="Freeform 964"/>
                <p:cNvSpPr>
                  <a:spLocks noChangeAspect="1"/>
                </p:cNvSpPr>
                <p:nvPr/>
              </p:nvSpPr>
              <p:spPr bwMode="auto">
                <a:xfrm>
                  <a:off x="4949" y="2527"/>
                  <a:ext cx="125" cy="26"/>
                </a:xfrm>
                <a:custGeom>
                  <a:avLst/>
                  <a:gdLst>
                    <a:gd name="T0" fmla="*/ 0 w 129"/>
                    <a:gd name="T1" fmla="*/ 3 h 30"/>
                    <a:gd name="T2" fmla="*/ 0 w 129"/>
                    <a:gd name="T3" fmla="*/ 1 h 30"/>
                    <a:gd name="T4" fmla="*/ 74 w 129"/>
                    <a:gd name="T5" fmla="*/ 0 h 30"/>
                    <a:gd name="T6" fmla="*/ 75 w 129"/>
                    <a:gd name="T7" fmla="*/ 3 h 30"/>
                    <a:gd name="T8" fmla="*/ 0 w 129"/>
                    <a:gd name="T9" fmla="*/ 3 h 30"/>
                    <a:gd name="T10" fmla="*/ 0 60000 65536"/>
                    <a:gd name="T11" fmla="*/ 0 60000 65536"/>
                    <a:gd name="T12" fmla="*/ 0 60000 65536"/>
                    <a:gd name="T13" fmla="*/ 0 60000 65536"/>
                    <a:gd name="T14" fmla="*/ 0 60000 65536"/>
                    <a:gd name="T15" fmla="*/ 0 w 129"/>
                    <a:gd name="T16" fmla="*/ 0 h 30"/>
                    <a:gd name="T17" fmla="*/ 129 w 129"/>
                    <a:gd name="T18" fmla="*/ 30 h 30"/>
                  </a:gdLst>
                  <a:ahLst/>
                  <a:cxnLst>
                    <a:cxn ang="T10">
                      <a:pos x="T0" y="T1"/>
                    </a:cxn>
                    <a:cxn ang="T11">
                      <a:pos x="T2" y="T3"/>
                    </a:cxn>
                    <a:cxn ang="T12">
                      <a:pos x="T4" y="T5"/>
                    </a:cxn>
                    <a:cxn ang="T13">
                      <a:pos x="T6" y="T7"/>
                    </a:cxn>
                    <a:cxn ang="T14">
                      <a:pos x="T8" y="T9"/>
                    </a:cxn>
                  </a:cxnLst>
                  <a:rect l="T15" t="T16" r="T17" b="T18"/>
                  <a:pathLst>
                    <a:path w="129" h="30">
                      <a:moveTo>
                        <a:pt x="0" y="29"/>
                      </a:moveTo>
                      <a:lnTo>
                        <a:pt x="0" y="1"/>
                      </a:lnTo>
                      <a:lnTo>
                        <a:pt x="127" y="0"/>
                      </a:lnTo>
                      <a:lnTo>
                        <a:pt x="128" y="29"/>
                      </a:lnTo>
                      <a:lnTo>
                        <a:pt x="0" y="29"/>
                      </a:lnTo>
                    </a:path>
                  </a:pathLst>
                </a:custGeom>
                <a:solidFill>
                  <a:srgbClr val="F2F2F2"/>
                </a:solidFill>
                <a:ln w="9525" cap="rnd">
                  <a:noFill/>
                  <a:round/>
                  <a:headEnd type="none" w="sm" len="sm"/>
                  <a:tailEnd type="none" w="sm" len="sm"/>
                </a:ln>
              </p:spPr>
              <p:txBody>
                <a:bodyPr rot="10800000" wrap="none"/>
                <a:lstStyle/>
                <a:p>
                  <a:endParaRPr lang="es-PA"/>
                </a:p>
              </p:txBody>
            </p:sp>
            <p:sp>
              <p:nvSpPr>
                <p:cNvPr id="17563" name="Freeform 965"/>
                <p:cNvSpPr>
                  <a:spLocks noChangeAspect="1"/>
                </p:cNvSpPr>
                <p:nvPr/>
              </p:nvSpPr>
              <p:spPr bwMode="auto">
                <a:xfrm>
                  <a:off x="4962" y="2527"/>
                  <a:ext cx="99" cy="26"/>
                </a:xfrm>
                <a:custGeom>
                  <a:avLst/>
                  <a:gdLst>
                    <a:gd name="T0" fmla="*/ 0 w 103"/>
                    <a:gd name="T1" fmla="*/ 3 h 30"/>
                    <a:gd name="T2" fmla="*/ 0 w 103"/>
                    <a:gd name="T3" fmla="*/ 1 h 30"/>
                    <a:gd name="T4" fmla="*/ 53 w 103"/>
                    <a:gd name="T5" fmla="*/ 0 h 30"/>
                    <a:gd name="T6" fmla="*/ 53 w 103"/>
                    <a:gd name="T7" fmla="*/ 3 h 30"/>
                    <a:gd name="T8" fmla="*/ 0 w 103"/>
                    <a:gd name="T9" fmla="*/ 3 h 30"/>
                    <a:gd name="T10" fmla="*/ 0 60000 65536"/>
                    <a:gd name="T11" fmla="*/ 0 60000 65536"/>
                    <a:gd name="T12" fmla="*/ 0 60000 65536"/>
                    <a:gd name="T13" fmla="*/ 0 60000 65536"/>
                    <a:gd name="T14" fmla="*/ 0 60000 65536"/>
                    <a:gd name="T15" fmla="*/ 0 w 103"/>
                    <a:gd name="T16" fmla="*/ 0 h 30"/>
                    <a:gd name="T17" fmla="*/ 103 w 103"/>
                    <a:gd name="T18" fmla="*/ 30 h 30"/>
                  </a:gdLst>
                  <a:ahLst/>
                  <a:cxnLst>
                    <a:cxn ang="T10">
                      <a:pos x="T0" y="T1"/>
                    </a:cxn>
                    <a:cxn ang="T11">
                      <a:pos x="T2" y="T3"/>
                    </a:cxn>
                    <a:cxn ang="T12">
                      <a:pos x="T4" y="T5"/>
                    </a:cxn>
                    <a:cxn ang="T13">
                      <a:pos x="T6" y="T7"/>
                    </a:cxn>
                    <a:cxn ang="T14">
                      <a:pos x="T8" y="T9"/>
                    </a:cxn>
                  </a:cxnLst>
                  <a:rect l="T15" t="T16" r="T17" b="T18"/>
                  <a:pathLst>
                    <a:path w="103" h="30">
                      <a:moveTo>
                        <a:pt x="0" y="29"/>
                      </a:moveTo>
                      <a:lnTo>
                        <a:pt x="0" y="1"/>
                      </a:lnTo>
                      <a:lnTo>
                        <a:pt x="102" y="0"/>
                      </a:lnTo>
                      <a:lnTo>
                        <a:pt x="102" y="29"/>
                      </a:lnTo>
                      <a:lnTo>
                        <a:pt x="0" y="29"/>
                      </a:lnTo>
                    </a:path>
                  </a:pathLst>
                </a:custGeom>
                <a:solidFill>
                  <a:srgbClr val="F7F7F7"/>
                </a:solidFill>
                <a:ln w="9525" cap="rnd">
                  <a:noFill/>
                  <a:round/>
                  <a:headEnd type="none" w="sm" len="sm"/>
                  <a:tailEnd type="none" w="sm" len="sm"/>
                </a:ln>
              </p:spPr>
              <p:txBody>
                <a:bodyPr rot="10800000" wrap="none"/>
                <a:lstStyle/>
                <a:p>
                  <a:endParaRPr lang="es-PA"/>
                </a:p>
              </p:txBody>
            </p:sp>
            <p:sp>
              <p:nvSpPr>
                <p:cNvPr id="17564" name="Freeform 966"/>
                <p:cNvSpPr>
                  <a:spLocks noChangeAspect="1"/>
                </p:cNvSpPr>
                <p:nvPr/>
              </p:nvSpPr>
              <p:spPr bwMode="auto">
                <a:xfrm>
                  <a:off x="4971" y="2527"/>
                  <a:ext cx="81" cy="26"/>
                </a:xfrm>
                <a:custGeom>
                  <a:avLst/>
                  <a:gdLst>
                    <a:gd name="T0" fmla="*/ 0 w 84"/>
                    <a:gd name="T1" fmla="*/ 3 h 30"/>
                    <a:gd name="T2" fmla="*/ 0 w 84"/>
                    <a:gd name="T3" fmla="*/ 1 h 30"/>
                    <a:gd name="T4" fmla="*/ 44 w 84"/>
                    <a:gd name="T5" fmla="*/ 0 h 30"/>
                    <a:gd name="T6" fmla="*/ 44 w 84"/>
                    <a:gd name="T7" fmla="*/ 3 h 30"/>
                    <a:gd name="T8" fmla="*/ 0 w 84"/>
                    <a:gd name="T9" fmla="*/ 3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0" y="29"/>
                      </a:moveTo>
                      <a:lnTo>
                        <a:pt x="0" y="1"/>
                      </a:lnTo>
                      <a:lnTo>
                        <a:pt x="82" y="0"/>
                      </a:lnTo>
                      <a:lnTo>
                        <a:pt x="83" y="29"/>
                      </a:lnTo>
                      <a:lnTo>
                        <a:pt x="0" y="29"/>
                      </a:lnTo>
                    </a:path>
                  </a:pathLst>
                </a:custGeom>
                <a:solidFill>
                  <a:srgbClr val="FFFFFF"/>
                </a:solidFill>
                <a:ln w="9525" cap="rnd">
                  <a:noFill/>
                  <a:round/>
                  <a:headEnd type="none" w="sm" len="sm"/>
                  <a:tailEnd type="none" w="sm" len="sm"/>
                </a:ln>
              </p:spPr>
              <p:txBody>
                <a:bodyPr rot="10800000" wrap="none"/>
                <a:lstStyle/>
                <a:p>
                  <a:endParaRPr lang="es-PA"/>
                </a:p>
              </p:txBody>
            </p:sp>
            <p:sp>
              <p:nvSpPr>
                <p:cNvPr id="17565" name="Freeform 967"/>
                <p:cNvSpPr>
                  <a:spLocks noChangeAspect="1"/>
                </p:cNvSpPr>
                <p:nvPr/>
              </p:nvSpPr>
              <p:spPr bwMode="auto">
                <a:xfrm>
                  <a:off x="4912" y="2506"/>
                  <a:ext cx="198" cy="21"/>
                </a:xfrm>
                <a:custGeom>
                  <a:avLst/>
                  <a:gdLst>
                    <a:gd name="T0" fmla="*/ 0 w 206"/>
                    <a:gd name="T1" fmla="*/ 3 h 25"/>
                    <a:gd name="T2" fmla="*/ 0 w 206"/>
                    <a:gd name="T3" fmla="*/ 1 h 25"/>
                    <a:gd name="T4" fmla="*/ 104 w 206"/>
                    <a:gd name="T5" fmla="*/ 0 h 25"/>
                    <a:gd name="T6" fmla="*/ 104 w 206"/>
                    <a:gd name="T7" fmla="*/ 3 h 25"/>
                    <a:gd name="T8" fmla="*/ 0 w 206"/>
                    <a:gd name="T9" fmla="*/ 3 h 25"/>
                    <a:gd name="T10" fmla="*/ 0 60000 65536"/>
                    <a:gd name="T11" fmla="*/ 0 60000 65536"/>
                    <a:gd name="T12" fmla="*/ 0 60000 65536"/>
                    <a:gd name="T13" fmla="*/ 0 60000 65536"/>
                    <a:gd name="T14" fmla="*/ 0 60000 65536"/>
                    <a:gd name="T15" fmla="*/ 0 w 206"/>
                    <a:gd name="T16" fmla="*/ 0 h 25"/>
                    <a:gd name="T17" fmla="*/ 206 w 206"/>
                    <a:gd name="T18" fmla="*/ 25 h 25"/>
                  </a:gdLst>
                  <a:ahLst/>
                  <a:cxnLst>
                    <a:cxn ang="T10">
                      <a:pos x="T0" y="T1"/>
                    </a:cxn>
                    <a:cxn ang="T11">
                      <a:pos x="T2" y="T3"/>
                    </a:cxn>
                    <a:cxn ang="T12">
                      <a:pos x="T4" y="T5"/>
                    </a:cxn>
                    <a:cxn ang="T13">
                      <a:pos x="T6" y="T7"/>
                    </a:cxn>
                    <a:cxn ang="T14">
                      <a:pos x="T8" y="T9"/>
                    </a:cxn>
                  </a:cxnLst>
                  <a:rect l="T15" t="T16" r="T17" b="T18"/>
                  <a:pathLst>
                    <a:path w="206" h="25">
                      <a:moveTo>
                        <a:pt x="0" y="24"/>
                      </a:moveTo>
                      <a:lnTo>
                        <a:pt x="0" y="1"/>
                      </a:lnTo>
                      <a:lnTo>
                        <a:pt x="205" y="0"/>
                      </a:lnTo>
                      <a:lnTo>
                        <a:pt x="205" y="23"/>
                      </a:lnTo>
                      <a:lnTo>
                        <a:pt x="0" y="24"/>
                      </a:lnTo>
                    </a:path>
                  </a:pathLst>
                </a:custGeom>
                <a:solidFill>
                  <a:srgbClr val="404040"/>
                </a:solidFill>
                <a:ln w="9525" cap="rnd">
                  <a:noFill/>
                  <a:round/>
                  <a:headEnd type="none" w="sm" len="sm"/>
                  <a:tailEnd type="none" w="sm" len="sm"/>
                </a:ln>
              </p:spPr>
              <p:txBody>
                <a:bodyPr rot="10800000" wrap="none"/>
                <a:lstStyle/>
                <a:p>
                  <a:endParaRPr lang="es-PA"/>
                </a:p>
              </p:txBody>
            </p:sp>
            <p:sp>
              <p:nvSpPr>
                <p:cNvPr id="17566" name="Freeform 968"/>
                <p:cNvSpPr>
                  <a:spLocks noChangeAspect="1"/>
                </p:cNvSpPr>
                <p:nvPr/>
              </p:nvSpPr>
              <p:spPr bwMode="auto">
                <a:xfrm>
                  <a:off x="4986" y="2499"/>
                  <a:ext cx="60" cy="24"/>
                </a:xfrm>
                <a:custGeom>
                  <a:avLst/>
                  <a:gdLst>
                    <a:gd name="T0" fmla="*/ 36 w 62"/>
                    <a:gd name="T1" fmla="*/ 3 h 28"/>
                    <a:gd name="T2" fmla="*/ 0 w 62"/>
                    <a:gd name="T3" fmla="*/ 3 h 28"/>
                    <a:gd name="T4" fmla="*/ 0 w 62"/>
                    <a:gd name="T5" fmla="*/ 0 h 28"/>
                    <a:gd name="T6" fmla="*/ 36 w 62"/>
                    <a:gd name="T7" fmla="*/ 0 h 28"/>
                    <a:gd name="T8" fmla="*/ 36 w 62"/>
                    <a:gd name="T9" fmla="*/ 3 h 28"/>
                    <a:gd name="T10" fmla="*/ 0 60000 65536"/>
                    <a:gd name="T11" fmla="*/ 0 60000 65536"/>
                    <a:gd name="T12" fmla="*/ 0 60000 65536"/>
                    <a:gd name="T13" fmla="*/ 0 60000 65536"/>
                    <a:gd name="T14" fmla="*/ 0 60000 65536"/>
                    <a:gd name="T15" fmla="*/ 0 w 62"/>
                    <a:gd name="T16" fmla="*/ 0 h 28"/>
                    <a:gd name="T17" fmla="*/ 62 w 62"/>
                    <a:gd name="T18" fmla="*/ 28 h 28"/>
                  </a:gdLst>
                  <a:ahLst/>
                  <a:cxnLst>
                    <a:cxn ang="T10">
                      <a:pos x="T0" y="T1"/>
                    </a:cxn>
                    <a:cxn ang="T11">
                      <a:pos x="T2" y="T3"/>
                    </a:cxn>
                    <a:cxn ang="T12">
                      <a:pos x="T4" y="T5"/>
                    </a:cxn>
                    <a:cxn ang="T13">
                      <a:pos x="T6" y="T7"/>
                    </a:cxn>
                    <a:cxn ang="T14">
                      <a:pos x="T8" y="T9"/>
                    </a:cxn>
                  </a:cxnLst>
                  <a:rect l="T15" t="T16" r="T17" b="T18"/>
                  <a:pathLst>
                    <a:path w="62" h="28">
                      <a:moveTo>
                        <a:pt x="61" y="27"/>
                      </a:moveTo>
                      <a:lnTo>
                        <a:pt x="0" y="27"/>
                      </a:lnTo>
                      <a:lnTo>
                        <a:pt x="0" y="0"/>
                      </a:lnTo>
                      <a:lnTo>
                        <a:pt x="60" y="0"/>
                      </a:lnTo>
                      <a:lnTo>
                        <a:pt x="61" y="27"/>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67" name="Freeform 969"/>
                <p:cNvSpPr>
                  <a:spLocks noChangeAspect="1"/>
                </p:cNvSpPr>
                <p:nvPr/>
              </p:nvSpPr>
              <p:spPr bwMode="auto">
                <a:xfrm>
                  <a:off x="4986" y="2499"/>
                  <a:ext cx="60" cy="24"/>
                </a:xfrm>
                <a:custGeom>
                  <a:avLst/>
                  <a:gdLst>
                    <a:gd name="T0" fmla="*/ 36 w 62"/>
                    <a:gd name="T1" fmla="*/ 3 h 28"/>
                    <a:gd name="T2" fmla="*/ 0 w 62"/>
                    <a:gd name="T3" fmla="*/ 3 h 28"/>
                    <a:gd name="T4" fmla="*/ 0 w 62"/>
                    <a:gd name="T5" fmla="*/ 0 h 28"/>
                    <a:gd name="T6" fmla="*/ 36 w 62"/>
                    <a:gd name="T7" fmla="*/ 0 h 28"/>
                    <a:gd name="T8" fmla="*/ 36 w 62"/>
                    <a:gd name="T9" fmla="*/ 3 h 28"/>
                    <a:gd name="T10" fmla="*/ 0 60000 65536"/>
                    <a:gd name="T11" fmla="*/ 0 60000 65536"/>
                    <a:gd name="T12" fmla="*/ 0 60000 65536"/>
                    <a:gd name="T13" fmla="*/ 0 60000 65536"/>
                    <a:gd name="T14" fmla="*/ 0 60000 65536"/>
                    <a:gd name="T15" fmla="*/ 0 w 62"/>
                    <a:gd name="T16" fmla="*/ 0 h 28"/>
                    <a:gd name="T17" fmla="*/ 62 w 62"/>
                    <a:gd name="T18" fmla="*/ 28 h 28"/>
                  </a:gdLst>
                  <a:ahLst/>
                  <a:cxnLst>
                    <a:cxn ang="T10">
                      <a:pos x="T0" y="T1"/>
                    </a:cxn>
                    <a:cxn ang="T11">
                      <a:pos x="T2" y="T3"/>
                    </a:cxn>
                    <a:cxn ang="T12">
                      <a:pos x="T4" y="T5"/>
                    </a:cxn>
                    <a:cxn ang="T13">
                      <a:pos x="T6" y="T7"/>
                    </a:cxn>
                    <a:cxn ang="T14">
                      <a:pos x="T8" y="T9"/>
                    </a:cxn>
                  </a:cxnLst>
                  <a:rect l="T15" t="T16" r="T17" b="T18"/>
                  <a:pathLst>
                    <a:path w="62" h="28">
                      <a:moveTo>
                        <a:pt x="61" y="27"/>
                      </a:moveTo>
                      <a:lnTo>
                        <a:pt x="0" y="27"/>
                      </a:lnTo>
                      <a:lnTo>
                        <a:pt x="0" y="0"/>
                      </a:lnTo>
                      <a:lnTo>
                        <a:pt x="60" y="0"/>
                      </a:lnTo>
                      <a:lnTo>
                        <a:pt x="61" y="27"/>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68" name="Freeform 970"/>
                <p:cNvSpPr>
                  <a:spLocks noChangeAspect="1"/>
                </p:cNvSpPr>
                <p:nvPr/>
              </p:nvSpPr>
              <p:spPr bwMode="auto">
                <a:xfrm>
                  <a:off x="4997" y="2500"/>
                  <a:ext cx="1" cy="23"/>
                </a:xfrm>
                <a:custGeom>
                  <a:avLst/>
                  <a:gdLst>
                    <a:gd name="T0" fmla="*/ 0 w 1"/>
                    <a:gd name="T1" fmla="*/ 0 h 27"/>
                    <a:gd name="T2" fmla="*/ 0 w 1"/>
                    <a:gd name="T3" fmla="*/ 3 h 27"/>
                    <a:gd name="T4" fmla="*/ 0 w 1"/>
                    <a:gd name="T5" fmla="*/ 0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26"/>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69" name="Line 971"/>
                <p:cNvSpPr>
                  <a:spLocks noChangeAspect="1" noChangeShapeType="1"/>
                </p:cNvSpPr>
                <p:nvPr/>
              </p:nvSpPr>
              <p:spPr bwMode="auto">
                <a:xfrm flipH="1">
                  <a:off x="4996" y="2501"/>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570" name="Freeform 972"/>
                <p:cNvSpPr>
                  <a:spLocks noChangeAspect="1"/>
                </p:cNvSpPr>
                <p:nvPr/>
              </p:nvSpPr>
              <p:spPr bwMode="auto">
                <a:xfrm>
                  <a:off x="4900" y="2499"/>
                  <a:ext cx="58" cy="25"/>
                </a:xfrm>
                <a:custGeom>
                  <a:avLst/>
                  <a:gdLst>
                    <a:gd name="T0" fmla="*/ 35 w 60"/>
                    <a:gd name="T1" fmla="*/ 3 h 29"/>
                    <a:gd name="T2" fmla="*/ 0 w 60"/>
                    <a:gd name="T3" fmla="*/ 3 h 29"/>
                    <a:gd name="T4" fmla="*/ 0 w 60"/>
                    <a:gd name="T5" fmla="*/ 1 h 29"/>
                    <a:gd name="T6" fmla="*/ 34 w 60"/>
                    <a:gd name="T7" fmla="*/ 0 h 29"/>
                    <a:gd name="T8" fmla="*/ 35 w 60"/>
                    <a:gd name="T9" fmla="*/ 3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59" y="27"/>
                      </a:moveTo>
                      <a:lnTo>
                        <a:pt x="0" y="28"/>
                      </a:lnTo>
                      <a:lnTo>
                        <a:pt x="0" y="1"/>
                      </a:lnTo>
                      <a:lnTo>
                        <a:pt x="58" y="0"/>
                      </a:lnTo>
                      <a:lnTo>
                        <a:pt x="59" y="27"/>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71" name="Freeform 973"/>
                <p:cNvSpPr>
                  <a:spLocks noChangeAspect="1"/>
                </p:cNvSpPr>
                <p:nvPr/>
              </p:nvSpPr>
              <p:spPr bwMode="auto">
                <a:xfrm>
                  <a:off x="4900" y="2499"/>
                  <a:ext cx="58" cy="25"/>
                </a:xfrm>
                <a:custGeom>
                  <a:avLst/>
                  <a:gdLst>
                    <a:gd name="T0" fmla="*/ 35 w 60"/>
                    <a:gd name="T1" fmla="*/ 3 h 29"/>
                    <a:gd name="T2" fmla="*/ 0 w 60"/>
                    <a:gd name="T3" fmla="*/ 3 h 29"/>
                    <a:gd name="T4" fmla="*/ 0 w 60"/>
                    <a:gd name="T5" fmla="*/ 1 h 29"/>
                    <a:gd name="T6" fmla="*/ 34 w 60"/>
                    <a:gd name="T7" fmla="*/ 0 h 29"/>
                    <a:gd name="T8" fmla="*/ 35 w 60"/>
                    <a:gd name="T9" fmla="*/ 3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59" y="27"/>
                      </a:moveTo>
                      <a:lnTo>
                        <a:pt x="0" y="28"/>
                      </a:lnTo>
                      <a:lnTo>
                        <a:pt x="0" y="1"/>
                      </a:lnTo>
                      <a:lnTo>
                        <a:pt x="58" y="0"/>
                      </a:lnTo>
                      <a:lnTo>
                        <a:pt x="59" y="27"/>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72" name="Freeform 974"/>
                <p:cNvSpPr>
                  <a:spLocks noChangeAspect="1"/>
                </p:cNvSpPr>
                <p:nvPr/>
              </p:nvSpPr>
              <p:spPr bwMode="auto">
                <a:xfrm>
                  <a:off x="4911" y="2501"/>
                  <a:ext cx="1" cy="23"/>
                </a:xfrm>
                <a:custGeom>
                  <a:avLst/>
                  <a:gdLst>
                    <a:gd name="T0" fmla="*/ 0 w 1"/>
                    <a:gd name="T1" fmla="*/ 0 h 27"/>
                    <a:gd name="T2" fmla="*/ 0 w 1"/>
                    <a:gd name="T3" fmla="*/ 3 h 27"/>
                    <a:gd name="T4" fmla="*/ 0 w 1"/>
                    <a:gd name="T5" fmla="*/ 0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26"/>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73" name="Line 975"/>
                <p:cNvSpPr>
                  <a:spLocks noChangeAspect="1" noChangeShapeType="1"/>
                </p:cNvSpPr>
                <p:nvPr/>
              </p:nvSpPr>
              <p:spPr bwMode="auto">
                <a:xfrm flipH="1">
                  <a:off x="4910" y="2502"/>
                  <a:ext cx="1" cy="21"/>
                </a:xfrm>
                <a:prstGeom prst="line">
                  <a:avLst/>
                </a:prstGeom>
                <a:noFill/>
                <a:ln w="12699">
                  <a:solidFill>
                    <a:srgbClr val="000000"/>
                  </a:solidFill>
                  <a:round/>
                  <a:headEnd type="none" w="sm" len="sm"/>
                  <a:tailEnd type="none" w="sm" len="sm"/>
                </a:ln>
              </p:spPr>
              <p:txBody>
                <a:bodyPr wrap="none" anchor="ctr"/>
                <a:lstStyle/>
                <a:p>
                  <a:endParaRPr lang="es-PA"/>
                </a:p>
              </p:txBody>
            </p:sp>
            <p:sp>
              <p:nvSpPr>
                <p:cNvPr id="17574" name="Freeform 976"/>
                <p:cNvSpPr>
                  <a:spLocks noChangeAspect="1"/>
                </p:cNvSpPr>
                <p:nvPr/>
              </p:nvSpPr>
              <p:spPr bwMode="auto">
                <a:xfrm>
                  <a:off x="5074" y="2497"/>
                  <a:ext cx="57" cy="26"/>
                </a:xfrm>
                <a:custGeom>
                  <a:avLst/>
                  <a:gdLst>
                    <a:gd name="T0" fmla="*/ 26 w 60"/>
                    <a:gd name="T1" fmla="*/ 3 h 30"/>
                    <a:gd name="T2" fmla="*/ 1 w 60"/>
                    <a:gd name="T3" fmla="*/ 3 h 30"/>
                    <a:gd name="T4" fmla="*/ 0 w 60"/>
                    <a:gd name="T5" fmla="*/ 1 h 30"/>
                    <a:gd name="T6" fmla="*/ 26 w 60"/>
                    <a:gd name="T7" fmla="*/ 0 h 30"/>
                    <a:gd name="T8" fmla="*/ 26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59" y="28"/>
                      </a:moveTo>
                      <a:lnTo>
                        <a:pt x="1" y="29"/>
                      </a:lnTo>
                      <a:lnTo>
                        <a:pt x="0" y="1"/>
                      </a:lnTo>
                      <a:lnTo>
                        <a:pt x="59" y="0"/>
                      </a:lnTo>
                      <a:lnTo>
                        <a:pt x="59" y="28"/>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75" name="Freeform 977"/>
                <p:cNvSpPr>
                  <a:spLocks noChangeAspect="1"/>
                </p:cNvSpPr>
                <p:nvPr/>
              </p:nvSpPr>
              <p:spPr bwMode="auto">
                <a:xfrm>
                  <a:off x="5074" y="2497"/>
                  <a:ext cx="57" cy="26"/>
                </a:xfrm>
                <a:custGeom>
                  <a:avLst/>
                  <a:gdLst>
                    <a:gd name="T0" fmla="*/ 26 w 60"/>
                    <a:gd name="T1" fmla="*/ 3 h 30"/>
                    <a:gd name="T2" fmla="*/ 1 w 60"/>
                    <a:gd name="T3" fmla="*/ 3 h 30"/>
                    <a:gd name="T4" fmla="*/ 0 w 60"/>
                    <a:gd name="T5" fmla="*/ 1 h 30"/>
                    <a:gd name="T6" fmla="*/ 26 w 60"/>
                    <a:gd name="T7" fmla="*/ 0 h 30"/>
                    <a:gd name="T8" fmla="*/ 26 w 60"/>
                    <a:gd name="T9" fmla="*/ 3 h 30"/>
                    <a:gd name="T10" fmla="*/ 0 60000 65536"/>
                    <a:gd name="T11" fmla="*/ 0 60000 65536"/>
                    <a:gd name="T12" fmla="*/ 0 60000 65536"/>
                    <a:gd name="T13" fmla="*/ 0 60000 65536"/>
                    <a:gd name="T14" fmla="*/ 0 60000 65536"/>
                    <a:gd name="T15" fmla="*/ 0 w 60"/>
                    <a:gd name="T16" fmla="*/ 0 h 30"/>
                    <a:gd name="T17" fmla="*/ 60 w 60"/>
                    <a:gd name="T18" fmla="*/ 30 h 30"/>
                  </a:gdLst>
                  <a:ahLst/>
                  <a:cxnLst>
                    <a:cxn ang="T10">
                      <a:pos x="T0" y="T1"/>
                    </a:cxn>
                    <a:cxn ang="T11">
                      <a:pos x="T2" y="T3"/>
                    </a:cxn>
                    <a:cxn ang="T12">
                      <a:pos x="T4" y="T5"/>
                    </a:cxn>
                    <a:cxn ang="T13">
                      <a:pos x="T6" y="T7"/>
                    </a:cxn>
                    <a:cxn ang="T14">
                      <a:pos x="T8" y="T9"/>
                    </a:cxn>
                  </a:cxnLst>
                  <a:rect l="T15" t="T16" r="T17" b="T18"/>
                  <a:pathLst>
                    <a:path w="60" h="30">
                      <a:moveTo>
                        <a:pt x="59" y="28"/>
                      </a:moveTo>
                      <a:lnTo>
                        <a:pt x="1" y="29"/>
                      </a:lnTo>
                      <a:lnTo>
                        <a:pt x="0" y="1"/>
                      </a:lnTo>
                      <a:lnTo>
                        <a:pt x="59" y="0"/>
                      </a:lnTo>
                      <a:lnTo>
                        <a:pt x="59" y="28"/>
                      </a:lnTo>
                    </a:path>
                  </a:pathLst>
                </a:custGeom>
                <a:noFill/>
                <a:ln w="12699" cap="rnd">
                  <a:solidFill>
                    <a:srgbClr val="000000"/>
                  </a:solidFill>
                  <a:round/>
                  <a:headEnd type="none" w="sm" len="sm"/>
                  <a:tailEnd type="none" w="sm" len="sm"/>
                </a:ln>
              </p:spPr>
              <p:txBody>
                <a:bodyPr rot="10800000" wrap="none"/>
                <a:lstStyle/>
                <a:p>
                  <a:endParaRPr lang="es-PA"/>
                </a:p>
              </p:txBody>
            </p:sp>
            <p:sp>
              <p:nvSpPr>
                <p:cNvPr id="17576" name="Freeform 978"/>
                <p:cNvSpPr>
                  <a:spLocks noChangeAspect="1"/>
                </p:cNvSpPr>
                <p:nvPr/>
              </p:nvSpPr>
              <p:spPr bwMode="auto">
                <a:xfrm>
                  <a:off x="5084" y="2500"/>
                  <a:ext cx="2" cy="23"/>
                </a:xfrm>
                <a:custGeom>
                  <a:avLst/>
                  <a:gdLst>
                    <a:gd name="T0" fmla="*/ 0 w 2"/>
                    <a:gd name="T1" fmla="*/ 0 h 27"/>
                    <a:gd name="T2" fmla="*/ 1 w 2"/>
                    <a:gd name="T3" fmla="*/ 3 h 27"/>
                    <a:gd name="T4" fmla="*/ 0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0" y="0"/>
                      </a:moveTo>
                      <a:lnTo>
                        <a:pt x="1" y="26"/>
                      </a:lnTo>
                      <a:lnTo>
                        <a:pt x="0" y="0"/>
                      </a:lnTo>
                    </a:path>
                  </a:pathLst>
                </a:custGeom>
                <a:solidFill>
                  <a:srgbClr val="7F7F7F"/>
                </a:solidFill>
                <a:ln w="9525" cap="rnd">
                  <a:noFill/>
                  <a:round/>
                  <a:headEnd type="none" w="sm" len="sm"/>
                  <a:tailEnd type="none" w="sm" len="sm"/>
                </a:ln>
              </p:spPr>
              <p:txBody>
                <a:bodyPr rot="10800000" wrap="none"/>
                <a:lstStyle/>
                <a:p>
                  <a:endParaRPr lang="es-PA"/>
                </a:p>
              </p:txBody>
            </p:sp>
            <p:sp>
              <p:nvSpPr>
                <p:cNvPr id="17577" name="Line 979"/>
                <p:cNvSpPr>
                  <a:spLocks noChangeAspect="1" noChangeShapeType="1"/>
                </p:cNvSpPr>
                <p:nvPr/>
              </p:nvSpPr>
              <p:spPr bwMode="auto">
                <a:xfrm>
                  <a:off x="5084" y="2501"/>
                  <a:ext cx="1" cy="21"/>
                </a:xfrm>
                <a:prstGeom prst="line">
                  <a:avLst/>
                </a:prstGeom>
                <a:noFill/>
                <a:ln w="12699">
                  <a:solidFill>
                    <a:srgbClr val="000000"/>
                  </a:solidFill>
                  <a:round/>
                  <a:headEnd type="none" w="sm" len="sm"/>
                  <a:tailEnd type="none" w="sm" len="sm"/>
                </a:ln>
              </p:spPr>
              <p:txBody>
                <a:bodyPr wrap="none" anchor="ctr"/>
                <a:lstStyle/>
                <a:p>
                  <a:endParaRPr lang="es-PA"/>
                </a:p>
              </p:txBody>
            </p:sp>
          </p:grpSp>
        </p:grpSp>
        <p:sp>
          <p:nvSpPr>
            <p:cNvPr id="17501" name="Freeform 987"/>
            <p:cNvSpPr>
              <a:spLocks noChangeAspect="1"/>
            </p:cNvSpPr>
            <p:nvPr/>
          </p:nvSpPr>
          <p:spPr bwMode="auto">
            <a:xfrm>
              <a:off x="4400" y="1529"/>
              <a:ext cx="852" cy="543"/>
            </a:xfrm>
            <a:custGeom>
              <a:avLst/>
              <a:gdLst>
                <a:gd name="T0" fmla="*/ 1043 w 833"/>
                <a:gd name="T1" fmla="*/ 0 h 937"/>
                <a:gd name="T2" fmla="*/ 0 w 833"/>
                <a:gd name="T3" fmla="*/ 0 h 937"/>
                <a:gd name="T4" fmla="*/ 179 w 833"/>
                <a:gd name="T5" fmla="*/ 1 h 937"/>
                <a:gd name="T6" fmla="*/ 0 w 833"/>
                <a:gd name="T7" fmla="*/ 1 h 937"/>
                <a:gd name="T8" fmla="*/ 1043 w 833"/>
                <a:gd name="T9" fmla="*/ 1 h 937"/>
                <a:gd name="T10" fmla="*/ 1221 w 833"/>
                <a:gd name="T11" fmla="*/ 1 h 937"/>
                <a:gd name="T12" fmla="*/ 1043 w 833"/>
                <a:gd name="T13" fmla="*/ 0 h 937"/>
                <a:gd name="T14" fmla="*/ 0 60000 65536"/>
                <a:gd name="T15" fmla="*/ 0 60000 65536"/>
                <a:gd name="T16" fmla="*/ 0 60000 65536"/>
                <a:gd name="T17" fmla="*/ 0 60000 65536"/>
                <a:gd name="T18" fmla="*/ 0 60000 65536"/>
                <a:gd name="T19" fmla="*/ 0 60000 65536"/>
                <a:gd name="T20" fmla="*/ 0 60000 65536"/>
                <a:gd name="T21" fmla="*/ 0 w 833"/>
                <a:gd name="T22" fmla="*/ 0 h 937"/>
                <a:gd name="T23" fmla="*/ 833 w 833"/>
                <a:gd name="T24" fmla="*/ 937 h 9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3" h="937">
                  <a:moveTo>
                    <a:pt x="711" y="0"/>
                  </a:moveTo>
                  <a:lnTo>
                    <a:pt x="0" y="0"/>
                  </a:lnTo>
                  <a:lnTo>
                    <a:pt x="122" y="468"/>
                  </a:lnTo>
                  <a:lnTo>
                    <a:pt x="0" y="937"/>
                  </a:lnTo>
                  <a:lnTo>
                    <a:pt x="711" y="937"/>
                  </a:lnTo>
                  <a:lnTo>
                    <a:pt x="833" y="468"/>
                  </a:lnTo>
                  <a:lnTo>
                    <a:pt x="711" y="0"/>
                  </a:lnTo>
                </a:path>
              </a:pathLst>
            </a:custGeom>
            <a:noFill/>
            <a:ln w="12700">
              <a:noFill/>
              <a:round/>
              <a:headEnd/>
              <a:tailEnd/>
            </a:ln>
          </p:spPr>
          <p:txBody>
            <a:bodyPr/>
            <a:lstStyle/>
            <a:p>
              <a:endParaRPr lang="es-PA"/>
            </a:p>
          </p:txBody>
        </p:sp>
        <p:sp>
          <p:nvSpPr>
            <p:cNvPr id="17502" name="Rectangle 989"/>
            <p:cNvSpPr>
              <a:spLocks noChangeAspect="1" noChangeArrowheads="1"/>
            </p:cNvSpPr>
            <p:nvPr/>
          </p:nvSpPr>
          <p:spPr bwMode="auto">
            <a:xfrm>
              <a:off x="4812" y="1697"/>
              <a:ext cx="519" cy="284"/>
            </a:xfrm>
            <a:prstGeom prst="rect">
              <a:avLst/>
            </a:prstGeom>
            <a:noFill/>
            <a:ln w="9525">
              <a:noFill/>
              <a:miter lim="800000"/>
              <a:headEnd/>
              <a:tailEnd/>
            </a:ln>
          </p:spPr>
          <p:txBody>
            <a:bodyPr wrap="none" lIns="0" tIns="0" rIns="0" bIns="0">
              <a:spAutoFit/>
            </a:bodyPr>
            <a:lstStyle/>
            <a:p>
              <a:pPr eaLnBrk="0" hangingPunct="0"/>
              <a:r>
                <a:rPr lang="en-GB" sz="1200">
                  <a:solidFill>
                    <a:schemeClr val="bg1"/>
                  </a:solidFill>
                  <a:cs typeface="Times New Roman" pitchFamily="18" charset="0"/>
                </a:rPr>
                <a:t>Distribute </a:t>
              </a:r>
              <a:br>
                <a:rPr lang="en-GB" sz="1200">
                  <a:solidFill>
                    <a:schemeClr val="bg1"/>
                  </a:solidFill>
                  <a:cs typeface="Times New Roman" pitchFamily="18" charset="0"/>
                </a:rPr>
              </a:br>
              <a:r>
                <a:rPr lang="en-GB" sz="1200">
                  <a:solidFill>
                    <a:schemeClr val="bg1"/>
                  </a:solidFill>
                  <a:cs typeface="Times New Roman" pitchFamily="18" charset="0"/>
                </a:rPr>
                <a:t>&amp; Dispose</a:t>
              </a:r>
            </a:p>
          </p:txBody>
        </p:sp>
        <p:sp>
          <p:nvSpPr>
            <p:cNvPr id="17503" name="Rectangle 991"/>
            <p:cNvSpPr>
              <a:spLocks noChangeAspect="1" noChangeArrowheads="1"/>
            </p:cNvSpPr>
            <p:nvPr/>
          </p:nvSpPr>
          <p:spPr bwMode="auto">
            <a:xfrm>
              <a:off x="4053" y="1617"/>
              <a:ext cx="419" cy="142"/>
            </a:xfrm>
            <a:prstGeom prst="rect">
              <a:avLst/>
            </a:prstGeom>
            <a:noFill/>
            <a:ln w="9525">
              <a:noFill/>
              <a:miter lim="800000"/>
              <a:headEnd/>
              <a:tailEnd/>
            </a:ln>
          </p:spPr>
          <p:txBody>
            <a:bodyPr wrap="none" lIns="0" tIns="0" rIns="0" bIns="0">
              <a:spAutoFit/>
            </a:bodyPr>
            <a:lstStyle/>
            <a:p>
              <a:pPr algn="ctr" eaLnBrk="0" hangingPunct="0"/>
              <a:r>
                <a:rPr lang="en-GB" sz="1200">
                  <a:solidFill>
                    <a:schemeClr val="bg1"/>
                  </a:solidFill>
                  <a:cs typeface="Times New Roman" pitchFamily="18" charset="0"/>
                </a:rPr>
                <a:t>Produce</a:t>
              </a:r>
            </a:p>
          </p:txBody>
        </p:sp>
        <p:sp>
          <p:nvSpPr>
            <p:cNvPr id="17504" name="Line 992"/>
            <p:cNvSpPr>
              <a:spLocks noChangeAspect="1" noChangeShapeType="1"/>
            </p:cNvSpPr>
            <p:nvPr/>
          </p:nvSpPr>
          <p:spPr bwMode="auto">
            <a:xfrm>
              <a:off x="3714" y="1796"/>
              <a:ext cx="875" cy="1"/>
            </a:xfrm>
            <a:prstGeom prst="line">
              <a:avLst/>
            </a:prstGeom>
            <a:noFill/>
            <a:ln w="12700">
              <a:noFill/>
              <a:round/>
              <a:headEnd/>
              <a:tailEnd/>
            </a:ln>
          </p:spPr>
          <p:txBody>
            <a:bodyPr/>
            <a:lstStyle/>
            <a:p>
              <a:endParaRPr lang="es-PA"/>
            </a:p>
          </p:txBody>
        </p:sp>
        <p:sp>
          <p:nvSpPr>
            <p:cNvPr id="17505" name="Rectangle 993"/>
            <p:cNvSpPr>
              <a:spLocks noChangeAspect="1" noChangeArrowheads="1"/>
            </p:cNvSpPr>
            <p:nvPr/>
          </p:nvSpPr>
          <p:spPr bwMode="auto">
            <a:xfrm>
              <a:off x="3630" y="1837"/>
              <a:ext cx="934" cy="167"/>
            </a:xfrm>
            <a:prstGeom prst="rect">
              <a:avLst/>
            </a:prstGeom>
            <a:noFill/>
            <a:ln w="9525">
              <a:noFill/>
              <a:miter lim="800000"/>
              <a:headEnd/>
              <a:tailEnd/>
            </a:ln>
          </p:spPr>
          <p:txBody>
            <a:bodyPr/>
            <a:lstStyle/>
            <a:p>
              <a:endParaRPr lang="en-GB"/>
            </a:p>
          </p:txBody>
        </p:sp>
        <p:sp>
          <p:nvSpPr>
            <p:cNvPr id="17506" name="Rectangle 994"/>
            <p:cNvSpPr>
              <a:spLocks noChangeAspect="1" noChangeArrowheads="1"/>
            </p:cNvSpPr>
            <p:nvPr/>
          </p:nvSpPr>
          <p:spPr bwMode="auto">
            <a:xfrm>
              <a:off x="4056" y="1823"/>
              <a:ext cx="449" cy="287"/>
            </a:xfrm>
            <a:prstGeom prst="rect">
              <a:avLst/>
            </a:prstGeom>
            <a:noFill/>
            <a:ln w="9525">
              <a:noFill/>
              <a:miter lim="800000"/>
              <a:headEnd/>
              <a:tailEnd/>
            </a:ln>
          </p:spPr>
          <p:txBody>
            <a:bodyPr wrap="none" lIns="0" tIns="0" rIns="0" bIns="0">
              <a:spAutoFit/>
            </a:bodyPr>
            <a:lstStyle/>
            <a:p>
              <a:pPr algn="ctr" eaLnBrk="0" hangingPunct="0"/>
              <a:r>
                <a:rPr lang="en-GB" sz="1200">
                  <a:solidFill>
                    <a:srgbClr val="FF0000"/>
                  </a:solidFill>
                  <a:cs typeface="Times New Roman" pitchFamily="18" charset="0"/>
                </a:rPr>
                <a:t>Develop &amp;</a:t>
              </a:r>
              <a:br>
                <a:rPr lang="en-GB" sz="1200">
                  <a:solidFill>
                    <a:srgbClr val="FF0000"/>
                  </a:solidFill>
                  <a:cs typeface="Times New Roman" pitchFamily="18" charset="0"/>
                </a:rPr>
              </a:br>
              <a:r>
                <a:rPr lang="en-GB" sz="1200">
                  <a:solidFill>
                    <a:srgbClr val="FF0000"/>
                  </a:solidFill>
                  <a:cs typeface="Times New Roman" pitchFamily="18" charset="0"/>
                </a:rPr>
                <a:t>Maintain</a:t>
              </a:r>
            </a:p>
          </p:txBody>
        </p:sp>
        <p:sp>
          <p:nvSpPr>
            <p:cNvPr id="17507" name="Rectangle 998"/>
            <p:cNvSpPr>
              <a:spLocks noChangeAspect="1" noChangeArrowheads="1"/>
            </p:cNvSpPr>
            <p:nvPr/>
          </p:nvSpPr>
          <p:spPr bwMode="auto">
            <a:xfrm>
              <a:off x="2018" y="1748"/>
              <a:ext cx="396" cy="142"/>
            </a:xfrm>
            <a:prstGeom prst="rect">
              <a:avLst/>
            </a:prstGeom>
            <a:noFill/>
            <a:ln w="9525">
              <a:noFill/>
              <a:miter lim="800000"/>
              <a:headEnd/>
              <a:tailEnd/>
            </a:ln>
          </p:spPr>
          <p:txBody>
            <a:bodyPr wrap="none" lIns="0" tIns="0" rIns="0" bIns="0">
              <a:spAutoFit/>
            </a:bodyPr>
            <a:lstStyle/>
            <a:p>
              <a:pPr algn="ctr" eaLnBrk="0" hangingPunct="0"/>
              <a:r>
                <a:rPr lang="en-GB" sz="1200">
                  <a:solidFill>
                    <a:schemeClr val="bg1"/>
                  </a:solidFill>
                  <a:cs typeface="Times New Roman" pitchFamily="18" charset="0"/>
                </a:rPr>
                <a:t>Procure</a:t>
              </a:r>
            </a:p>
          </p:txBody>
        </p:sp>
        <p:sp>
          <p:nvSpPr>
            <p:cNvPr id="17508" name="Rectangle 1000"/>
            <p:cNvSpPr>
              <a:spLocks noChangeAspect="1" noChangeArrowheads="1"/>
            </p:cNvSpPr>
            <p:nvPr/>
          </p:nvSpPr>
          <p:spPr bwMode="auto">
            <a:xfrm>
              <a:off x="3116" y="1760"/>
              <a:ext cx="49" cy="119"/>
            </a:xfrm>
            <a:prstGeom prst="rect">
              <a:avLst/>
            </a:prstGeom>
            <a:noFill/>
            <a:ln w="9525">
              <a:noFill/>
              <a:miter lim="800000"/>
              <a:headEnd/>
              <a:tailEnd/>
            </a:ln>
          </p:spPr>
          <p:txBody>
            <a:bodyPr wrap="none" lIns="0" tIns="0" rIns="0" bIns="0">
              <a:spAutoFit/>
            </a:bodyPr>
            <a:lstStyle/>
            <a:p>
              <a:pPr algn="ctr" eaLnBrk="0" hangingPunct="0"/>
              <a:r>
                <a:rPr lang="en-GB" sz="1000">
                  <a:solidFill>
                    <a:schemeClr val="bg1"/>
                  </a:solidFill>
                  <a:cs typeface="Times New Roman" pitchFamily="18" charset="0"/>
                </a:rPr>
                <a:t>  </a:t>
              </a:r>
              <a:endParaRPr lang="en-GB" sz="1400">
                <a:solidFill>
                  <a:schemeClr val="bg1"/>
                </a:solidFill>
                <a:cs typeface="Times New Roman" pitchFamily="18" charset="0"/>
              </a:endParaRPr>
            </a:p>
          </p:txBody>
        </p:sp>
        <p:sp>
          <p:nvSpPr>
            <p:cNvPr id="17509" name="Rectangle 1001"/>
            <p:cNvSpPr>
              <a:spLocks noChangeAspect="1" noChangeArrowheads="1"/>
            </p:cNvSpPr>
            <p:nvPr/>
          </p:nvSpPr>
          <p:spPr bwMode="auto">
            <a:xfrm>
              <a:off x="3401" y="1748"/>
              <a:ext cx="285" cy="142"/>
            </a:xfrm>
            <a:prstGeom prst="rect">
              <a:avLst/>
            </a:prstGeom>
            <a:noFill/>
            <a:ln w="9525">
              <a:noFill/>
              <a:miter lim="800000"/>
              <a:headEnd/>
              <a:tailEnd/>
            </a:ln>
          </p:spPr>
          <p:txBody>
            <a:bodyPr wrap="none" lIns="0" tIns="0" rIns="0" bIns="0">
              <a:spAutoFit/>
            </a:bodyPr>
            <a:lstStyle/>
            <a:p>
              <a:pPr algn="ctr" eaLnBrk="0" hangingPunct="0"/>
              <a:r>
                <a:rPr lang="en-GB" sz="1200">
                  <a:solidFill>
                    <a:schemeClr val="bg1"/>
                  </a:solidFill>
                  <a:cs typeface="Times New Roman" pitchFamily="18" charset="0"/>
                </a:rPr>
                <a:t>Settle</a:t>
              </a:r>
            </a:p>
          </p:txBody>
        </p:sp>
        <p:sp>
          <p:nvSpPr>
            <p:cNvPr id="17510" name="Rectangle 1003"/>
            <p:cNvSpPr>
              <a:spLocks noChangeAspect="1" noChangeArrowheads="1"/>
            </p:cNvSpPr>
            <p:nvPr/>
          </p:nvSpPr>
          <p:spPr bwMode="auto">
            <a:xfrm>
              <a:off x="2697" y="1748"/>
              <a:ext cx="351" cy="142"/>
            </a:xfrm>
            <a:prstGeom prst="rect">
              <a:avLst/>
            </a:prstGeom>
            <a:noFill/>
            <a:ln w="9525">
              <a:noFill/>
              <a:miter lim="800000"/>
              <a:headEnd/>
              <a:tailEnd/>
            </a:ln>
          </p:spPr>
          <p:txBody>
            <a:bodyPr wrap="none" lIns="0" tIns="0" rIns="0" bIns="0">
              <a:spAutoFit/>
            </a:bodyPr>
            <a:lstStyle/>
            <a:p>
              <a:pPr algn="ctr" eaLnBrk="0" hangingPunct="0"/>
              <a:r>
                <a:rPr lang="en-GB" sz="1200">
                  <a:solidFill>
                    <a:schemeClr val="bg1"/>
                  </a:solidFill>
                  <a:cs typeface="Times New Roman" pitchFamily="18" charset="0"/>
                </a:rPr>
                <a:t>Supply</a:t>
              </a:r>
            </a:p>
          </p:txBody>
        </p:sp>
        <p:sp>
          <p:nvSpPr>
            <p:cNvPr id="17511" name="Rectangle 1005"/>
            <p:cNvSpPr>
              <a:spLocks noChangeAspect="1" noChangeArrowheads="1"/>
            </p:cNvSpPr>
            <p:nvPr/>
          </p:nvSpPr>
          <p:spPr bwMode="auto">
            <a:xfrm>
              <a:off x="1354" y="1697"/>
              <a:ext cx="436" cy="284"/>
            </a:xfrm>
            <a:prstGeom prst="rect">
              <a:avLst/>
            </a:prstGeom>
            <a:noFill/>
            <a:ln w="9525">
              <a:noFill/>
              <a:miter lim="800000"/>
              <a:headEnd/>
              <a:tailEnd/>
            </a:ln>
          </p:spPr>
          <p:txBody>
            <a:bodyPr wrap="none" lIns="0" tIns="0" rIns="0" bIns="0">
              <a:spAutoFit/>
            </a:bodyPr>
            <a:lstStyle/>
            <a:p>
              <a:pPr algn="ctr" eaLnBrk="0" hangingPunct="0"/>
              <a:r>
                <a:rPr lang="en-GB" sz="1200">
                  <a:solidFill>
                    <a:schemeClr val="bg1"/>
                  </a:solidFill>
                  <a:cs typeface="Times New Roman" pitchFamily="18" charset="0"/>
                </a:rPr>
                <a:t>Forecast</a:t>
              </a:r>
              <a:br>
                <a:rPr lang="en-GB" sz="1200">
                  <a:solidFill>
                    <a:schemeClr val="bg1"/>
                  </a:solidFill>
                  <a:cs typeface="Times New Roman" pitchFamily="18" charset="0"/>
                </a:rPr>
              </a:br>
              <a:r>
                <a:rPr lang="en-GB" sz="1200">
                  <a:solidFill>
                    <a:schemeClr val="bg1"/>
                  </a:solidFill>
                  <a:cs typeface="Times New Roman" pitchFamily="18" charset="0"/>
                </a:rPr>
                <a:t>&amp; Plan</a:t>
              </a:r>
            </a:p>
          </p:txBody>
        </p:sp>
        <p:sp>
          <p:nvSpPr>
            <p:cNvPr id="17512" name="Line 1007"/>
            <p:cNvSpPr>
              <a:spLocks noChangeShapeType="1"/>
            </p:cNvSpPr>
            <p:nvPr/>
          </p:nvSpPr>
          <p:spPr bwMode="auto">
            <a:xfrm>
              <a:off x="3891" y="1797"/>
              <a:ext cx="862" cy="0"/>
            </a:xfrm>
            <a:prstGeom prst="line">
              <a:avLst/>
            </a:prstGeom>
            <a:noFill/>
            <a:ln w="9525">
              <a:solidFill>
                <a:schemeClr val="tx1"/>
              </a:solidFill>
              <a:round/>
              <a:headEnd/>
              <a:tailEnd/>
            </a:ln>
          </p:spPr>
          <p:txBody>
            <a:bodyPr/>
            <a:lstStyle/>
            <a:p>
              <a:endParaRPr lang="es-PA"/>
            </a:p>
          </p:txBody>
        </p:sp>
      </p:grpSp>
      <p:sp>
        <p:nvSpPr>
          <p:cNvPr id="17420" name="Rectangle 1009"/>
          <p:cNvSpPr>
            <a:spLocks noChangeAspect="1" noChangeArrowheads="1"/>
          </p:cNvSpPr>
          <p:nvPr/>
        </p:nvSpPr>
        <p:spPr bwMode="auto">
          <a:xfrm>
            <a:off x="747713" y="5559425"/>
            <a:ext cx="7515225" cy="258763"/>
          </a:xfrm>
          <a:prstGeom prst="rect">
            <a:avLst/>
          </a:prstGeom>
          <a:noFill/>
          <a:ln w="38100">
            <a:solidFill>
              <a:srgbClr val="CC6600"/>
            </a:solidFill>
            <a:miter lim="800000"/>
            <a:headEnd/>
            <a:tailEnd/>
          </a:ln>
        </p:spPr>
        <p:txBody>
          <a:bodyPr wrap="none" lIns="252412" tIns="46038" rIns="252412" bIns="46038"/>
          <a:lstStyle/>
          <a:p>
            <a:pPr algn="ctr"/>
            <a:r>
              <a:rPr lang="es-PA" sz="1400" dirty="0">
                <a:latin typeface="+mn-lt"/>
                <a:cs typeface="Times New Roman" pitchFamily="18" charset="0"/>
              </a:rPr>
              <a:t>DEPRECIACIÓN DE CAPITAL Y GRANDES COSTOS DE PROYECTOS</a:t>
            </a:r>
            <a:endParaRPr lang="en-GB" sz="1400" dirty="0">
              <a:latin typeface="+mn-lt"/>
              <a:cs typeface="Times New Roman" pitchFamily="18" charset="0"/>
            </a:endParaRPr>
          </a:p>
        </p:txBody>
      </p:sp>
      <p:sp>
        <p:nvSpPr>
          <p:cNvPr id="17421" name="Rectangle 32"/>
          <p:cNvSpPr>
            <a:spLocks noChangeAspect="1" noChangeArrowheads="1"/>
          </p:cNvSpPr>
          <p:nvPr/>
        </p:nvSpPr>
        <p:spPr bwMode="auto">
          <a:xfrm rot="-5400000">
            <a:off x="5898357" y="2897981"/>
            <a:ext cx="808038" cy="492125"/>
          </a:xfrm>
          <a:prstGeom prst="rect">
            <a:avLst/>
          </a:prstGeom>
          <a:noFill/>
          <a:ln w="9525">
            <a:noFill/>
            <a:miter lim="800000"/>
            <a:headEnd/>
            <a:tailEnd/>
          </a:ln>
        </p:spPr>
        <p:txBody>
          <a:bodyPr lIns="0" tIns="0" rIns="0" bIns="0">
            <a:spAutoFit/>
          </a:bodyPr>
          <a:lstStyle/>
          <a:p>
            <a:pPr algn="ctr" eaLnBrk="0" hangingPunct="0"/>
            <a:r>
              <a:rPr lang="es-PA" sz="800"/>
              <a:t>Distribución y </a:t>
            </a:r>
          </a:p>
          <a:p>
            <a:pPr algn="ctr" eaLnBrk="0" hangingPunct="0"/>
            <a:r>
              <a:rPr lang="es-PA" sz="800"/>
              <a:t>Gestión </a:t>
            </a:r>
          </a:p>
          <a:p>
            <a:pPr algn="ctr" eaLnBrk="0" hangingPunct="0"/>
            <a:r>
              <a:rPr lang="es-PA" sz="800"/>
              <a:t>Inversa de suministros</a:t>
            </a:r>
            <a:endParaRPr lang="es-PA" sz="900"/>
          </a:p>
        </p:txBody>
      </p:sp>
      <p:grpSp>
        <p:nvGrpSpPr>
          <p:cNvPr id="17422" name="1060 Grupo"/>
          <p:cNvGrpSpPr>
            <a:grpSpLocks/>
          </p:cNvGrpSpPr>
          <p:nvPr/>
        </p:nvGrpSpPr>
        <p:grpSpPr bwMode="auto">
          <a:xfrm>
            <a:off x="750888" y="5010147"/>
            <a:ext cx="7707312" cy="481982"/>
            <a:chOff x="897285" y="5250866"/>
            <a:chExt cx="7707163" cy="481600"/>
          </a:xfrm>
        </p:grpSpPr>
        <p:sp>
          <p:nvSpPr>
            <p:cNvPr id="17480" name="Rectangle 5"/>
            <p:cNvSpPr>
              <a:spLocks noChangeAspect="1" noChangeArrowheads="1"/>
            </p:cNvSpPr>
            <p:nvPr/>
          </p:nvSpPr>
          <p:spPr bwMode="auto">
            <a:xfrm>
              <a:off x="2699792" y="5252070"/>
              <a:ext cx="936104" cy="474668"/>
            </a:xfrm>
            <a:prstGeom prst="rect">
              <a:avLst/>
            </a:prstGeom>
            <a:noFill/>
            <a:ln w="12700">
              <a:solidFill>
                <a:srgbClr val="FF9933"/>
              </a:solidFill>
              <a:miter lim="800000"/>
              <a:headEnd/>
              <a:tailEnd/>
            </a:ln>
          </p:spPr>
          <p:txBody>
            <a:bodyPr wrap="none" lIns="252412" tIns="46038" rIns="252412" bIns="46038" anchor="ctr"/>
            <a:lstStyle/>
            <a:p>
              <a:pPr algn="ctr"/>
              <a:r>
                <a:rPr lang="es-ES" sz="1100" dirty="0">
                  <a:latin typeface="+mn-lt"/>
                  <a:cs typeface="Times New Roman" pitchFamily="18" charset="0"/>
                </a:rPr>
                <a:t>Subejecución</a:t>
              </a:r>
            </a:p>
            <a:p>
              <a:pPr algn="ctr"/>
              <a:r>
                <a:rPr lang="es-ES" sz="1100" dirty="0">
                  <a:latin typeface="+mn-lt"/>
                  <a:cs typeface="Times New Roman" pitchFamily="18" charset="0"/>
                </a:rPr>
                <a:t>de</a:t>
              </a:r>
            </a:p>
            <a:p>
              <a:pPr algn="ctr"/>
              <a:r>
                <a:rPr lang="es-ES" sz="1100" dirty="0">
                  <a:latin typeface="+mn-lt"/>
                  <a:cs typeface="Times New Roman" pitchFamily="18" charset="0"/>
                </a:rPr>
                <a:t>Presupuestos</a:t>
              </a:r>
            </a:p>
          </p:txBody>
        </p:sp>
        <p:sp>
          <p:nvSpPr>
            <p:cNvPr id="17481" name="Rectangle 7"/>
            <p:cNvSpPr>
              <a:spLocks noChangeAspect="1" noChangeArrowheads="1"/>
            </p:cNvSpPr>
            <p:nvPr/>
          </p:nvSpPr>
          <p:spPr bwMode="auto">
            <a:xfrm>
              <a:off x="4427527" y="5251870"/>
              <a:ext cx="1008569" cy="480593"/>
            </a:xfrm>
            <a:prstGeom prst="rect">
              <a:avLst/>
            </a:prstGeom>
            <a:noFill/>
            <a:ln w="12700">
              <a:solidFill>
                <a:srgbClr val="FF9933"/>
              </a:solidFill>
              <a:miter lim="800000"/>
              <a:headEnd/>
              <a:tailEnd/>
            </a:ln>
          </p:spPr>
          <p:txBody>
            <a:bodyPr wrap="none" lIns="252412" tIns="46038" rIns="252412" bIns="46038" anchor="ctr"/>
            <a:lstStyle/>
            <a:p>
              <a:pPr algn="ctr"/>
              <a:r>
                <a:rPr lang="es-ES" sz="1100" dirty="0">
                  <a:latin typeface="+mn-lt"/>
                  <a:cs typeface="Times New Roman" pitchFamily="18" charset="0"/>
                </a:rPr>
                <a:t>Especulación y </a:t>
              </a:r>
            </a:p>
            <a:p>
              <a:pPr algn="ctr"/>
              <a:r>
                <a:rPr lang="es-ES" sz="1100" dirty="0">
                  <a:latin typeface="+mn-lt"/>
                  <a:cs typeface="Times New Roman" pitchFamily="18" charset="0"/>
                </a:rPr>
                <a:t>distorsiones del</a:t>
              </a:r>
            </a:p>
            <a:p>
              <a:pPr algn="ctr"/>
              <a:r>
                <a:rPr lang="es-ES" sz="1100" dirty="0">
                  <a:latin typeface="+mn-lt"/>
                  <a:cs typeface="Times New Roman" pitchFamily="18" charset="0"/>
                </a:rPr>
                <a:t>mercado</a:t>
              </a:r>
            </a:p>
          </p:txBody>
        </p:sp>
        <p:sp>
          <p:nvSpPr>
            <p:cNvPr id="17482" name="Rectangle 8"/>
            <p:cNvSpPr>
              <a:spLocks noChangeAspect="1" noChangeArrowheads="1"/>
            </p:cNvSpPr>
            <p:nvPr/>
          </p:nvSpPr>
          <p:spPr bwMode="auto">
            <a:xfrm>
              <a:off x="7236862" y="5250866"/>
              <a:ext cx="1367586" cy="481597"/>
            </a:xfrm>
            <a:prstGeom prst="rect">
              <a:avLst/>
            </a:prstGeom>
            <a:noFill/>
            <a:ln w="12700" algn="ctr">
              <a:solidFill>
                <a:srgbClr val="FF9933"/>
              </a:solidFill>
              <a:miter lim="800000"/>
              <a:headEnd/>
              <a:tailEnd/>
            </a:ln>
          </p:spPr>
          <p:txBody>
            <a:bodyPr lIns="10800" tIns="10800" rIns="10800" bIns="10800"/>
            <a:lstStyle/>
            <a:p>
              <a:pPr algn="ctr"/>
              <a:r>
                <a:rPr lang="es-ES" sz="1100" dirty="0">
                  <a:latin typeface="+mn-lt"/>
                  <a:cs typeface="Times New Roman" pitchFamily="18" charset="0"/>
                </a:rPr>
                <a:t>Calidad de Bienes y</a:t>
              </a:r>
            </a:p>
            <a:p>
              <a:pPr algn="ctr"/>
              <a:r>
                <a:rPr lang="es-ES" sz="1100" dirty="0">
                  <a:latin typeface="+mn-lt"/>
                  <a:cs typeface="Times New Roman" pitchFamily="18" charset="0"/>
                </a:rPr>
                <a:t>Servicios (resiliencia   funcionalidad, </a:t>
              </a:r>
              <a:r>
                <a:rPr lang="es-ES" sz="1100" dirty="0" smtClean="0">
                  <a:latin typeface="+mn-lt"/>
                  <a:cs typeface="Times New Roman" pitchFamily="18" charset="0"/>
                </a:rPr>
                <a:t>etc.)</a:t>
              </a:r>
              <a:endParaRPr lang="es-ES" sz="1100" dirty="0">
                <a:latin typeface="+mn-lt"/>
                <a:cs typeface="Times New Roman" pitchFamily="18" charset="0"/>
              </a:endParaRPr>
            </a:p>
          </p:txBody>
        </p:sp>
        <p:sp>
          <p:nvSpPr>
            <p:cNvPr id="17483" name="Rectangle 9"/>
            <p:cNvSpPr>
              <a:spLocks noChangeAspect="1" noChangeArrowheads="1"/>
            </p:cNvSpPr>
            <p:nvPr/>
          </p:nvSpPr>
          <p:spPr bwMode="auto">
            <a:xfrm>
              <a:off x="6195133" y="5251870"/>
              <a:ext cx="1041729" cy="480593"/>
            </a:xfrm>
            <a:prstGeom prst="rect">
              <a:avLst/>
            </a:prstGeom>
            <a:noFill/>
            <a:ln w="12700" algn="ctr">
              <a:solidFill>
                <a:srgbClr val="FF9933"/>
              </a:solidFill>
              <a:miter lim="800000"/>
              <a:headEnd/>
              <a:tailEnd/>
            </a:ln>
          </p:spPr>
          <p:txBody>
            <a:bodyPr lIns="10800" tIns="10800" rIns="10800" bIns="10800"/>
            <a:lstStyle/>
            <a:p>
              <a:pPr algn="ctr"/>
              <a:r>
                <a:rPr lang="es-ES" sz="1100" dirty="0">
                  <a:latin typeface="+mn-lt"/>
                  <a:cs typeface="Times New Roman" pitchFamily="18" charset="0"/>
                </a:rPr>
                <a:t>Pérdidas de productividad</a:t>
              </a:r>
            </a:p>
            <a:p>
              <a:pPr algn="ctr"/>
              <a:r>
                <a:rPr lang="es-ES" sz="1100" dirty="0">
                  <a:latin typeface="+mn-lt"/>
                  <a:cs typeface="Times New Roman" pitchFamily="18" charset="0"/>
                </a:rPr>
                <a:t> e ingreso</a:t>
              </a:r>
              <a:r>
                <a:rPr lang="es-ES" sz="1000" dirty="0">
                  <a:latin typeface="Trebuchet MS" pitchFamily="34" charset="0"/>
                  <a:cs typeface="Times New Roman" pitchFamily="18" charset="0"/>
                </a:rPr>
                <a:t>s</a:t>
              </a:r>
            </a:p>
          </p:txBody>
        </p:sp>
        <p:sp>
          <p:nvSpPr>
            <p:cNvPr id="17484" name="Rectangle 11"/>
            <p:cNvSpPr>
              <a:spLocks noChangeAspect="1" noChangeArrowheads="1"/>
            </p:cNvSpPr>
            <p:nvPr/>
          </p:nvSpPr>
          <p:spPr bwMode="auto">
            <a:xfrm>
              <a:off x="3635896" y="5251873"/>
              <a:ext cx="793080" cy="480593"/>
            </a:xfrm>
            <a:prstGeom prst="rect">
              <a:avLst/>
            </a:prstGeom>
            <a:solidFill>
              <a:schemeClr val="bg1"/>
            </a:solidFill>
            <a:ln w="12700" algn="ctr">
              <a:solidFill>
                <a:srgbClr val="FF9933"/>
              </a:solidFill>
              <a:miter lim="800000"/>
              <a:headEnd/>
              <a:tailEnd/>
            </a:ln>
          </p:spPr>
          <p:txBody>
            <a:bodyPr lIns="10800" tIns="10800" rIns="10800" bIns="10800"/>
            <a:lstStyle/>
            <a:p>
              <a:pPr algn="ctr"/>
              <a:r>
                <a:rPr lang="es-ES" sz="1100" dirty="0">
                  <a:latin typeface="+mn-lt"/>
                  <a:cs typeface="Times New Roman" pitchFamily="18" charset="0"/>
                </a:rPr>
                <a:t>Costos</a:t>
              </a:r>
            </a:p>
            <a:p>
              <a:pPr algn="ctr"/>
              <a:r>
                <a:rPr lang="es-ES" sz="1100" dirty="0">
                  <a:latin typeface="+mn-lt"/>
                  <a:cs typeface="Times New Roman" pitchFamily="18" charset="0"/>
                </a:rPr>
                <a:t> logísticos Nacionales</a:t>
              </a:r>
            </a:p>
            <a:p>
              <a:pPr algn="ctr"/>
              <a:endParaRPr lang="es-ES" sz="1000" dirty="0">
                <a:latin typeface="Trebuchet MS" pitchFamily="34" charset="0"/>
                <a:cs typeface="Times New Roman" pitchFamily="18" charset="0"/>
              </a:endParaRPr>
            </a:p>
          </p:txBody>
        </p:sp>
        <p:sp>
          <p:nvSpPr>
            <p:cNvPr id="17485" name="Rectangle 6"/>
            <p:cNvSpPr>
              <a:spLocks noChangeAspect="1" noChangeArrowheads="1"/>
            </p:cNvSpPr>
            <p:nvPr/>
          </p:nvSpPr>
          <p:spPr bwMode="auto">
            <a:xfrm>
              <a:off x="897285" y="5251870"/>
              <a:ext cx="866403" cy="480593"/>
            </a:xfrm>
            <a:prstGeom prst="rect">
              <a:avLst/>
            </a:prstGeom>
            <a:solidFill>
              <a:schemeClr val="bg1"/>
            </a:solidFill>
            <a:ln w="12700">
              <a:solidFill>
                <a:srgbClr val="FF9933"/>
              </a:solidFill>
              <a:miter lim="800000"/>
              <a:headEnd/>
              <a:tailEnd/>
            </a:ln>
          </p:spPr>
          <p:txBody>
            <a:bodyPr lIns="10800" tIns="10800" rIns="10800" bIns="10800" anchor="ctr"/>
            <a:lstStyle/>
            <a:p>
              <a:pPr algn="ctr"/>
              <a:r>
                <a:rPr lang="es-ES" sz="1100" dirty="0">
                  <a:latin typeface="+mn-lt"/>
                  <a:cs typeface="Times New Roman" pitchFamily="18" charset="0"/>
                </a:rPr>
                <a:t>Desfase del </a:t>
              </a:r>
            </a:p>
            <a:p>
              <a:pPr algn="ctr"/>
              <a:r>
                <a:rPr lang="es-ES" sz="1100" dirty="0">
                  <a:latin typeface="+mn-lt"/>
                  <a:cs typeface="Times New Roman" pitchFamily="18" charset="0"/>
                </a:rPr>
                <a:t>ciclo de </a:t>
              </a:r>
            </a:p>
            <a:p>
              <a:pPr algn="ctr"/>
              <a:r>
                <a:rPr lang="es-ES" sz="1100" dirty="0">
                  <a:latin typeface="+mn-lt"/>
                  <a:cs typeface="Times New Roman" pitchFamily="18" charset="0"/>
                </a:rPr>
                <a:t>proyectos</a:t>
              </a:r>
            </a:p>
          </p:txBody>
        </p:sp>
        <p:sp>
          <p:nvSpPr>
            <p:cNvPr id="17486" name="Rectangle 10"/>
            <p:cNvSpPr>
              <a:spLocks noChangeAspect="1" noChangeArrowheads="1"/>
            </p:cNvSpPr>
            <p:nvPr/>
          </p:nvSpPr>
          <p:spPr bwMode="auto">
            <a:xfrm>
              <a:off x="5436096" y="5251870"/>
              <a:ext cx="792360" cy="480593"/>
            </a:xfrm>
            <a:prstGeom prst="rect">
              <a:avLst/>
            </a:prstGeom>
            <a:solidFill>
              <a:schemeClr val="bg1"/>
            </a:solidFill>
            <a:ln w="12700" algn="ctr">
              <a:solidFill>
                <a:srgbClr val="FF9933"/>
              </a:solidFill>
              <a:miter lim="800000"/>
              <a:headEnd/>
              <a:tailEnd/>
            </a:ln>
          </p:spPr>
          <p:txBody>
            <a:bodyPr lIns="10800" tIns="10800" rIns="10800" bIns="10800"/>
            <a:lstStyle/>
            <a:p>
              <a:pPr algn="ctr"/>
              <a:r>
                <a:rPr lang="es-ES" sz="1100" dirty="0">
                  <a:latin typeface="+mn-lt"/>
                  <a:cs typeface="Times New Roman" pitchFamily="18" charset="0"/>
                </a:rPr>
                <a:t>Procesos</a:t>
              </a:r>
            </a:p>
            <a:p>
              <a:pPr algn="ctr"/>
              <a:r>
                <a:rPr lang="es-ES" sz="1100" dirty="0">
                  <a:latin typeface="+mn-lt"/>
                  <a:cs typeface="Times New Roman" pitchFamily="18" charset="0"/>
                </a:rPr>
                <a:t> legales y </a:t>
              </a:r>
            </a:p>
            <a:p>
              <a:pPr algn="ctr"/>
              <a:r>
                <a:rPr lang="es-ES" sz="1100" dirty="0">
                  <a:latin typeface="+mn-lt"/>
                  <a:cs typeface="Times New Roman" pitchFamily="18" charset="0"/>
                </a:rPr>
                <a:t>laudos</a:t>
              </a:r>
            </a:p>
          </p:txBody>
        </p:sp>
        <p:sp>
          <p:nvSpPr>
            <p:cNvPr id="17487" name="Rectangle 4"/>
            <p:cNvSpPr>
              <a:spLocks noChangeAspect="1" noChangeArrowheads="1"/>
            </p:cNvSpPr>
            <p:nvPr/>
          </p:nvSpPr>
          <p:spPr bwMode="auto">
            <a:xfrm>
              <a:off x="1763689" y="5252873"/>
              <a:ext cx="936104" cy="479590"/>
            </a:xfrm>
            <a:prstGeom prst="rect">
              <a:avLst/>
            </a:prstGeom>
            <a:noFill/>
            <a:ln w="12700">
              <a:solidFill>
                <a:srgbClr val="FF9933"/>
              </a:solidFill>
              <a:miter lim="800000"/>
              <a:headEnd/>
              <a:tailEnd/>
            </a:ln>
          </p:spPr>
          <p:txBody>
            <a:bodyPr wrap="none" lIns="252412" tIns="46038" rIns="252412" bIns="46038" anchor="ctr"/>
            <a:lstStyle/>
            <a:p>
              <a:pPr algn="ctr"/>
              <a:r>
                <a:rPr lang="es-ES" sz="1100" dirty="0">
                  <a:latin typeface="+mn-lt"/>
                  <a:cs typeface="Times New Roman" pitchFamily="18" charset="0"/>
                </a:rPr>
                <a:t>Efectividad </a:t>
              </a:r>
            </a:p>
            <a:p>
              <a:pPr algn="ctr"/>
              <a:r>
                <a:rPr lang="es-ES" sz="1100" dirty="0">
                  <a:latin typeface="+mn-lt"/>
                  <a:cs typeface="Times New Roman" pitchFamily="18" charset="0"/>
                </a:rPr>
                <a:t>del  Sistema de</a:t>
              </a:r>
            </a:p>
            <a:p>
              <a:pPr algn="ctr"/>
              <a:r>
                <a:rPr lang="es-ES" sz="1100" dirty="0">
                  <a:latin typeface="+mn-lt"/>
                  <a:cs typeface="Times New Roman" pitchFamily="18" charset="0"/>
                </a:rPr>
                <a:t>Preinversión</a:t>
              </a:r>
            </a:p>
          </p:txBody>
        </p:sp>
      </p:grpSp>
      <p:sp>
        <p:nvSpPr>
          <p:cNvPr id="1068" name="Text Box 2"/>
          <p:cNvSpPr txBox="1">
            <a:spLocks noChangeArrowheads="1"/>
          </p:cNvSpPr>
          <p:nvPr/>
        </p:nvSpPr>
        <p:spPr bwMode="auto">
          <a:xfrm>
            <a:off x="681038" y="1676400"/>
            <a:ext cx="7561262" cy="369332"/>
          </a:xfrm>
          <a:prstGeom prst="rect">
            <a:avLst/>
          </a:prstGeom>
          <a:solidFill>
            <a:schemeClr val="accent1"/>
          </a:solidFill>
          <a:ln w="9525">
            <a:solidFill>
              <a:srgbClr val="003300"/>
            </a:solidFill>
            <a:miter lim="800000"/>
            <a:headEnd/>
            <a:tailEnd/>
          </a:ln>
          <a:effectLst/>
        </p:spPr>
        <p:txBody>
          <a:bodyPr>
            <a:spAutoFit/>
          </a:bodyPr>
          <a:lstStyle/>
          <a:p>
            <a:pPr algn="ctr" fontAlgn="auto">
              <a:spcBef>
                <a:spcPts val="0"/>
              </a:spcBef>
              <a:spcAft>
                <a:spcPts val="0"/>
              </a:spcAft>
              <a:defRPr/>
            </a:pPr>
            <a:r>
              <a:rPr lang="es-PA" dirty="0">
                <a:solidFill>
                  <a:schemeClr val="bg1"/>
                </a:solidFill>
                <a:latin typeface="+mn-lt"/>
                <a:cs typeface="Times New Roman" pitchFamily="18" charset="0"/>
              </a:rPr>
              <a:t>Demandas de Bienes Públicos: Infraestructura</a:t>
            </a:r>
          </a:p>
        </p:txBody>
      </p:sp>
      <p:grpSp>
        <p:nvGrpSpPr>
          <p:cNvPr id="17424" name="Group 13"/>
          <p:cNvGrpSpPr>
            <a:grpSpLocks/>
          </p:cNvGrpSpPr>
          <p:nvPr/>
        </p:nvGrpSpPr>
        <p:grpSpPr bwMode="auto">
          <a:xfrm>
            <a:off x="1917700" y="2598738"/>
            <a:ext cx="5992813" cy="704850"/>
            <a:chOff x="1273" y="1513"/>
            <a:chExt cx="3935" cy="587"/>
          </a:xfrm>
        </p:grpSpPr>
        <p:sp>
          <p:nvSpPr>
            <p:cNvPr id="17468" name="Freeform 4"/>
            <p:cNvSpPr>
              <a:spLocks noChangeAspect="1"/>
            </p:cNvSpPr>
            <p:nvPr/>
          </p:nvSpPr>
          <p:spPr bwMode="auto">
            <a:xfrm>
              <a:off x="5121" y="1948"/>
              <a:ext cx="1" cy="22"/>
            </a:xfrm>
            <a:custGeom>
              <a:avLst/>
              <a:gdLst>
                <a:gd name="T0" fmla="*/ 0 w 1"/>
                <a:gd name="T1" fmla="*/ 0 h 26"/>
                <a:gd name="T2" fmla="*/ 0 w 1"/>
                <a:gd name="T3" fmla="*/ 3 h 26"/>
                <a:gd name="T4" fmla="*/ 0 w 1"/>
                <a:gd name="T5" fmla="*/ 0 h 26"/>
                <a:gd name="T6" fmla="*/ 0 60000 65536"/>
                <a:gd name="T7" fmla="*/ 0 60000 65536"/>
                <a:gd name="T8" fmla="*/ 0 60000 65536"/>
                <a:gd name="T9" fmla="*/ 0 w 1"/>
                <a:gd name="T10" fmla="*/ 0 h 26"/>
                <a:gd name="T11" fmla="*/ 1 w 1"/>
                <a:gd name="T12" fmla="*/ 26 h 26"/>
              </a:gdLst>
              <a:ahLst/>
              <a:cxnLst>
                <a:cxn ang="T6">
                  <a:pos x="T0" y="T1"/>
                </a:cxn>
                <a:cxn ang="T7">
                  <a:pos x="T2" y="T3"/>
                </a:cxn>
                <a:cxn ang="T8">
                  <a:pos x="T4" y="T5"/>
                </a:cxn>
              </a:cxnLst>
              <a:rect l="T9" t="T10" r="T11" b="T12"/>
              <a:pathLst>
                <a:path w="1" h="26">
                  <a:moveTo>
                    <a:pt x="0" y="0"/>
                  </a:moveTo>
                  <a:lnTo>
                    <a:pt x="0" y="25"/>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7469" name="Freeform 5"/>
            <p:cNvSpPr>
              <a:spLocks noChangeAspect="1"/>
            </p:cNvSpPr>
            <p:nvPr/>
          </p:nvSpPr>
          <p:spPr bwMode="auto">
            <a:xfrm>
              <a:off x="5207" y="2050"/>
              <a:ext cx="1" cy="22"/>
            </a:xfrm>
            <a:custGeom>
              <a:avLst/>
              <a:gdLst>
                <a:gd name="T0" fmla="*/ 0 w 2"/>
                <a:gd name="T1" fmla="*/ 0 h 27"/>
                <a:gd name="T2" fmla="*/ 1 w 2"/>
                <a:gd name="T3" fmla="*/ 2 h 27"/>
                <a:gd name="T4" fmla="*/ 0 w 2"/>
                <a:gd name="T5" fmla="*/ 0 h 27"/>
                <a:gd name="T6" fmla="*/ 0 60000 65536"/>
                <a:gd name="T7" fmla="*/ 0 60000 65536"/>
                <a:gd name="T8" fmla="*/ 0 60000 65536"/>
                <a:gd name="T9" fmla="*/ 0 w 2"/>
                <a:gd name="T10" fmla="*/ 0 h 27"/>
                <a:gd name="T11" fmla="*/ 2 w 2"/>
                <a:gd name="T12" fmla="*/ 27 h 27"/>
              </a:gdLst>
              <a:ahLst/>
              <a:cxnLst>
                <a:cxn ang="T6">
                  <a:pos x="T0" y="T1"/>
                </a:cxn>
                <a:cxn ang="T7">
                  <a:pos x="T2" y="T3"/>
                </a:cxn>
                <a:cxn ang="T8">
                  <a:pos x="T4" y="T5"/>
                </a:cxn>
              </a:cxnLst>
              <a:rect l="T9" t="T10" r="T11" b="T12"/>
              <a:pathLst>
                <a:path w="2" h="27">
                  <a:moveTo>
                    <a:pt x="0" y="0"/>
                  </a:moveTo>
                  <a:lnTo>
                    <a:pt x="1" y="26"/>
                  </a:lnTo>
                  <a:lnTo>
                    <a:pt x="0" y="0"/>
                  </a:lnTo>
                </a:path>
              </a:pathLst>
            </a:custGeom>
            <a:solidFill>
              <a:srgbClr val="7F7F7F"/>
            </a:solidFill>
            <a:ln w="9525" cap="rnd">
              <a:noFill/>
              <a:round/>
              <a:headEnd type="none" w="sm" len="sm"/>
              <a:tailEnd type="none" w="sm" len="sm"/>
            </a:ln>
          </p:spPr>
          <p:txBody>
            <a:bodyPr wrap="none"/>
            <a:lstStyle/>
            <a:p>
              <a:endParaRPr lang="es-PA"/>
            </a:p>
          </p:txBody>
        </p:sp>
        <p:sp>
          <p:nvSpPr>
            <p:cNvPr id="17470" name="Rectangle 17"/>
            <p:cNvSpPr>
              <a:spLocks noChangeAspect="1" noChangeArrowheads="1"/>
            </p:cNvSpPr>
            <p:nvPr/>
          </p:nvSpPr>
          <p:spPr bwMode="auto">
            <a:xfrm>
              <a:off x="3760" y="1595"/>
              <a:ext cx="345" cy="154"/>
            </a:xfrm>
            <a:prstGeom prst="rect">
              <a:avLst/>
            </a:prstGeom>
            <a:noFill/>
            <a:ln w="9525">
              <a:noFill/>
              <a:miter lim="800000"/>
              <a:headEnd/>
              <a:tailEnd/>
            </a:ln>
          </p:spPr>
          <p:txBody>
            <a:bodyPr wrap="none" lIns="0" tIns="0" rIns="0" bIns="0">
              <a:spAutoFit/>
            </a:bodyPr>
            <a:lstStyle/>
            <a:p>
              <a:pPr algn="ctr" eaLnBrk="0" hangingPunct="0"/>
              <a:r>
                <a:rPr lang="es-PA" sz="1200">
                  <a:solidFill>
                    <a:schemeClr val="bg1"/>
                  </a:solidFill>
                  <a:latin typeface="Calibri" pitchFamily="34" charset="0"/>
                  <a:cs typeface="Times New Roman" pitchFamily="18" charset="0"/>
                </a:rPr>
                <a:t>Produce</a:t>
              </a:r>
            </a:p>
          </p:txBody>
        </p:sp>
        <p:sp>
          <p:nvSpPr>
            <p:cNvPr id="17471" name="Line 18"/>
            <p:cNvSpPr>
              <a:spLocks noChangeAspect="1" noChangeShapeType="1"/>
            </p:cNvSpPr>
            <p:nvPr/>
          </p:nvSpPr>
          <p:spPr bwMode="auto">
            <a:xfrm>
              <a:off x="3427" y="1768"/>
              <a:ext cx="808" cy="1"/>
            </a:xfrm>
            <a:prstGeom prst="line">
              <a:avLst/>
            </a:prstGeom>
            <a:noFill/>
            <a:ln w="12700">
              <a:noFill/>
              <a:round/>
              <a:headEnd/>
              <a:tailEnd/>
            </a:ln>
          </p:spPr>
          <p:txBody>
            <a:bodyPr/>
            <a:lstStyle/>
            <a:p>
              <a:endParaRPr lang="es-PA"/>
            </a:p>
          </p:txBody>
        </p:sp>
        <p:sp>
          <p:nvSpPr>
            <p:cNvPr id="17472" name="Rectangle 19"/>
            <p:cNvSpPr>
              <a:spLocks noChangeAspect="1" noChangeArrowheads="1"/>
            </p:cNvSpPr>
            <p:nvPr/>
          </p:nvSpPr>
          <p:spPr bwMode="auto">
            <a:xfrm>
              <a:off x="3349" y="1807"/>
              <a:ext cx="863" cy="159"/>
            </a:xfrm>
            <a:prstGeom prst="rect">
              <a:avLst/>
            </a:prstGeom>
            <a:noFill/>
            <a:ln w="9525">
              <a:noFill/>
              <a:miter lim="800000"/>
              <a:headEnd/>
              <a:tailEnd/>
            </a:ln>
          </p:spPr>
          <p:txBody>
            <a:bodyPr/>
            <a:lstStyle/>
            <a:p>
              <a:endParaRPr lang="es-PA">
                <a:latin typeface="Calibri" pitchFamily="34" charset="0"/>
              </a:endParaRPr>
            </a:p>
          </p:txBody>
        </p:sp>
        <p:sp>
          <p:nvSpPr>
            <p:cNvPr id="17473" name="Rectangle 20"/>
            <p:cNvSpPr>
              <a:spLocks noChangeAspect="1" noChangeArrowheads="1"/>
            </p:cNvSpPr>
            <p:nvPr/>
          </p:nvSpPr>
          <p:spPr bwMode="auto">
            <a:xfrm>
              <a:off x="3721" y="1792"/>
              <a:ext cx="456" cy="308"/>
            </a:xfrm>
            <a:prstGeom prst="rect">
              <a:avLst/>
            </a:prstGeom>
            <a:noFill/>
            <a:ln w="9525">
              <a:noFill/>
              <a:miter lim="800000"/>
              <a:headEnd/>
              <a:tailEnd/>
            </a:ln>
          </p:spPr>
          <p:txBody>
            <a:bodyPr lIns="0" tIns="0" rIns="0" bIns="0">
              <a:spAutoFit/>
            </a:bodyPr>
            <a:lstStyle/>
            <a:p>
              <a:pPr algn="ctr" eaLnBrk="0" hangingPunct="0"/>
              <a:r>
                <a:rPr lang="es-PA" sz="1200">
                  <a:solidFill>
                    <a:schemeClr val="bg1"/>
                  </a:solidFill>
                  <a:latin typeface="Calibri" pitchFamily="34" charset="0"/>
                  <a:cs typeface="Times New Roman" pitchFamily="18" charset="0"/>
                </a:rPr>
                <a:t>Develop &amp;</a:t>
              </a:r>
              <a:br>
                <a:rPr lang="es-PA" sz="1200">
                  <a:solidFill>
                    <a:schemeClr val="bg1"/>
                  </a:solidFill>
                  <a:latin typeface="Calibri" pitchFamily="34" charset="0"/>
                  <a:cs typeface="Times New Roman" pitchFamily="18" charset="0"/>
                </a:rPr>
              </a:br>
              <a:r>
                <a:rPr lang="es-PA" sz="1200">
                  <a:solidFill>
                    <a:schemeClr val="bg1"/>
                  </a:solidFill>
                  <a:latin typeface="Calibri" pitchFamily="34" charset="0"/>
                  <a:cs typeface="Times New Roman" pitchFamily="18" charset="0"/>
                </a:rPr>
                <a:t>Maintain</a:t>
              </a:r>
            </a:p>
          </p:txBody>
        </p:sp>
        <p:sp>
          <p:nvSpPr>
            <p:cNvPr id="17474" name="Freeform 22"/>
            <p:cNvSpPr>
              <a:spLocks noChangeAspect="1"/>
            </p:cNvSpPr>
            <p:nvPr/>
          </p:nvSpPr>
          <p:spPr bwMode="auto">
            <a:xfrm>
              <a:off x="1507" y="1513"/>
              <a:ext cx="714" cy="517"/>
            </a:xfrm>
            <a:custGeom>
              <a:avLst/>
              <a:gdLst>
                <a:gd name="T0" fmla="*/ 72026 w 623"/>
                <a:gd name="T1" fmla="*/ 0 h 936"/>
                <a:gd name="T2" fmla="*/ 0 w 623"/>
                <a:gd name="T3" fmla="*/ 0 h 936"/>
                <a:gd name="T4" fmla="*/ 12239 w 623"/>
                <a:gd name="T5" fmla="*/ 1 h 936"/>
                <a:gd name="T6" fmla="*/ 0 w 623"/>
                <a:gd name="T7" fmla="*/ 1 h 936"/>
                <a:gd name="T8" fmla="*/ 72026 w 623"/>
                <a:gd name="T9" fmla="*/ 1 h 936"/>
                <a:gd name="T10" fmla="*/ 84299 w 623"/>
                <a:gd name="T11" fmla="*/ 1 h 936"/>
                <a:gd name="T12" fmla="*/ 72026 w 623"/>
                <a:gd name="T13" fmla="*/ 0 h 936"/>
                <a:gd name="T14" fmla="*/ 0 60000 65536"/>
                <a:gd name="T15" fmla="*/ 0 60000 65536"/>
                <a:gd name="T16" fmla="*/ 0 60000 65536"/>
                <a:gd name="T17" fmla="*/ 0 60000 65536"/>
                <a:gd name="T18" fmla="*/ 0 60000 65536"/>
                <a:gd name="T19" fmla="*/ 0 60000 65536"/>
                <a:gd name="T20" fmla="*/ 0 60000 65536"/>
                <a:gd name="T21" fmla="*/ 0 w 623"/>
                <a:gd name="T22" fmla="*/ 0 h 936"/>
                <a:gd name="T23" fmla="*/ 623 w 623"/>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3" h="936">
                  <a:moveTo>
                    <a:pt x="532" y="0"/>
                  </a:moveTo>
                  <a:lnTo>
                    <a:pt x="0" y="0"/>
                  </a:lnTo>
                  <a:lnTo>
                    <a:pt x="91" y="467"/>
                  </a:lnTo>
                  <a:lnTo>
                    <a:pt x="0" y="936"/>
                  </a:lnTo>
                  <a:lnTo>
                    <a:pt x="532" y="936"/>
                  </a:lnTo>
                  <a:lnTo>
                    <a:pt x="623" y="467"/>
                  </a:lnTo>
                  <a:lnTo>
                    <a:pt x="532" y="0"/>
                  </a:lnTo>
                </a:path>
              </a:pathLst>
            </a:custGeom>
            <a:noFill/>
            <a:ln w="12700">
              <a:noFill/>
              <a:round/>
              <a:headEnd/>
              <a:tailEnd/>
            </a:ln>
          </p:spPr>
          <p:txBody>
            <a:bodyPr/>
            <a:lstStyle/>
            <a:p>
              <a:endParaRPr lang="es-PA"/>
            </a:p>
          </p:txBody>
        </p:sp>
        <p:sp>
          <p:nvSpPr>
            <p:cNvPr id="17475" name="Rectangle 24"/>
            <p:cNvSpPr>
              <a:spLocks noChangeAspect="1" noChangeArrowheads="1"/>
            </p:cNvSpPr>
            <p:nvPr/>
          </p:nvSpPr>
          <p:spPr bwMode="auto">
            <a:xfrm>
              <a:off x="1881" y="1722"/>
              <a:ext cx="325" cy="154"/>
            </a:xfrm>
            <a:prstGeom prst="rect">
              <a:avLst/>
            </a:prstGeom>
            <a:noFill/>
            <a:ln w="9525">
              <a:noFill/>
              <a:miter lim="800000"/>
              <a:headEnd/>
              <a:tailEnd/>
            </a:ln>
          </p:spPr>
          <p:txBody>
            <a:bodyPr wrap="none" lIns="0" tIns="0" rIns="0" bIns="0">
              <a:spAutoFit/>
            </a:bodyPr>
            <a:lstStyle/>
            <a:p>
              <a:pPr algn="ctr" eaLnBrk="0" hangingPunct="0"/>
              <a:r>
                <a:rPr lang="es-PA" sz="1200">
                  <a:solidFill>
                    <a:schemeClr val="bg1"/>
                  </a:solidFill>
                  <a:latin typeface="Calibri" pitchFamily="34" charset="0"/>
                  <a:cs typeface="Times New Roman" pitchFamily="18" charset="0"/>
                </a:rPr>
                <a:t>Procure</a:t>
              </a:r>
            </a:p>
          </p:txBody>
        </p:sp>
        <p:sp>
          <p:nvSpPr>
            <p:cNvPr id="17476" name="Rectangle 26"/>
            <p:cNvSpPr>
              <a:spLocks noChangeAspect="1" noChangeArrowheads="1"/>
            </p:cNvSpPr>
            <p:nvPr/>
          </p:nvSpPr>
          <p:spPr bwMode="auto">
            <a:xfrm>
              <a:off x="2878" y="1735"/>
              <a:ext cx="38" cy="128"/>
            </a:xfrm>
            <a:prstGeom prst="rect">
              <a:avLst/>
            </a:prstGeom>
            <a:noFill/>
            <a:ln w="9525">
              <a:noFill/>
              <a:miter lim="800000"/>
              <a:headEnd/>
              <a:tailEnd/>
            </a:ln>
          </p:spPr>
          <p:txBody>
            <a:bodyPr wrap="none" lIns="0" tIns="0" rIns="0" bIns="0">
              <a:spAutoFit/>
            </a:bodyPr>
            <a:lstStyle/>
            <a:p>
              <a:pPr algn="ctr" eaLnBrk="0" hangingPunct="0"/>
              <a:r>
                <a:rPr lang="es-PA" sz="1000">
                  <a:solidFill>
                    <a:schemeClr val="bg1"/>
                  </a:solidFill>
                  <a:latin typeface="Calibri" pitchFamily="34" charset="0"/>
                  <a:cs typeface="Times New Roman" pitchFamily="18" charset="0"/>
                </a:rPr>
                <a:t>  </a:t>
              </a:r>
              <a:endParaRPr lang="es-PA" sz="1400">
                <a:solidFill>
                  <a:schemeClr val="bg1"/>
                </a:solidFill>
                <a:latin typeface="Calibri" pitchFamily="34" charset="0"/>
                <a:cs typeface="Times New Roman" pitchFamily="18" charset="0"/>
              </a:endParaRPr>
            </a:p>
          </p:txBody>
        </p:sp>
        <p:sp>
          <p:nvSpPr>
            <p:cNvPr id="17477" name="Rectangle 27"/>
            <p:cNvSpPr>
              <a:spLocks noChangeAspect="1" noChangeArrowheads="1"/>
            </p:cNvSpPr>
            <p:nvPr/>
          </p:nvSpPr>
          <p:spPr bwMode="auto">
            <a:xfrm>
              <a:off x="3149" y="1722"/>
              <a:ext cx="241" cy="154"/>
            </a:xfrm>
            <a:prstGeom prst="rect">
              <a:avLst/>
            </a:prstGeom>
            <a:noFill/>
            <a:ln w="9525">
              <a:noFill/>
              <a:miter lim="800000"/>
              <a:headEnd/>
              <a:tailEnd/>
            </a:ln>
          </p:spPr>
          <p:txBody>
            <a:bodyPr wrap="none" lIns="0" tIns="0" rIns="0" bIns="0">
              <a:spAutoFit/>
            </a:bodyPr>
            <a:lstStyle/>
            <a:p>
              <a:pPr algn="ctr" eaLnBrk="0" hangingPunct="0"/>
              <a:r>
                <a:rPr lang="es-PA" sz="1200">
                  <a:solidFill>
                    <a:schemeClr val="bg1"/>
                  </a:solidFill>
                  <a:latin typeface="Calibri" pitchFamily="34" charset="0"/>
                  <a:cs typeface="Times New Roman" pitchFamily="18" charset="0"/>
                </a:rPr>
                <a:t>Settle</a:t>
              </a:r>
            </a:p>
          </p:txBody>
        </p:sp>
        <p:sp>
          <p:nvSpPr>
            <p:cNvPr id="17478" name="Rectangle 29"/>
            <p:cNvSpPr>
              <a:spLocks noChangeAspect="1" noChangeArrowheads="1"/>
            </p:cNvSpPr>
            <p:nvPr/>
          </p:nvSpPr>
          <p:spPr bwMode="auto">
            <a:xfrm>
              <a:off x="2508" y="1722"/>
              <a:ext cx="284" cy="154"/>
            </a:xfrm>
            <a:prstGeom prst="rect">
              <a:avLst/>
            </a:prstGeom>
            <a:noFill/>
            <a:ln w="9525">
              <a:noFill/>
              <a:miter lim="800000"/>
              <a:headEnd/>
              <a:tailEnd/>
            </a:ln>
          </p:spPr>
          <p:txBody>
            <a:bodyPr wrap="none" lIns="0" tIns="0" rIns="0" bIns="0">
              <a:spAutoFit/>
            </a:bodyPr>
            <a:lstStyle/>
            <a:p>
              <a:pPr algn="ctr" eaLnBrk="0" hangingPunct="0"/>
              <a:r>
                <a:rPr lang="es-PA" sz="1200">
                  <a:solidFill>
                    <a:schemeClr val="bg1"/>
                  </a:solidFill>
                  <a:latin typeface="Calibri" pitchFamily="34" charset="0"/>
                  <a:cs typeface="Times New Roman" pitchFamily="18" charset="0"/>
                </a:rPr>
                <a:t>Supply</a:t>
              </a:r>
            </a:p>
          </p:txBody>
        </p:sp>
        <p:sp>
          <p:nvSpPr>
            <p:cNvPr id="17479" name="Rectangle 31"/>
            <p:cNvSpPr>
              <a:spLocks noChangeAspect="1" noChangeArrowheads="1"/>
            </p:cNvSpPr>
            <p:nvPr/>
          </p:nvSpPr>
          <p:spPr bwMode="auto">
            <a:xfrm>
              <a:off x="1273" y="1674"/>
              <a:ext cx="350" cy="308"/>
            </a:xfrm>
            <a:prstGeom prst="rect">
              <a:avLst/>
            </a:prstGeom>
            <a:noFill/>
            <a:ln w="9525">
              <a:noFill/>
              <a:miter lim="800000"/>
              <a:headEnd/>
              <a:tailEnd/>
            </a:ln>
          </p:spPr>
          <p:txBody>
            <a:bodyPr wrap="none" lIns="0" tIns="0" rIns="0" bIns="0">
              <a:spAutoFit/>
            </a:bodyPr>
            <a:lstStyle/>
            <a:p>
              <a:pPr algn="ctr" eaLnBrk="0" hangingPunct="0"/>
              <a:r>
                <a:rPr lang="es-PA" sz="1200">
                  <a:solidFill>
                    <a:schemeClr val="bg1"/>
                  </a:solidFill>
                  <a:latin typeface="Calibri" pitchFamily="34" charset="0"/>
                  <a:cs typeface="Times New Roman" pitchFamily="18" charset="0"/>
                </a:rPr>
                <a:t>Forecast</a:t>
              </a:r>
              <a:br>
                <a:rPr lang="es-PA" sz="1200">
                  <a:solidFill>
                    <a:schemeClr val="bg1"/>
                  </a:solidFill>
                  <a:latin typeface="Calibri" pitchFamily="34" charset="0"/>
                  <a:cs typeface="Times New Roman" pitchFamily="18" charset="0"/>
                </a:rPr>
              </a:br>
              <a:r>
                <a:rPr lang="es-PA" sz="1200">
                  <a:solidFill>
                    <a:schemeClr val="bg1"/>
                  </a:solidFill>
                  <a:latin typeface="Calibri" pitchFamily="34" charset="0"/>
                  <a:cs typeface="Times New Roman" pitchFamily="18" charset="0"/>
                </a:rPr>
                <a:t>&amp; Plan</a:t>
              </a:r>
            </a:p>
          </p:txBody>
        </p:sp>
      </p:grpSp>
      <p:sp>
        <p:nvSpPr>
          <p:cNvPr id="17425" name="Freeform 50"/>
          <p:cNvSpPr>
            <a:spLocks noChangeAspect="1"/>
          </p:cNvSpPr>
          <p:nvPr/>
        </p:nvSpPr>
        <p:spPr bwMode="auto">
          <a:xfrm>
            <a:off x="4441825" y="2593975"/>
            <a:ext cx="1016000" cy="823913"/>
          </a:xfrm>
          <a:custGeom>
            <a:avLst/>
            <a:gdLst>
              <a:gd name="T0" fmla="*/ 394081 w 671"/>
              <a:gd name="T1" fmla="*/ 0 h 936"/>
              <a:gd name="T2" fmla="*/ 0 w 671"/>
              <a:gd name="T3" fmla="*/ 0 h 936"/>
              <a:gd name="T4" fmla="*/ 66691 w 671"/>
              <a:gd name="T5" fmla="*/ 126814 h 936"/>
              <a:gd name="T6" fmla="*/ 0 w 671"/>
              <a:gd name="T7" fmla="*/ 253629 h 936"/>
              <a:gd name="T8" fmla="*/ 394081 w 671"/>
              <a:gd name="T9" fmla="*/ 253629 h 936"/>
              <a:gd name="T10" fmla="*/ 460772 w 671"/>
              <a:gd name="T11" fmla="*/ 126814 h 936"/>
              <a:gd name="T12" fmla="*/ 394081 w 671"/>
              <a:gd name="T13" fmla="*/ 0 h 936"/>
              <a:gd name="T14" fmla="*/ 0 60000 65536"/>
              <a:gd name="T15" fmla="*/ 0 60000 65536"/>
              <a:gd name="T16" fmla="*/ 0 60000 65536"/>
              <a:gd name="T17" fmla="*/ 0 60000 65536"/>
              <a:gd name="T18" fmla="*/ 0 60000 65536"/>
              <a:gd name="T19" fmla="*/ 0 60000 65536"/>
              <a:gd name="T20" fmla="*/ 0 60000 65536"/>
              <a:gd name="T21" fmla="*/ 0 w 671"/>
              <a:gd name="T22" fmla="*/ 0 h 936"/>
              <a:gd name="T23" fmla="*/ 671 w 671"/>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 h="936">
                <a:moveTo>
                  <a:pt x="573" y="0"/>
                </a:moveTo>
                <a:lnTo>
                  <a:pt x="0" y="0"/>
                </a:lnTo>
                <a:lnTo>
                  <a:pt x="98" y="467"/>
                </a:lnTo>
                <a:lnTo>
                  <a:pt x="0" y="936"/>
                </a:lnTo>
                <a:lnTo>
                  <a:pt x="573" y="936"/>
                </a:lnTo>
                <a:lnTo>
                  <a:pt x="671" y="467"/>
                </a:lnTo>
                <a:lnTo>
                  <a:pt x="573" y="0"/>
                </a:lnTo>
                <a:close/>
              </a:path>
            </a:pathLst>
          </a:custGeom>
          <a:gradFill rotWithShape="0">
            <a:gsLst>
              <a:gs pos="0">
                <a:srgbClr val="FF3300"/>
              </a:gs>
              <a:gs pos="100000">
                <a:srgbClr val="FF7755"/>
              </a:gs>
            </a:gsLst>
            <a:lin ang="0" scaled="1"/>
          </a:gradFill>
          <a:ln w="9525">
            <a:noFill/>
            <a:round/>
            <a:headEnd/>
            <a:tailEnd/>
          </a:ln>
        </p:spPr>
        <p:txBody>
          <a:bodyPr/>
          <a:lstStyle/>
          <a:p>
            <a:endParaRPr lang="es-PA"/>
          </a:p>
        </p:txBody>
      </p:sp>
      <p:sp>
        <p:nvSpPr>
          <p:cNvPr id="17426" name="Rectangle 4"/>
          <p:cNvSpPr>
            <a:spLocks noChangeAspect="1" noChangeArrowheads="1"/>
          </p:cNvSpPr>
          <p:nvPr/>
        </p:nvSpPr>
        <p:spPr bwMode="auto">
          <a:xfrm>
            <a:off x="1901825" y="2141538"/>
            <a:ext cx="1663700" cy="1933575"/>
          </a:xfrm>
          <a:prstGeom prst="rect">
            <a:avLst/>
          </a:prstGeom>
          <a:gradFill rotWithShape="0">
            <a:gsLst>
              <a:gs pos="0">
                <a:srgbClr val="EFE2BD"/>
              </a:gs>
              <a:gs pos="100000">
                <a:srgbClr val="E5D093"/>
              </a:gs>
            </a:gsLst>
            <a:lin ang="5400000" scaled="1"/>
          </a:gradFill>
          <a:ln w="12700">
            <a:solidFill>
              <a:srgbClr val="000000"/>
            </a:solidFill>
            <a:miter lim="800000"/>
            <a:headEnd/>
            <a:tailEnd/>
          </a:ln>
        </p:spPr>
        <p:txBody>
          <a:bodyPr/>
          <a:lstStyle/>
          <a:p>
            <a:endParaRPr lang="es-PA"/>
          </a:p>
        </p:txBody>
      </p:sp>
      <p:sp>
        <p:nvSpPr>
          <p:cNvPr id="17427" name="Rectangle 5"/>
          <p:cNvSpPr>
            <a:spLocks noChangeAspect="1" noChangeArrowheads="1"/>
          </p:cNvSpPr>
          <p:nvPr/>
        </p:nvSpPr>
        <p:spPr bwMode="auto">
          <a:xfrm>
            <a:off x="1966403" y="3683000"/>
            <a:ext cx="1517083" cy="369332"/>
          </a:xfrm>
          <a:prstGeom prst="rect">
            <a:avLst/>
          </a:prstGeom>
          <a:noFill/>
          <a:ln w="9525">
            <a:noFill/>
            <a:miter lim="800000"/>
            <a:headEnd/>
            <a:tailEnd/>
          </a:ln>
        </p:spPr>
        <p:txBody>
          <a:bodyPr wrap="none" lIns="0" tIns="0" rIns="0" bIns="0">
            <a:spAutoFit/>
          </a:bodyPr>
          <a:lstStyle/>
          <a:p>
            <a:pPr algn="ctr" eaLnBrk="0" hangingPunct="0"/>
            <a:r>
              <a:rPr lang="es-PA" sz="1200" dirty="0">
                <a:latin typeface="+mn-lt"/>
              </a:rPr>
              <a:t>Organización,  Destrezas</a:t>
            </a:r>
          </a:p>
          <a:p>
            <a:pPr algn="ctr" eaLnBrk="0" hangingPunct="0"/>
            <a:r>
              <a:rPr lang="es-PA" sz="1200" dirty="0">
                <a:latin typeface="+mn-lt"/>
              </a:rPr>
              <a:t> y Cultura</a:t>
            </a:r>
          </a:p>
        </p:txBody>
      </p:sp>
      <p:sp>
        <p:nvSpPr>
          <p:cNvPr id="17428" name="Rectangle 7"/>
          <p:cNvSpPr>
            <a:spLocks noChangeAspect="1" noChangeArrowheads="1"/>
          </p:cNvSpPr>
          <p:nvPr/>
        </p:nvSpPr>
        <p:spPr bwMode="auto">
          <a:xfrm>
            <a:off x="5429250" y="2141538"/>
            <a:ext cx="1665288" cy="1933575"/>
          </a:xfrm>
          <a:prstGeom prst="rect">
            <a:avLst/>
          </a:prstGeom>
          <a:gradFill rotWithShape="0">
            <a:gsLst>
              <a:gs pos="0">
                <a:srgbClr val="EFE2BD"/>
              </a:gs>
              <a:gs pos="100000">
                <a:srgbClr val="E5D093"/>
              </a:gs>
            </a:gsLst>
            <a:lin ang="5400000" scaled="1"/>
          </a:gradFill>
          <a:ln w="12700">
            <a:solidFill>
              <a:srgbClr val="000000"/>
            </a:solidFill>
            <a:miter lim="800000"/>
            <a:headEnd/>
            <a:tailEnd/>
          </a:ln>
        </p:spPr>
        <p:txBody>
          <a:bodyPr/>
          <a:lstStyle/>
          <a:p>
            <a:endParaRPr lang="es-PA"/>
          </a:p>
        </p:txBody>
      </p:sp>
      <p:sp>
        <p:nvSpPr>
          <p:cNvPr id="17429" name="Rectangle 9"/>
          <p:cNvSpPr>
            <a:spLocks noChangeAspect="1" noChangeArrowheads="1"/>
          </p:cNvSpPr>
          <p:nvPr/>
        </p:nvSpPr>
        <p:spPr bwMode="auto">
          <a:xfrm>
            <a:off x="5465763" y="3683000"/>
            <a:ext cx="1582737" cy="369332"/>
          </a:xfrm>
          <a:prstGeom prst="rect">
            <a:avLst/>
          </a:prstGeom>
          <a:noFill/>
          <a:ln w="9525">
            <a:noFill/>
            <a:miter lim="800000"/>
            <a:headEnd/>
            <a:tailEnd/>
          </a:ln>
        </p:spPr>
        <p:txBody>
          <a:bodyPr lIns="0" tIns="0" rIns="0" bIns="0">
            <a:spAutoFit/>
          </a:bodyPr>
          <a:lstStyle/>
          <a:p>
            <a:pPr algn="ctr" eaLnBrk="0" hangingPunct="0"/>
            <a:r>
              <a:rPr lang="es-PA" sz="1200" dirty="0">
                <a:latin typeface="+mn-lt"/>
              </a:rPr>
              <a:t>Instalaciones y </a:t>
            </a:r>
          </a:p>
          <a:p>
            <a:pPr algn="ctr" eaLnBrk="0" hangingPunct="0"/>
            <a:r>
              <a:rPr lang="es-PA" sz="1200" dirty="0">
                <a:latin typeface="+mn-lt"/>
              </a:rPr>
              <a:t>Facilidades</a:t>
            </a:r>
          </a:p>
        </p:txBody>
      </p:sp>
      <p:sp>
        <p:nvSpPr>
          <p:cNvPr id="17430" name="Rectangle 10"/>
          <p:cNvSpPr>
            <a:spLocks noChangeAspect="1" noChangeArrowheads="1"/>
          </p:cNvSpPr>
          <p:nvPr/>
        </p:nvSpPr>
        <p:spPr bwMode="auto">
          <a:xfrm>
            <a:off x="3662363" y="2141538"/>
            <a:ext cx="1668462" cy="1933575"/>
          </a:xfrm>
          <a:prstGeom prst="rect">
            <a:avLst/>
          </a:prstGeom>
          <a:gradFill rotWithShape="0">
            <a:gsLst>
              <a:gs pos="0">
                <a:srgbClr val="EFE2BD"/>
              </a:gs>
              <a:gs pos="100000">
                <a:srgbClr val="E5D093"/>
              </a:gs>
            </a:gsLst>
            <a:lin ang="5400000" scaled="1"/>
          </a:gradFill>
          <a:ln w="12700">
            <a:solidFill>
              <a:srgbClr val="000000"/>
            </a:solidFill>
            <a:miter lim="800000"/>
            <a:headEnd/>
            <a:tailEnd/>
          </a:ln>
        </p:spPr>
        <p:txBody>
          <a:bodyPr/>
          <a:lstStyle/>
          <a:p>
            <a:endParaRPr lang="es-PA"/>
          </a:p>
        </p:txBody>
      </p:sp>
      <p:sp>
        <p:nvSpPr>
          <p:cNvPr id="17431" name="Rectangle 11"/>
          <p:cNvSpPr>
            <a:spLocks noChangeAspect="1" noChangeArrowheads="1"/>
          </p:cNvSpPr>
          <p:nvPr/>
        </p:nvSpPr>
        <p:spPr bwMode="auto">
          <a:xfrm>
            <a:off x="3736975" y="3668713"/>
            <a:ext cx="1584325" cy="369332"/>
          </a:xfrm>
          <a:prstGeom prst="rect">
            <a:avLst/>
          </a:prstGeom>
          <a:noFill/>
          <a:ln w="9525">
            <a:noFill/>
            <a:miter lim="800000"/>
            <a:headEnd/>
            <a:tailEnd/>
          </a:ln>
        </p:spPr>
        <p:txBody>
          <a:bodyPr lIns="0" tIns="0" rIns="0" bIns="0">
            <a:spAutoFit/>
          </a:bodyPr>
          <a:lstStyle/>
          <a:p>
            <a:pPr algn="ctr" eaLnBrk="0" hangingPunct="0"/>
            <a:r>
              <a:rPr lang="es-PA" sz="1200" dirty="0">
                <a:latin typeface="+mn-lt"/>
              </a:rPr>
              <a:t>Sistemas de Información y  tecnología</a:t>
            </a:r>
          </a:p>
        </p:txBody>
      </p:sp>
      <p:sp>
        <p:nvSpPr>
          <p:cNvPr id="17432" name="Rectangle 13"/>
          <p:cNvSpPr>
            <a:spLocks noChangeAspect="1" noChangeArrowheads="1"/>
          </p:cNvSpPr>
          <p:nvPr/>
        </p:nvSpPr>
        <p:spPr bwMode="auto">
          <a:xfrm>
            <a:off x="6610350" y="2363788"/>
            <a:ext cx="1200150" cy="1287462"/>
          </a:xfrm>
          <a:prstGeom prst="rect">
            <a:avLst/>
          </a:prstGeom>
          <a:solidFill>
            <a:srgbClr val="92D050"/>
          </a:solidFill>
          <a:ln w="12700">
            <a:solidFill>
              <a:srgbClr val="000000"/>
            </a:solidFill>
            <a:miter lim="800000"/>
            <a:headEnd/>
            <a:tailEnd/>
          </a:ln>
        </p:spPr>
        <p:txBody>
          <a:bodyPr/>
          <a:lstStyle/>
          <a:p>
            <a:endParaRPr lang="es-PA"/>
          </a:p>
        </p:txBody>
      </p:sp>
      <p:sp>
        <p:nvSpPr>
          <p:cNvPr id="17433" name="Freeform 14"/>
          <p:cNvSpPr>
            <a:spLocks noChangeAspect="1"/>
          </p:cNvSpPr>
          <p:nvPr/>
        </p:nvSpPr>
        <p:spPr bwMode="auto">
          <a:xfrm>
            <a:off x="1941513" y="3203575"/>
            <a:ext cx="4873625" cy="450850"/>
          </a:xfrm>
          <a:custGeom>
            <a:avLst/>
            <a:gdLst>
              <a:gd name="T0" fmla="*/ 1282112 w 4170"/>
              <a:gd name="T1" fmla="*/ 0 h 510"/>
              <a:gd name="T2" fmla="*/ 0 w 4170"/>
              <a:gd name="T3" fmla="*/ 0 h 510"/>
              <a:gd name="T4" fmla="*/ 33894 w 4170"/>
              <a:gd name="T5" fmla="*/ 69624 h 510"/>
              <a:gd name="T6" fmla="*/ 0 w 4170"/>
              <a:gd name="T7" fmla="*/ 138366 h 510"/>
              <a:gd name="T8" fmla="*/ 1282112 w 4170"/>
              <a:gd name="T9" fmla="*/ 138366 h 510"/>
              <a:gd name="T10" fmla="*/ 1314836 w 4170"/>
              <a:gd name="T11" fmla="*/ 69624 h 510"/>
              <a:gd name="T12" fmla="*/ 1282112 w 4170"/>
              <a:gd name="T13" fmla="*/ 0 h 510"/>
              <a:gd name="T14" fmla="*/ 0 60000 65536"/>
              <a:gd name="T15" fmla="*/ 0 60000 65536"/>
              <a:gd name="T16" fmla="*/ 0 60000 65536"/>
              <a:gd name="T17" fmla="*/ 0 60000 65536"/>
              <a:gd name="T18" fmla="*/ 0 60000 65536"/>
              <a:gd name="T19" fmla="*/ 0 60000 65536"/>
              <a:gd name="T20" fmla="*/ 0 60000 65536"/>
              <a:gd name="T21" fmla="*/ 0 w 4170"/>
              <a:gd name="T22" fmla="*/ 0 h 510"/>
              <a:gd name="T23" fmla="*/ 4170 w 4170"/>
              <a:gd name="T24" fmla="*/ 510 h 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0" h="510">
                <a:moveTo>
                  <a:pt x="4064" y="0"/>
                </a:moveTo>
                <a:lnTo>
                  <a:pt x="0" y="0"/>
                </a:lnTo>
                <a:lnTo>
                  <a:pt x="106" y="255"/>
                </a:lnTo>
                <a:lnTo>
                  <a:pt x="0" y="510"/>
                </a:lnTo>
                <a:lnTo>
                  <a:pt x="4064" y="510"/>
                </a:lnTo>
                <a:lnTo>
                  <a:pt x="4170" y="255"/>
                </a:lnTo>
                <a:lnTo>
                  <a:pt x="4064" y="0"/>
                </a:lnTo>
                <a:close/>
              </a:path>
            </a:pathLst>
          </a:custGeom>
          <a:gradFill rotWithShape="0">
            <a:gsLst>
              <a:gs pos="0">
                <a:srgbClr val="6464C1"/>
              </a:gs>
              <a:gs pos="100000">
                <a:srgbClr val="000099"/>
              </a:gs>
            </a:gsLst>
            <a:lin ang="0" scaled="1"/>
          </a:gradFill>
          <a:ln w="12700">
            <a:solidFill>
              <a:srgbClr val="000000"/>
            </a:solidFill>
            <a:round/>
            <a:headEnd/>
            <a:tailEnd/>
          </a:ln>
        </p:spPr>
        <p:txBody>
          <a:bodyPr/>
          <a:lstStyle/>
          <a:p>
            <a:endParaRPr lang="es-PA"/>
          </a:p>
        </p:txBody>
      </p:sp>
      <p:sp>
        <p:nvSpPr>
          <p:cNvPr id="17434" name="Freeform 15"/>
          <p:cNvSpPr>
            <a:spLocks noChangeAspect="1"/>
          </p:cNvSpPr>
          <p:nvPr/>
        </p:nvSpPr>
        <p:spPr bwMode="auto">
          <a:xfrm>
            <a:off x="1941513" y="3203575"/>
            <a:ext cx="4873625" cy="450850"/>
          </a:xfrm>
          <a:custGeom>
            <a:avLst/>
            <a:gdLst>
              <a:gd name="T0" fmla="*/ 1282112 w 4170"/>
              <a:gd name="T1" fmla="*/ 0 h 510"/>
              <a:gd name="T2" fmla="*/ 0 w 4170"/>
              <a:gd name="T3" fmla="*/ 0 h 510"/>
              <a:gd name="T4" fmla="*/ 33894 w 4170"/>
              <a:gd name="T5" fmla="*/ 69624 h 510"/>
              <a:gd name="T6" fmla="*/ 0 w 4170"/>
              <a:gd name="T7" fmla="*/ 138366 h 510"/>
              <a:gd name="T8" fmla="*/ 1282112 w 4170"/>
              <a:gd name="T9" fmla="*/ 138366 h 510"/>
              <a:gd name="T10" fmla="*/ 1314836 w 4170"/>
              <a:gd name="T11" fmla="*/ 69624 h 510"/>
              <a:gd name="T12" fmla="*/ 1282112 w 4170"/>
              <a:gd name="T13" fmla="*/ 0 h 510"/>
              <a:gd name="T14" fmla="*/ 0 60000 65536"/>
              <a:gd name="T15" fmla="*/ 0 60000 65536"/>
              <a:gd name="T16" fmla="*/ 0 60000 65536"/>
              <a:gd name="T17" fmla="*/ 0 60000 65536"/>
              <a:gd name="T18" fmla="*/ 0 60000 65536"/>
              <a:gd name="T19" fmla="*/ 0 60000 65536"/>
              <a:gd name="T20" fmla="*/ 0 60000 65536"/>
              <a:gd name="T21" fmla="*/ 0 w 4170"/>
              <a:gd name="T22" fmla="*/ 0 h 510"/>
              <a:gd name="T23" fmla="*/ 4170 w 4170"/>
              <a:gd name="T24" fmla="*/ 510 h 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70" h="510">
                <a:moveTo>
                  <a:pt x="4064" y="0"/>
                </a:moveTo>
                <a:lnTo>
                  <a:pt x="0" y="0"/>
                </a:lnTo>
                <a:lnTo>
                  <a:pt x="106" y="255"/>
                </a:lnTo>
                <a:lnTo>
                  <a:pt x="0" y="510"/>
                </a:lnTo>
                <a:lnTo>
                  <a:pt x="4064" y="510"/>
                </a:lnTo>
                <a:lnTo>
                  <a:pt x="4170" y="255"/>
                </a:lnTo>
                <a:lnTo>
                  <a:pt x="4064" y="0"/>
                </a:lnTo>
              </a:path>
            </a:pathLst>
          </a:custGeom>
          <a:noFill/>
          <a:ln w="12700">
            <a:solidFill>
              <a:srgbClr val="000000"/>
            </a:solidFill>
            <a:round/>
            <a:headEnd/>
            <a:tailEnd/>
          </a:ln>
        </p:spPr>
        <p:txBody>
          <a:bodyPr/>
          <a:lstStyle/>
          <a:p>
            <a:endParaRPr lang="es-PA"/>
          </a:p>
        </p:txBody>
      </p:sp>
      <p:sp>
        <p:nvSpPr>
          <p:cNvPr id="17435" name="Rectangle 16"/>
          <p:cNvSpPr>
            <a:spLocks noChangeAspect="1" noChangeArrowheads="1"/>
          </p:cNvSpPr>
          <p:nvPr/>
        </p:nvSpPr>
        <p:spPr bwMode="auto">
          <a:xfrm>
            <a:off x="2775528" y="3440113"/>
            <a:ext cx="3288144" cy="184666"/>
          </a:xfrm>
          <a:prstGeom prst="rect">
            <a:avLst/>
          </a:prstGeom>
          <a:noFill/>
          <a:ln w="9525">
            <a:noFill/>
            <a:miter lim="800000"/>
            <a:headEnd/>
            <a:tailEnd/>
          </a:ln>
        </p:spPr>
        <p:txBody>
          <a:bodyPr wrap="none" lIns="0" tIns="0" rIns="0" bIns="0">
            <a:spAutoFit/>
          </a:bodyPr>
          <a:lstStyle/>
          <a:p>
            <a:pPr algn="ctr" eaLnBrk="0" hangingPunct="0"/>
            <a:r>
              <a:rPr lang="es-PA" sz="1200" dirty="0">
                <a:solidFill>
                  <a:srgbClr val="FFFFCC"/>
                </a:solidFill>
                <a:latin typeface="+mn-lt"/>
              </a:rPr>
              <a:t>Estructura de la Gestión de la Cadena de Suministros</a:t>
            </a:r>
            <a:endParaRPr lang="es-PA" sz="1200" dirty="0">
              <a:solidFill>
                <a:schemeClr val="accent1"/>
              </a:solidFill>
              <a:latin typeface="+mn-lt"/>
            </a:endParaRPr>
          </a:p>
        </p:txBody>
      </p:sp>
      <p:sp>
        <p:nvSpPr>
          <p:cNvPr id="17436" name="Freeform 17"/>
          <p:cNvSpPr>
            <a:spLocks noChangeAspect="1"/>
          </p:cNvSpPr>
          <p:nvPr/>
        </p:nvSpPr>
        <p:spPr bwMode="auto">
          <a:xfrm>
            <a:off x="1914525" y="2363788"/>
            <a:ext cx="4900613" cy="201612"/>
          </a:xfrm>
          <a:custGeom>
            <a:avLst/>
            <a:gdLst>
              <a:gd name="T0" fmla="*/ 1290387 w 4189"/>
              <a:gd name="T1" fmla="*/ 0 h 510"/>
              <a:gd name="T2" fmla="*/ 0 w 4189"/>
              <a:gd name="T3" fmla="*/ 0 h 510"/>
              <a:gd name="T4" fmla="*/ 33927 w 4189"/>
              <a:gd name="T5" fmla="*/ 30855 h 510"/>
              <a:gd name="T6" fmla="*/ 0 w 4189"/>
              <a:gd name="T7" fmla="*/ 62105 h 510"/>
              <a:gd name="T8" fmla="*/ 1290387 w 4189"/>
              <a:gd name="T9" fmla="*/ 62105 h 510"/>
              <a:gd name="T10" fmla="*/ 1324313 w 4189"/>
              <a:gd name="T11" fmla="*/ 30855 h 510"/>
              <a:gd name="T12" fmla="*/ 1290387 w 4189"/>
              <a:gd name="T13" fmla="*/ 0 h 510"/>
              <a:gd name="T14" fmla="*/ 0 60000 65536"/>
              <a:gd name="T15" fmla="*/ 0 60000 65536"/>
              <a:gd name="T16" fmla="*/ 0 60000 65536"/>
              <a:gd name="T17" fmla="*/ 0 60000 65536"/>
              <a:gd name="T18" fmla="*/ 0 60000 65536"/>
              <a:gd name="T19" fmla="*/ 0 60000 65536"/>
              <a:gd name="T20" fmla="*/ 0 60000 65536"/>
              <a:gd name="T21" fmla="*/ 0 w 4189"/>
              <a:gd name="T22" fmla="*/ 0 h 510"/>
              <a:gd name="T23" fmla="*/ 4189 w 4189"/>
              <a:gd name="T24" fmla="*/ 510 h 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9" h="510">
                <a:moveTo>
                  <a:pt x="4082" y="0"/>
                </a:moveTo>
                <a:lnTo>
                  <a:pt x="0" y="0"/>
                </a:lnTo>
                <a:lnTo>
                  <a:pt x="107" y="254"/>
                </a:lnTo>
                <a:lnTo>
                  <a:pt x="0" y="510"/>
                </a:lnTo>
                <a:lnTo>
                  <a:pt x="4082" y="510"/>
                </a:lnTo>
                <a:lnTo>
                  <a:pt x="4189" y="254"/>
                </a:lnTo>
                <a:lnTo>
                  <a:pt x="4082" y="0"/>
                </a:lnTo>
                <a:close/>
              </a:path>
            </a:pathLst>
          </a:custGeom>
          <a:gradFill rotWithShape="0">
            <a:gsLst>
              <a:gs pos="0">
                <a:srgbClr val="6464C1"/>
              </a:gs>
              <a:gs pos="100000">
                <a:srgbClr val="000099"/>
              </a:gs>
            </a:gsLst>
            <a:lin ang="0" scaled="1"/>
          </a:gradFill>
          <a:ln w="9525">
            <a:noFill/>
            <a:round/>
            <a:headEnd/>
            <a:tailEnd/>
          </a:ln>
        </p:spPr>
        <p:txBody>
          <a:bodyPr/>
          <a:lstStyle/>
          <a:p>
            <a:endParaRPr lang="es-PA"/>
          </a:p>
        </p:txBody>
      </p:sp>
      <p:sp>
        <p:nvSpPr>
          <p:cNvPr id="17437" name="Freeform 20"/>
          <p:cNvSpPr>
            <a:spLocks noChangeAspect="1"/>
          </p:cNvSpPr>
          <p:nvPr/>
        </p:nvSpPr>
        <p:spPr bwMode="auto">
          <a:xfrm>
            <a:off x="1181100" y="2363788"/>
            <a:ext cx="1090613" cy="1290637"/>
          </a:xfrm>
          <a:custGeom>
            <a:avLst/>
            <a:gdLst>
              <a:gd name="T0" fmla="*/ 297018 w 845"/>
              <a:gd name="T1" fmla="*/ 0 h 1456"/>
              <a:gd name="T2" fmla="*/ 0 w 845"/>
              <a:gd name="T3" fmla="*/ 0 h 1456"/>
              <a:gd name="T4" fmla="*/ 0 w 845"/>
              <a:gd name="T5" fmla="*/ 465016 h 1456"/>
              <a:gd name="T6" fmla="*/ 297018 w 845"/>
              <a:gd name="T7" fmla="*/ 465016 h 1456"/>
              <a:gd name="T8" fmla="*/ 415825 w 845"/>
              <a:gd name="T9" fmla="*/ 232065 h 1456"/>
              <a:gd name="T10" fmla="*/ 297018 w 845"/>
              <a:gd name="T11" fmla="*/ 0 h 1456"/>
              <a:gd name="T12" fmla="*/ 0 60000 65536"/>
              <a:gd name="T13" fmla="*/ 0 60000 65536"/>
              <a:gd name="T14" fmla="*/ 0 60000 65536"/>
              <a:gd name="T15" fmla="*/ 0 60000 65536"/>
              <a:gd name="T16" fmla="*/ 0 60000 65536"/>
              <a:gd name="T17" fmla="*/ 0 60000 65536"/>
              <a:gd name="T18" fmla="*/ 0 w 845"/>
              <a:gd name="T19" fmla="*/ 0 h 1456"/>
              <a:gd name="T20" fmla="*/ 845 w 845"/>
              <a:gd name="T21" fmla="*/ 1456 h 1456"/>
            </a:gdLst>
            <a:ahLst/>
            <a:cxnLst>
              <a:cxn ang="T12">
                <a:pos x="T0" y="T1"/>
              </a:cxn>
              <a:cxn ang="T13">
                <a:pos x="T2" y="T3"/>
              </a:cxn>
              <a:cxn ang="T14">
                <a:pos x="T4" y="T5"/>
              </a:cxn>
              <a:cxn ang="T15">
                <a:pos x="T6" y="T7"/>
              </a:cxn>
              <a:cxn ang="T16">
                <a:pos x="T8" y="T9"/>
              </a:cxn>
              <a:cxn ang="T17">
                <a:pos x="T10" y="T11"/>
              </a:cxn>
            </a:cxnLst>
            <a:rect l="T18" t="T19" r="T20" b="T21"/>
            <a:pathLst>
              <a:path w="845" h="1456">
                <a:moveTo>
                  <a:pt x="603" y="0"/>
                </a:moveTo>
                <a:lnTo>
                  <a:pt x="0" y="0"/>
                </a:lnTo>
                <a:lnTo>
                  <a:pt x="0" y="1456"/>
                </a:lnTo>
                <a:lnTo>
                  <a:pt x="603" y="1456"/>
                </a:lnTo>
                <a:lnTo>
                  <a:pt x="845" y="728"/>
                </a:lnTo>
                <a:lnTo>
                  <a:pt x="603" y="0"/>
                </a:lnTo>
                <a:close/>
              </a:path>
            </a:pathLst>
          </a:custGeom>
          <a:solidFill>
            <a:srgbClr val="92D050"/>
          </a:solidFill>
          <a:ln w="12700">
            <a:solidFill>
              <a:srgbClr val="000000"/>
            </a:solidFill>
            <a:round/>
            <a:headEnd/>
            <a:tailEnd/>
          </a:ln>
        </p:spPr>
        <p:txBody>
          <a:bodyPr/>
          <a:lstStyle/>
          <a:p>
            <a:endParaRPr lang="es-PA"/>
          </a:p>
        </p:txBody>
      </p:sp>
      <p:sp>
        <p:nvSpPr>
          <p:cNvPr id="17438" name="Rectangle 21"/>
          <p:cNvSpPr>
            <a:spLocks noChangeAspect="1" noChangeArrowheads="1"/>
          </p:cNvSpPr>
          <p:nvPr/>
        </p:nvSpPr>
        <p:spPr bwMode="auto">
          <a:xfrm>
            <a:off x="1306513" y="2752725"/>
            <a:ext cx="846137" cy="534988"/>
          </a:xfrm>
          <a:prstGeom prst="rect">
            <a:avLst/>
          </a:prstGeom>
          <a:noFill/>
          <a:ln w="9525">
            <a:noFill/>
            <a:miter lim="800000"/>
            <a:headEnd/>
            <a:tailEnd/>
          </a:ln>
        </p:spPr>
        <p:txBody>
          <a:bodyPr/>
          <a:lstStyle/>
          <a:p>
            <a:endParaRPr lang="es-PA"/>
          </a:p>
        </p:txBody>
      </p:sp>
      <p:sp>
        <p:nvSpPr>
          <p:cNvPr id="17439" name="Rectangle 22"/>
          <p:cNvSpPr>
            <a:spLocks noChangeAspect="1" noChangeArrowheads="1"/>
          </p:cNvSpPr>
          <p:nvPr/>
        </p:nvSpPr>
        <p:spPr bwMode="auto">
          <a:xfrm>
            <a:off x="1224616" y="2801938"/>
            <a:ext cx="843244" cy="423193"/>
          </a:xfrm>
          <a:prstGeom prst="rect">
            <a:avLst/>
          </a:prstGeom>
          <a:noFill/>
          <a:ln w="9525">
            <a:noFill/>
            <a:miter lim="800000"/>
            <a:headEnd/>
            <a:tailEnd/>
          </a:ln>
        </p:spPr>
        <p:txBody>
          <a:bodyPr wrap="none" lIns="0" tIns="0" rIns="0" bIns="0">
            <a:spAutoFit/>
          </a:bodyPr>
          <a:lstStyle/>
          <a:p>
            <a:pPr algn="just" eaLnBrk="0" hangingPunct="0">
              <a:lnSpc>
                <a:spcPts val="1075"/>
              </a:lnSpc>
            </a:pPr>
            <a:r>
              <a:rPr lang="es-PA" sz="1200" dirty="0">
                <a:latin typeface="+mn-lt"/>
              </a:rPr>
              <a:t>Estrategia de </a:t>
            </a:r>
          </a:p>
          <a:p>
            <a:pPr algn="just" eaLnBrk="0" hangingPunct="0">
              <a:lnSpc>
                <a:spcPts val="1075"/>
              </a:lnSpc>
            </a:pPr>
            <a:r>
              <a:rPr lang="es-PA" sz="1200" dirty="0">
                <a:latin typeface="+mn-lt"/>
              </a:rPr>
              <a:t>Cadenas de </a:t>
            </a:r>
          </a:p>
          <a:p>
            <a:pPr algn="just" eaLnBrk="0" hangingPunct="0">
              <a:lnSpc>
                <a:spcPts val="1075"/>
              </a:lnSpc>
            </a:pPr>
            <a:r>
              <a:rPr lang="es-PA" sz="1200" dirty="0">
                <a:latin typeface="+mn-lt"/>
              </a:rPr>
              <a:t>Suministros</a:t>
            </a:r>
          </a:p>
        </p:txBody>
      </p:sp>
      <p:sp>
        <p:nvSpPr>
          <p:cNvPr id="17440" name="Rectangle 25"/>
          <p:cNvSpPr>
            <a:spLocks noChangeAspect="1" noChangeArrowheads="1"/>
          </p:cNvSpPr>
          <p:nvPr/>
        </p:nvSpPr>
        <p:spPr bwMode="auto">
          <a:xfrm>
            <a:off x="7123113" y="2751138"/>
            <a:ext cx="1222375" cy="517525"/>
          </a:xfrm>
          <a:prstGeom prst="rect">
            <a:avLst/>
          </a:prstGeom>
          <a:noFill/>
          <a:ln w="9525">
            <a:noFill/>
            <a:miter lim="800000"/>
            <a:headEnd/>
            <a:tailEnd/>
          </a:ln>
        </p:spPr>
        <p:txBody>
          <a:bodyPr/>
          <a:lstStyle/>
          <a:p>
            <a:endParaRPr lang="es-PA"/>
          </a:p>
        </p:txBody>
      </p:sp>
      <p:sp>
        <p:nvSpPr>
          <p:cNvPr id="17441" name="Rectangle 26"/>
          <p:cNvSpPr>
            <a:spLocks noChangeAspect="1" noChangeArrowheads="1"/>
          </p:cNvSpPr>
          <p:nvPr/>
        </p:nvSpPr>
        <p:spPr bwMode="auto">
          <a:xfrm>
            <a:off x="6796088" y="2655888"/>
            <a:ext cx="1135062" cy="738664"/>
          </a:xfrm>
          <a:prstGeom prst="rect">
            <a:avLst/>
          </a:prstGeom>
          <a:noFill/>
          <a:ln w="9525">
            <a:noFill/>
            <a:miter lim="800000"/>
            <a:headEnd/>
            <a:tailEnd/>
          </a:ln>
        </p:spPr>
        <p:txBody>
          <a:bodyPr lIns="0" tIns="0" rIns="0" bIns="0">
            <a:spAutoFit/>
          </a:bodyPr>
          <a:lstStyle/>
          <a:p>
            <a:pPr algn="ctr" eaLnBrk="0" hangingPunct="0"/>
            <a:r>
              <a:rPr lang="es-PA" sz="1200" dirty="0">
                <a:latin typeface="+mn-lt"/>
              </a:rPr>
              <a:t>Desempeño</a:t>
            </a:r>
          </a:p>
          <a:p>
            <a:pPr algn="ctr" eaLnBrk="0" hangingPunct="0"/>
            <a:r>
              <a:rPr lang="es-PA" sz="1200" dirty="0">
                <a:latin typeface="+mn-lt"/>
              </a:rPr>
              <a:t>de la </a:t>
            </a:r>
          </a:p>
          <a:p>
            <a:pPr algn="ctr" eaLnBrk="0" hangingPunct="0"/>
            <a:r>
              <a:rPr lang="es-PA" sz="1200" dirty="0">
                <a:latin typeface="+mn-lt"/>
              </a:rPr>
              <a:t>Cadena de</a:t>
            </a:r>
          </a:p>
          <a:p>
            <a:pPr algn="ctr" eaLnBrk="0" hangingPunct="0"/>
            <a:r>
              <a:rPr lang="es-PA" sz="1200" dirty="0">
                <a:latin typeface="+mn-lt"/>
              </a:rPr>
              <a:t>Suministro</a:t>
            </a:r>
          </a:p>
        </p:txBody>
      </p:sp>
      <p:sp>
        <p:nvSpPr>
          <p:cNvPr id="17442" name="Freeform 29"/>
          <p:cNvSpPr>
            <a:spLocks noChangeAspect="1"/>
          </p:cNvSpPr>
          <p:nvPr/>
        </p:nvSpPr>
        <p:spPr bwMode="auto">
          <a:xfrm>
            <a:off x="5870575" y="2587625"/>
            <a:ext cx="1122363" cy="825500"/>
          </a:xfrm>
          <a:custGeom>
            <a:avLst/>
            <a:gdLst>
              <a:gd name="T0" fmla="*/ 343710 w 833"/>
              <a:gd name="T1" fmla="*/ 0 h 937"/>
              <a:gd name="T2" fmla="*/ 0 w 833"/>
              <a:gd name="T3" fmla="*/ 0 h 937"/>
              <a:gd name="T4" fmla="*/ 59307 w 833"/>
              <a:gd name="T5" fmla="*/ 126923 h 937"/>
              <a:gd name="T6" fmla="*/ 0 w 833"/>
              <a:gd name="T7" fmla="*/ 254727 h 937"/>
              <a:gd name="T8" fmla="*/ 343710 w 833"/>
              <a:gd name="T9" fmla="*/ 254727 h 937"/>
              <a:gd name="T10" fmla="*/ 403017 w 833"/>
              <a:gd name="T11" fmla="*/ 126923 h 937"/>
              <a:gd name="T12" fmla="*/ 343710 w 833"/>
              <a:gd name="T13" fmla="*/ 0 h 937"/>
              <a:gd name="T14" fmla="*/ 0 60000 65536"/>
              <a:gd name="T15" fmla="*/ 0 60000 65536"/>
              <a:gd name="T16" fmla="*/ 0 60000 65536"/>
              <a:gd name="T17" fmla="*/ 0 60000 65536"/>
              <a:gd name="T18" fmla="*/ 0 60000 65536"/>
              <a:gd name="T19" fmla="*/ 0 60000 65536"/>
              <a:gd name="T20" fmla="*/ 0 60000 65536"/>
              <a:gd name="T21" fmla="*/ 0 w 833"/>
              <a:gd name="T22" fmla="*/ 0 h 937"/>
              <a:gd name="T23" fmla="*/ 833 w 833"/>
              <a:gd name="T24" fmla="*/ 937 h 9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3" h="937">
                <a:moveTo>
                  <a:pt x="711" y="0"/>
                </a:moveTo>
                <a:lnTo>
                  <a:pt x="0" y="0"/>
                </a:lnTo>
                <a:lnTo>
                  <a:pt x="122" y="468"/>
                </a:lnTo>
                <a:lnTo>
                  <a:pt x="0" y="937"/>
                </a:lnTo>
                <a:lnTo>
                  <a:pt x="711" y="937"/>
                </a:lnTo>
                <a:lnTo>
                  <a:pt x="833" y="468"/>
                </a:lnTo>
                <a:lnTo>
                  <a:pt x="711" y="0"/>
                </a:lnTo>
                <a:close/>
              </a:path>
            </a:pathLst>
          </a:custGeom>
          <a:solidFill>
            <a:srgbClr val="EB700B"/>
          </a:solidFill>
          <a:ln w="9525">
            <a:noFill/>
            <a:round/>
            <a:headEnd/>
            <a:tailEnd/>
          </a:ln>
        </p:spPr>
        <p:txBody>
          <a:bodyPr/>
          <a:lstStyle/>
          <a:p>
            <a:endParaRPr lang="es-PA"/>
          </a:p>
        </p:txBody>
      </p:sp>
      <p:sp>
        <p:nvSpPr>
          <p:cNvPr id="17443" name="Freeform 30"/>
          <p:cNvSpPr>
            <a:spLocks noChangeAspect="1"/>
          </p:cNvSpPr>
          <p:nvPr/>
        </p:nvSpPr>
        <p:spPr bwMode="auto">
          <a:xfrm>
            <a:off x="5859463" y="2587625"/>
            <a:ext cx="1136650" cy="827088"/>
          </a:xfrm>
          <a:custGeom>
            <a:avLst/>
            <a:gdLst>
              <a:gd name="T0" fmla="*/ 356027 w 833"/>
              <a:gd name="T1" fmla="*/ 0 h 937"/>
              <a:gd name="T2" fmla="*/ 0 w 833"/>
              <a:gd name="T3" fmla="*/ 0 h 937"/>
              <a:gd name="T4" fmla="*/ 61384 w 833"/>
              <a:gd name="T5" fmla="*/ 128050 h 937"/>
              <a:gd name="T6" fmla="*/ 0 w 833"/>
              <a:gd name="T7" fmla="*/ 256100 h 937"/>
              <a:gd name="T8" fmla="*/ 356027 w 833"/>
              <a:gd name="T9" fmla="*/ 256100 h 937"/>
              <a:gd name="T10" fmla="*/ 417412 w 833"/>
              <a:gd name="T11" fmla="*/ 128050 h 937"/>
              <a:gd name="T12" fmla="*/ 356027 w 833"/>
              <a:gd name="T13" fmla="*/ 0 h 937"/>
              <a:gd name="T14" fmla="*/ 0 60000 65536"/>
              <a:gd name="T15" fmla="*/ 0 60000 65536"/>
              <a:gd name="T16" fmla="*/ 0 60000 65536"/>
              <a:gd name="T17" fmla="*/ 0 60000 65536"/>
              <a:gd name="T18" fmla="*/ 0 60000 65536"/>
              <a:gd name="T19" fmla="*/ 0 60000 65536"/>
              <a:gd name="T20" fmla="*/ 0 60000 65536"/>
              <a:gd name="T21" fmla="*/ 0 w 833"/>
              <a:gd name="T22" fmla="*/ 0 h 937"/>
              <a:gd name="T23" fmla="*/ 833 w 833"/>
              <a:gd name="T24" fmla="*/ 937 h 9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3" h="937">
                <a:moveTo>
                  <a:pt x="711" y="0"/>
                </a:moveTo>
                <a:lnTo>
                  <a:pt x="0" y="0"/>
                </a:lnTo>
                <a:lnTo>
                  <a:pt x="122" y="468"/>
                </a:lnTo>
                <a:lnTo>
                  <a:pt x="0" y="937"/>
                </a:lnTo>
                <a:lnTo>
                  <a:pt x="711" y="937"/>
                </a:lnTo>
                <a:lnTo>
                  <a:pt x="833" y="468"/>
                </a:lnTo>
                <a:lnTo>
                  <a:pt x="711" y="0"/>
                </a:lnTo>
              </a:path>
            </a:pathLst>
          </a:custGeom>
          <a:noFill/>
          <a:ln w="12700">
            <a:solidFill>
              <a:srgbClr val="000000"/>
            </a:solidFill>
            <a:round/>
            <a:headEnd/>
            <a:tailEnd/>
          </a:ln>
        </p:spPr>
        <p:txBody>
          <a:bodyPr/>
          <a:lstStyle/>
          <a:p>
            <a:endParaRPr lang="es-PA"/>
          </a:p>
        </p:txBody>
      </p:sp>
      <p:sp>
        <p:nvSpPr>
          <p:cNvPr id="17444" name="Rectangle 31"/>
          <p:cNvSpPr>
            <a:spLocks noChangeAspect="1" noChangeArrowheads="1"/>
          </p:cNvSpPr>
          <p:nvPr/>
        </p:nvSpPr>
        <p:spPr bwMode="auto">
          <a:xfrm>
            <a:off x="5894388" y="2624138"/>
            <a:ext cx="1022350" cy="765175"/>
          </a:xfrm>
          <a:prstGeom prst="rect">
            <a:avLst/>
          </a:prstGeom>
          <a:noFill/>
          <a:ln w="9525">
            <a:noFill/>
            <a:miter lim="800000"/>
            <a:headEnd/>
            <a:tailEnd/>
          </a:ln>
        </p:spPr>
        <p:txBody>
          <a:bodyPr/>
          <a:lstStyle/>
          <a:p>
            <a:endParaRPr lang="es-PA"/>
          </a:p>
        </p:txBody>
      </p:sp>
      <p:sp>
        <p:nvSpPr>
          <p:cNvPr id="17445" name="Freeform 34"/>
          <p:cNvSpPr>
            <a:spLocks noChangeAspect="1"/>
          </p:cNvSpPr>
          <p:nvPr/>
        </p:nvSpPr>
        <p:spPr bwMode="auto">
          <a:xfrm>
            <a:off x="2081213" y="2593975"/>
            <a:ext cx="974725" cy="823913"/>
          </a:xfrm>
          <a:custGeom>
            <a:avLst/>
            <a:gdLst>
              <a:gd name="T0" fmla="*/ 376702 w 644"/>
              <a:gd name="T1" fmla="*/ 0 h 936"/>
              <a:gd name="T2" fmla="*/ 0 w 644"/>
              <a:gd name="T3" fmla="*/ 0 h 936"/>
              <a:gd name="T4" fmla="*/ 63540 w 644"/>
              <a:gd name="T5" fmla="*/ 126814 h 936"/>
              <a:gd name="T6" fmla="*/ 0 w 644"/>
              <a:gd name="T7" fmla="*/ 253629 h 936"/>
              <a:gd name="T8" fmla="*/ 376702 w 644"/>
              <a:gd name="T9" fmla="*/ 253629 h 936"/>
              <a:gd name="T10" fmla="*/ 440242 w 644"/>
              <a:gd name="T11" fmla="*/ 126814 h 936"/>
              <a:gd name="T12" fmla="*/ 376702 w 644"/>
              <a:gd name="T13" fmla="*/ 0 h 936"/>
              <a:gd name="T14" fmla="*/ 0 60000 65536"/>
              <a:gd name="T15" fmla="*/ 0 60000 65536"/>
              <a:gd name="T16" fmla="*/ 0 60000 65536"/>
              <a:gd name="T17" fmla="*/ 0 60000 65536"/>
              <a:gd name="T18" fmla="*/ 0 60000 65536"/>
              <a:gd name="T19" fmla="*/ 0 60000 65536"/>
              <a:gd name="T20" fmla="*/ 0 60000 65536"/>
              <a:gd name="T21" fmla="*/ 0 w 644"/>
              <a:gd name="T22" fmla="*/ 0 h 936"/>
              <a:gd name="T23" fmla="*/ 644 w 644"/>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4" h="936">
                <a:moveTo>
                  <a:pt x="550" y="0"/>
                </a:moveTo>
                <a:lnTo>
                  <a:pt x="0" y="0"/>
                </a:lnTo>
                <a:lnTo>
                  <a:pt x="94" y="467"/>
                </a:lnTo>
                <a:lnTo>
                  <a:pt x="0" y="936"/>
                </a:lnTo>
                <a:lnTo>
                  <a:pt x="550" y="936"/>
                </a:lnTo>
                <a:lnTo>
                  <a:pt x="644" y="467"/>
                </a:lnTo>
                <a:lnTo>
                  <a:pt x="550" y="0"/>
                </a:lnTo>
                <a:close/>
              </a:path>
            </a:pathLst>
          </a:custGeom>
          <a:gradFill rotWithShape="0">
            <a:gsLst>
              <a:gs pos="0">
                <a:srgbClr val="FF3300"/>
              </a:gs>
              <a:gs pos="100000">
                <a:srgbClr val="FF7755"/>
              </a:gs>
            </a:gsLst>
            <a:lin ang="0" scaled="1"/>
          </a:gradFill>
          <a:ln w="9525">
            <a:noFill/>
            <a:round/>
            <a:headEnd/>
            <a:tailEnd/>
          </a:ln>
        </p:spPr>
        <p:txBody>
          <a:bodyPr/>
          <a:lstStyle/>
          <a:p>
            <a:endParaRPr lang="es-PA"/>
          </a:p>
        </p:txBody>
      </p:sp>
      <p:sp>
        <p:nvSpPr>
          <p:cNvPr id="1091" name="Freeform 35"/>
          <p:cNvSpPr>
            <a:spLocks noChangeAspect="1"/>
          </p:cNvSpPr>
          <p:nvPr/>
        </p:nvSpPr>
        <p:spPr bwMode="auto">
          <a:xfrm>
            <a:off x="2071688" y="2565400"/>
            <a:ext cx="984250" cy="852488"/>
          </a:xfrm>
          <a:custGeom>
            <a:avLst/>
            <a:gdLst>
              <a:gd name="T0" fmla="*/ 249 w 644"/>
              <a:gd name="T1" fmla="*/ 0 h 936"/>
              <a:gd name="T2" fmla="*/ 0 w 644"/>
              <a:gd name="T3" fmla="*/ 0 h 936"/>
              <a:gd name="T4" fmla="*/ 42 w 644"/>
              <a:gd name="T5" fmla="*/ 144 h 936"/>
              <a:gd name="T6" fmla="*/ 0 w 644"/>
              <a:gd name="T7" fmla="*/ 288 h 936"/>
              <a:gd name="T8" fmla="*/ 249 w 644"/>
              <a:gd name="T9" fmla="*/ 288 h 936"/>
              <a:gd name="T10" fmla="*/ 291 w 644"/>
              <a:gd name="T11" fmla="*/ 144 h 936"/>
              <a:gd name="T12" fmla="*/ 249 w 644"/>
              <a:gd name="T13" fmla="*/ 0 h 936"/>
              <a:gd name="T14" fmla="*/ 0 60000 65536"/>
              <a:gd name="T15" fmla="*/ 0 60000 65536"/>
              <a:gd name="T16" fmla="*/ 0 60000 65536"/>
              <a:gd name="T17" fmla="*/ 0 60000 65536"/>
              <a:gd name="T18" fmla="*/ 0 60000 65536"/>
              <a:gd name="T19" fmla="*/ 0 60000 65536"/>
              <a:gd name="T20" fmla="*/ 0 60000 65536"/>
              <a:gd name="T21" fmla="*/ 0 w 644"/>
              <a:gd name="T22" fmla="*/ 0 h 936"/>
              <a:gd name="T23" fmla="*/ 644 w 644"/>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4" h="936">
                <a:moveTo>
                  <a:pt x="550" y="0"/>
                </a:moveTo>
                <a:lnTo>
                  <a:pt x="0" y="0"/>
                </a:lnTo>
                <a:lnTo>
                  <a:pt x="94" y="467"/>
                </a:lnTo>
                <a:lnTo>
                  <a:pt x="0" y="936"/>
                </a:lnTo>
                <a:lnTo>
                  <a:pt x="550" y="936"/>
                </a:lnTo>
                <a:lnTo>
                  <a:pt x="644" y="467"/>
                </a:lnTo>
                <a:lnTo>
                  <a:pt x="550" y="0"/>
                </a:lnTo>
              </a:path>
            </a:pathLst>
          </a:custGeom>
          <a:solidFill>
            <a:schemeClr val="accent6">
              <a:lumMod val="20000"/>
              <a:lumOff val="80000"/>
            </a:schemeClr>
          </a:solidFill>
          <a:ln w="12700">
            <a:solidFill>
              <a:srgbClr val="000000"/>
            </a:solidFill>
            <a:round/>
            <a:headEnd/>
            <a:tailEnd/>
          </a:ln>
        </p:spPr>
        <p:txBody>
          <a:bodyPr/>
          <a:lstStyle/>
          <a:p>
            <a:pPr>
              <a:defRPr/>
            </a:pPr>
            <a:endParaRPr lang="es-PA"/>
          </a:p>
        </p:txBody>
      </p:sp>
      <p:sp>
        <p:nvSpPr>
          <p:cNvPr id="17447" name="Rectangle 36"/>
          <p:cNvSpPr>
            <a:spLocks noChangeAspect="1" noChangeArrowheads="1"/>
          </p:cNvSpPr>
          <p:nvPr/>
        </p:nvSpPr>
        <p:spPr bwMode="auto">
          <a:xfrm rot="-5400000">
            <a:off x="2251129" y="2727345"/>
            <a:ext cx="612668" cy="553998"/>
          </a:xfrm>
          <a:prstGeom prst="rect">
            <a:avLst/>
          </a:prstGeom>
          <a:noFill/>
          <a:ln w="9525">
            <a:noFill/>
            <a:miter lim="800000"/>
            <a:headEnd/>
            <a:tailEnd/>
          </a:ln>
        </p:spPr>
        <p:txBody>
          <a:bodyPr wrap="none" lIns="0" tIns="0" rIns="0" bIns="0">
            <a:spAutoFit/>
          </a:bodyPr>
          <a:lstStyle/>
          <a:p>
            <a:pPr algn="ctr" eaLnBrk="0" hangingPunct="0"/>
            <a:r>
              <a:rPr lang="es-PA" sz="1200" dirty="0">
                <a:latin typeface="+mn-lt"/>
              </a:rPr>
              <a:t>Estimar </a:t>
            </a:r>
          </a:p>
          <a:p>
            <a:pPr algn="ctr" eaLnBrk="0" hangingPunct="0"/>
            <a:r>
              <a:rPr lang="es-PA" sz="1200" dirty="0">
                <a:latin typeface="+mn-lt"/>
              </a:rPr>
              <a:t>y</a:t>
            </a:r>
          </a:p>
          <a:p>
            <a:pPr algn="ctr" eaLnBrk="0" hangingPunct="0"/>
            <a:r>
              <a:rPr lang="es-PA" sz="1200" dirty="0">
                <a:latin typeface="+mn-lt"/>
              </a:rPr>
              <a:t> Planificar</a:t>
            </a:r>
          </a:p>
        </p:txBody>
      </p:sp>
      <p:sp>
        <p:nvSpPr>
          <p:cNvPr id="17448" name="Freeform 38"/>
          <p:cNvSpPr>
            <a:spLocks noChangeAspect="1"/>
          </p:cNvSpPr>
          <p:nvPr/>
        </p:nvSpPr>
        <p:spPr bwMode="auto">
          <a:xfrm>
            <a:off x="4772025" y="2593975"/>
            <a:ext cx="1327150" cy="823913"/>
          </a:xfrm>
          <a:custGeom>
            <a:avLst/>
            <a:gdLst>
              <a:gd name="T0" fmla="*/ 568947 w 833"/>
              <a:gd name="T1" fmla="*/ 0 h 936"/>
              <a:gd name="T2" fmla="*/ 0 w 833"/>
              <a:gd name="T3" fmla="*/ 0 h 936"/>
              <a:gd name="T4" fmla="*/ 97215 w 833"/>
              <a:gd name="T5" fmla="*/ 126814 h 936"/>
              <a:gd name="T6" fmla="*/ 0 w 833"/>
              <a:gd name="T7" fmla="*/ 253629 h 936"/>
              <a:gd name="T8" fmla="*/ 568947 w 833"/>
              <a:gd name="T9" fmla="*/ 253629 h 936"/>
              <a:gd name="T10" fmla="*/ 666163 w 833"/>
              <a:gd name="T11" fmla="*/ 126814 h 936"/>
              <a:gd name="T12" fmla="*/ 568947 w 833"/>
              <a:gd name="T13" fmla="*/ 0 h 936"/>
              <a:gd name="T14" fmla="*/ 0 60000 65536"/>
              <a:gd name="T15" fmla="*/ 0 60000 65536"/>
              <a:gd name="T16" fmla="*/ 0 60000 65536"/>
              <a:gd name="T17" fmla="*/ 0 60000 65536"/>
              <a:gd name="T18" fmla="*/ 0 60000 65536"/>
              <a:gd name="T19" fmla="*/ 0 60000 65536"/>
              <a:gd name="T20" fmla="*/ 0 60000 65536"/>
              <a:gd name="T21" fmla="*/ 0 w 833"/>
              <a:gd name="T22" fmla="*/ 0 h 936"/>
              <a:gd name="T23" fmla="*/ 833 w 833"/>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3" h="936">
                <a:moveTo>
                  <a:pt x="711" y="0"/>
                </a:moveTo>
                <a:lnTo>
                  <a:pt x="0" y="0"/>
                </a:lnTo>
                <a:lnTo>
                  <a:pt x="121" y="467"/>
                </a:lnTo>
                <a:lnTo>
                  <a:pt x="0" y="936"/>
                </a:lnTo>
                <a:lnTo>
                  <a:pt x="711" y="936"/>
                </a:lnTo>
                <a:lnTo>
                  <a:pt x="833" y="467"/>
                </a:lnTo>
                <a:lnTo>
                  <a:pt x="711" y="0"/>
                </a:lnTo>
                <a:close/>
              </a:path>
            </a:pathLst>
          </a:custGeom>
          <a:gradFill rotWithShape="0">
            <a:gsLst>
              <a:gs pos="0">
                <a:srgbClr val="E5D093"/>
              </a:gs>
              <a:gs pos="100000">
                <a:srgbClr val="AD9D6F"/>
              </a:gs>
            </a:gsLst>
            <a:lin ang="0" scaled="1"/>
          </a:gradFill>
          <a:ln w="12700">
            <a:solidFill>
              <a:srgbClr val="000000"/>
            </a:solidFill>
            <a:round/>
            <a:headEnd/>
            <a:tailEnd/>
          </a:ln>
        </p:spPr>
        <p:txBody>
          <a:bodyPr/>
          <a:lstStyle/>
          <a:p>
            <a:endParaRPr lang="es-PA"/>
          </a:p>
        </p:txBody>
      </p:sp>
      <p:sp>
        <p:nvSpPr>
          <p:cNvPr id="17449" name="Freeform 39"/>
          <p:cNvSpPr>
            <a:spLocks noChangeAspect="1"/>
          </p:cNvSpPr>
          <p:nvPr/>
        </p:nvSpPr>
        <p:spPr bwMode="auto">
          <a:xfrm>
            <a:off x="4756150" y="2593975"/>
            <a:ext cx="1366838" cy="823913"/>
          </a:xfrm>
          <a:custGeom>
            <a:avLst/>
            <a:gdLst>
              <a:gd name="T0" fmla="*/ 618133 w 833"/>
              <a:gd name="T1" fmla="*/ 0 h 936"/>
              <a:gd name="T2" fmla="*/ 0 w 833"/>
              <a:gd name="T3" fmla="*/ 0 h 936"/>
              <a:gd name="T4" fmla="*/ 104935 w 833"/>
              <a:gd name="T5" fmla="*/ 126814 h 936"/>
              <a:gd name="T6" fmla="*/ 0 w 833"/>
              <a:gd name="T7" fmla="*/ 253629 h 936"/>
              <a:gd name="T8" fmla="*/ 618133 w 833"/>
              <a:gd name="T9" fmla="*/ 253629 h 936"/>
              <a:gd name="T10" fmla="*/ 724708 w 833"/>
              <a:gd name="T11" fmla="*/ 126814 h 936"/>
              <a:gd name="T12" fmla="*/ 618133 w 833"/>
              <a:gd name="T13" fmla="*/ 0 h 936"/>
              <a:gd name="T14" fmla="*/ 0 60000 65536"/>
              <a:gd name="T15" fmla="*/ 0 60000 65536"/>
              <a:gd name="T16" fmla="*/ 0 60000 65536"/>
              <a:gd name="T17" fmla="*/ 0 60000 65536"/>
              <a:gd name="T18" fmla="*/ 0 60000 65536"/>
              <a:gd name="T19" fmla="*/ 0 60000 65536"/>
              <a:gd name="T20" fmla="*/ 0 60000 65536"/>
              <a:gd name="T21" fmla="*/ 0 w 833"/>
              <a:gd name="T22" fmla="*/ 0 h 936"/>
              <a:gd name="T23" fmla="*/ 833 w 833"/>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3" h="936">
                <a:moveTo>
                  <a:pt x="711" y="0"/>
                </a:moveTo>
                <a:lnTo>
                  <a:pt x="0" y="0"/>
                </a:lnTo>
                <a:lnTo>
                  <a:pt x="121" y="467"/>
                </a:lnTo>
                <a:lnTo>
                  <a:pt x="0" y="936"/>
                </a:lnTo>
                <a:lnTo>
                  <a:pt x="711" y="936"/>
                </a:lnTo>
                <a:lnTo>
                  <a:pt x="833" y="467"/>
                </a:lnTo>
                <a:lnTo>
                  <a:pt x="711" y="0"/>
                </a:lnTo>
              </a:path>
            </a:pathLst>
          </a:custGeom>
          <a:solidFill>
            <a:srgbClr val="F89F56"/>
          </a:solidFill>
          <a:ln w="12700">
            <a:solidFill>
              <a:srgbClr val="000000"/>
            </a:solidFill>
            <a:round/>
            <a:headEnd/>
            <a:tailEnd/>
          </a:ln>
        </p:spPr>
        <p:txBody>
          <a:bodyPr/>
          <a:lstStyle/>
          <a:p>
            <a:endParaRPr lang="es-PA"/>
          </a:p>
        </p:txBody>
      </p:sp>
      <p:sp>
        <p:nvSpPr>
          <p:cNvPr id="17450" name="Rectangle 40"/>
          <p:cNvSpPr>
            <a:spLocks noChangeAspect="1" noChangeArrowheads="1"/>
          </p:cNvSpPr>
          <p:nvPr/>
        </p:nvSpPr>
        <p:spPr bwMode="auto">
          <a:xfrm>
            <a:off x="5283200" y="2730500"/>
            <a:ext cx="758825" cy="152400"/>
          </a:xfrm>
          <a:prstGeom prst="rect">
            <a:avLst/>
          </a:prstGeom>
          <a:noFill/>
          <a:ln w="9525">
            <a:noFill/>
            <a:miter lim="800000"/>
            <a:headEnd/>
            <a:tailEnd/>
          </a:ln>
        </p:spPr>
        <p:txBody>
          <a:bodyPr/>
          <a:lstStyle/>
          <a:p>
            <a:endParaRPr lang="es-PA"/>
          </a:p>
        </p:txBody>
      </p:sp>
      <p:sp>
        <p:nvSpPr>
          <p:cNvPr id="17451" name="Rectangle 41"/>
          <p:cNvSpPr>
            <a:spLocks noChangeAspect="1" noChangeArrowheads="1"/>
          </p:cNvSpPr>
          <p:nvPr/>
        </p:nvSpPr>
        <p:spPr bwMode="auto">
          <a:xfrm>
            <a:off x="5158156" y="2633663"/>
            <a:ext cx="672364" cy="369332"/>
          </a:xfrm>
          <a:prstGeom prst="rect">
            <a:avLst/>
          </a:prstGeom>
          <a:noFill/>
          <a:ln w="9525">
            <a:noFill/>
            <a:miter lim="800000"/>
            <a:headEnd/>
            <a:tailEnd/>
          </a:ln>
        </p:spPr>
        <p:txBody>
          <a:bodyPr wrap="none" lIns="0" tIns="0" rIns="0" bIns="0">
            <a:spAutoFit/>
          </a:bodyPr>
          <a:lstStyle/>
          <a:p>
            <a:pPr algn="ctr" eaLnBrk="0" hangingPunct="0"/>
            <a:r>
              <a:rPr lang="es-PA" sz="1200" dirty="0" smtClean="0">
                <a:latin typeface="+mn-lt"/>
              </a:rPr>
              <a:t>Procesar </a:t>
            </a:r>
            <a:r>
              <a:rPr lang="es-PA" sz="1200" dirty="0">
                <a:latin typeface="+mn-lt"/>
              </a:rPr>
              <a:t>/ </a:t>
            </a:r>
          </a:p>
          <a:p>
            <a:pPr algn="ctr" eaLnBrk="0" hangingPunct="0"/>
            <a:r>
              <a:rPr lang="es-PA" sz="1200" dirty="0" smtClean="0">
                <a:latin typeface="+mn-lt"/>
              </a:rPr>
              <a:t>Manejar</a:t>
            </a:r>
            <a:endParaRPr lang="es-PA" sz="1200" dirty="0">
              <a:latin typeface="+mn-lt"/>
            </a:endParaRPr>
          </a:p>
        </p:txBody>
      </p:sp>
      <p:sp>
        <p:nvSpPr>
          <p:cNvPr id="17452" name="Line 42"/>
          <p:cNvSpPr>
            <a:spLocks noChangeAspect="1" noChangeShapeType="1"/>
          </p:cNvSpPr>
          <p:nvPr/>
        </p:nvSpPr>
        <p:spPr bwMode="auto">
          <a:xfrm>
            <a:off x="5018088" y="3000375"/>
            <a:ext cx="1090612" cy="0"/>
          </a:xfrm>
          <a:prstGeom prst="line">
            <a:avLst/>
          </a:prstGeom>
          <a:noFill/>
          <a:ln w="12700">
            <a:solidFill>
              <a:srgbClr val="000000"/>
            </a:solidFill>
            <a:round/>
            <a:headEnd/>
            <a:tailEnd/>
          </a:ln>
        </p:spPr>
        <p:txBody>
          <a:bodyPr/>
          <a:lstStyle/>
          <a:p>
            <a:endParaRPr lang="es-PA"/>
          </a:p>
        </p:txBody>
      </p:sp>
      <p:sp>
        <p:nvSpPr>
          <p:cNvPr id="17453" name="Rectangle 43"/>
          <p:cNvSpPr>
            <a:spLocks noChangeAspect="1" noChangeArrowheads="1"/>
          </p:cNvSpPr>
          <p:nvPr/>
        </p:nvSpPr>
        <p:spPr bwMode="auto">
          <a:xfrm>
            <a:off x="5321300" y="3060700"/>
            <a:ext cx="1141413" cy="255588"/>
          </a:xfrm>
          <a:prstGeom prst="rect">
            <a:avLst/>
          </a:prstGeom>
          <a:noFill/>
          <a:ln w="9525">
            <a:noFill/>
            <a:miter lim="800000"/>
            <a:headEnd/>
            <a:tailEnd/>
          </a:ln>
        </p:spPr>
        <p:txBody>
          <a:bodyPr/>
          <a:lstStyle/>
          <a:p>
            <a:endParaRPr lang="es-PA"/>
          </a:p>
        </p:txBody>
      </p:sp>
      <p:sp>
        <p:nvSpPr>
          <p:cNvPr id="17454" name="Rectangle 44"/>
          <p:cNvSpPr>
            <a:spLocks noChangeAspect="1" noChangeArrowheads="1"/>
          </p:cNvSpPr>
          <p:nvPr/>
        </p:nvSpPr>
        <p:spPr bwMode="auto">
          <a:xfrm>
            <a:off x="5047243" y="3051175"/>
            <a:ext cx="792589" cy="369332"/>
          </a:xfrm>
          <a:prstGeom prst="rect">
            <a:avLst/>
          </a:prstGeom>
          <a:noFill/>
          <a:ln w="9525">
            <a:noFill/>
            <a:miter lim="800000"/>
            <a:headEnd/>
            <a:tailEnd/>
          </a:ln>
        </p:spPr>
        <p:txBody>
          <a:bodyPr wrap="none" lIns="0" tIns="0" rIns="0" bIns="0">
            <a:spAutoFit/>
          </a:bodyPr>
          <a:lstStyle/>
          <a:p>
            <a:pPr algn="ctr" eaLnBrk="0" hangingPunct="0"/>
            <a:r>
              <a:rPr lang="es-PA" sz="1200" dirty="0">
                <a:latin typeface="+mn-lt"/>
              </a:rPr>
              <a:t>Desarrollar y</a:t>
            </a:r>
          </a:p>
          <a:p>
            <a:pPr algn="ctr" eaLnBrk="0" hangingPunct="0"/>
            <a:r>
              <a:rPr lang="es-PA" sz="1200" dirty="0">
                <a:latin typeface="+mn-lt"/>
              </a:rPr>
              <a:t>Mantener</a:t>
            </a:r>
          </a:p>
        </p:txBody>
      </p:sp>
      <p:sp>
        <p:nvSpPr>
          <p:cNvPr id="17455" name="Freeform 46"/>
          <p:cNvSpPr>
            <a:spLocks noChangeAspect="1"/>
          </p:cNvSpPr>
          <p:nvPr/>
        </p:nvSpPr>
        <p:spPr bwMode="auto">
          <a:xfrm>
            <a:off x="2884488" y="2593975"/>
            <a:ext cx="765175" cy="823913"/>
          </a:xfrm>
          <a:custGeom>
            <a:avLst/>
            <a:gdLst>
              <a:gd name="T0" fmla="*/ 194019 w 623"/>
              <a:gd name="T1" fmla="*/ 0 h 936"/>
              <a:gd name="T2" fmla="*/ 0 w 623"/>
              <a:gd name="T3" fmla="*/ 0 h 936"/>
              <a:gd name="T4" fmla="*/ 33155 w 623"/>
              <a:gd name="T5" fmla="*/ 126814 h 936"/>
              <a:gd name="T6" fmla="*/ 0 w 623"/>
              <a:gd name="T7" fmla="*/ 253629 h 936"/>
              <a:gd name="T8" fmla="*/ 194019 w 623"/>
              <a:gd name="T9" fmla="*/ 253629 h 936"/>
              <a:gd name="T10" fmla="*/ 228402 w 623"/>
              <a:gd name="T11" fmla="*/ 126814 h 936"/>
              <a:gd name="T12" fmla="*/ 194019 w 623"/>
              <a:gd name="T13" fmla="*/ 0 h 936"/>
              <a:gd name="T14" fmla="*/ 0 60000 65536"/>
              <a:gd name="T15" fmla="*/ 0 60000 65536"/>
              <a:gd name="T16" fmla="*/ 0 60000 65536"/>
              <a:gd name="T17" fmla="*/ 0 60000 65536"/>
              <a:gd name="T18" fmla="*/ 0 60000 65536"/>
              <a:gd name="T19" fmla="*/ 0 60000 65536"/>
              <a:gd name="T20" fmla="*/ 0 60000 65536"/>
              <a:gd name="T21" fmla="*/ 0 w 623"/>
              <a:gd name="T22" fmla="*/ 0 h 936"/>
              <a:gd name="T23" fmla="*/ 623 w 623"/>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3" h="936">
                <a:moveTo>
                  <a:pt x="532" y="0"/>
                </a:moveTo>
                <a:lnTo>
                  <a:pt x="0" y="0"/>
                </a:lnTo>
                <a:lnTo>
                  <a:pt x="91" y="467"/>
                </a:lnTo>
                <a:lnTo>
                  <a:pt x="0" y="936"/>
                </a:lnTo>
                <a:lnTo>
                  <a:pt x="532" y="936"/>
                </a:lnTo>
                <a:lnTo>
                  <a:pt x="623" y="467"/>
                </a:lnTo>
                <a:lnTo>
                  <a:pt x="532" y="0"/>
                </a:lnTo>
                <a:close/>
              </a:path>
            </a:pathLst>
          </a:custGeom>
          <a:blipFill dpi="0" rotWithShape="1">
            <a:blip r:embed="rId3" cstate="print"/>
            <a:srcRect/>
            <a:tile tx="0" ty="0" sx="100000" sy="100000" flip="none" algn="tl"/>
          </a:blipFill>
          <a:ln w="9525">
            <a:noFill/>
            <a:round/>
            <a:headEnd/>
            <a:tailEnd/>
          </a:ln>
        </p:spPr>
        <p:txBody>
          <a:bodyPr/>
          <a:lstStyle/>
          <a:p>
            <a:endParaRPr lang="es-PA"/>
          </a:p>
        </p:txBody>
      </p:sp>
      <p:sp>
        <p:nvSpPr>
          <p:cNvPr id="17456" name="Freeform 47"/>
          <p:cNvSpPr>
            <a:spLocks noChangeAspect="1"/>
          </p:cNvSpPr>
          <p:nvPr/>
        </p:nvSpPr>
        <p:spPr bwMode="auto">
          <a:xfrm>
            <a:off x="2884488" y="2593975"/>
            <a:ext cx="765175" cy="823913"/>
          </a:xfrm>
          <a:custGeom>
            <a:avLst/>
            <a:gdLst>
              <a:gd name="T0" fmla="*/ 194019 w 623"/>
              <a:gd name="T1" fmla="*/ 0 h 936"/>
              <a:gd name="T2" fmla="*/ 0 w 623"/>
              <a:gd name="T3" fmla="*/ 0 h 936"/>
              <a:gd name="T4" fmla="*/ 33155 w 623"/>
              <a:gd name="T5" fmla="*/ 126814 h 936"/>
              <a:gd name="T6" fmla="*/ 0 w 623"/>
              <a:gd name="T7" fmla="*/ 253629 h 936"/>
              <a:gd name="T8" fmla="*/ 194019 w 623"/>
              <a:gd name="T9" fmla="*/ 253629 h 936"/>
              <a:gd name="T10" fmla="*/ 228402 w 623"/>
              <a:gd name="T11" fmla="*/ 126814 h 936"/>
              <a:gd name="T12" fmla="*/ 194019 w 623"/>
              <a:gd name="T13" fmla="*/ 0 h 936"/>
              <a:gd name="T14" fmla="*/ 0 60000 65536"/>
              <a:gd name="T15" fmla="*/ 0 60000 65536"/>
              <a:gd name="T16" fmla="*/ 0 60000 65536"/>
              <a:gd name="T17" fmla="*/ 0 60000 65536"/>
              <a:gd name="T18" fmla="*/ 0 60000 65536"/>
              <a:gd name="T19" fmla="*/ 0 60000 65536"/>
              <a:gd name="T20" fmla="*/ 0 60000 65536"/>
              <a:gd name="T21" fmla="*/ 0 w 623"/>
              <a:gd name="T22" fmla="*/ 0 h 936"/>
              <a:gd name="T23" fmla="*/ 623 w 623"/>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3" h="936">
                <a:moveTo>
                  <a:pt x="532" y="0"/>
                </a:moveTo>
                <a:lnTo>
                  <a:pt x="0" y="0"/>
                </a:lnTo>
                <a:lnTo>
                  <a:pt x="91" y="467"/>
                </a:lnTo>
                <a:lnTo>
                  <a:pt x="0" y="936"/>
                </a:lnTo>
                <a:lnTo>
                  <a:pt x="532" y="936"/>
                </a:lnTo>
                <a:lnTo>
                  <a:pt x="623" y="467"/>
                </a:lnTo>
                <a:lnTo>
                  <a:pt x="532" y="0"/>
                </a:lnTo>
              </a:path>
            </a:pathLst>
          </a:custGeom>
          <a:noFill/>
          <a:ln w="12700">
            <a:solidFill>
              <a:srgbClr val="000000"/>
            </a:solidFill>
            <a:round/>
            <a:headEnd/>
            <a:tailEnd/>
          </a:ln>
        </p:spPr>
        <p:txBody>
          <a:bodyPr/>
          <a:lstStyle/>
          <a:p>
            <a:endParaRPr lang="es-PA"/>
          </a:p>
        </p:txBody>
      </p:sp>
      <p:sp>
        <p:nvSpPr>
          <p:cNvPr id="17457" name="Rectangle 48"/>
          <p:cNvSpPr>
            <a:spLocks noChangeAspect="1" noChangeArrowheads="1"/>
          </p:cNvSpPr>
          <p:nvPr/>
        </p:nvSpPr>
        <p:spPr bwMode="auto">
          <a:xfrm>
            <a:off x="3021013" y="2624138"/>
            <a:ext cx="622300" cy="765175"/>
          </a:xfrm>
          <a:prstGeom prst="rect">
            <a:avLst/>
          </a:prstGeom>
          <a:noFill/>
          <a:ln w="9525">
            <a:noFill/>
            <a:miter lim="800000"/>
            <a:headEnd/>
            <a:tailEnd/>
          </a:ln>
        </p:spPr>
        <p:txBody>
          <a:bodyPr/>
          <a:lstStyle/>
          <a:p>
            <a:endParaRPr lang="es-PA"/>
          </a:p>
        </p:txBody>
      </p:sp>
      <p:sp>
        <p:nvSpPr>
          <p:cNvPr id="17458" name="Rectangle 49"/>
          <p:cNvSpPr>
            <a:spLocks noChangeAspect="1" noChangeArrowheads="1"/>
          </p:cNvSpPr>
          <p:nvPr/>
        </p:nvSpPr>
        <p:spPr bwMode="auto">
          <a:xfrm rot="-5400000">
            <a:off x="2970937" y="2916774"/>
            <a:ext cx="506550" cy="184666"/>
          </a:xfrm>
          <a:prstGeom prst="rect">
            <a:avLst/>
          </a:prstGeom>
          <a:noFill/>
          <a:ln w="9525">
            <a:noFill/>
            <a:miter lim="800000"/>
            <a:headEnd/>
            <a:tailEnd/>
          </a:ln>
        </p:spPr>
        <p:txBody>
          <a:bodyPr wrap="none" lIns="0" tIns="0" rIns="0" bIns="0">
            <a:spAutoFit/>
          </a:bodyPr>
          <a:lstStyle/>
          <a:p>
            <a:pPr algn="ctr" eaLnBrk="0" hangingPunct="0"/>
            <a:r>
              <a:rPr lang="es-PA" sz="1200" dirty="0">
                <a:latin typeface="+mn-lt"/>
              </a:rPr>
              <a:t>Adquirir</a:t>
            </a:r>
          </a:p>
        </p:txBody>
      </p:sp>
      <p:sp>
        <p:nvSpPr>
          <p:cNvPr id="1104" name="Freeform 51"/>
          <p:cNvSpPr>
            <a:spLocks noChangeAspect="1"/>
          </p:cNvSpPr>
          <p:nvPr/>
        </p:nvSpPr>
        <p:spPr bwMode="auto">
          <a:xfrm>
            <a:off x="4059238" y="2593975"/>
            <a:ext cx="944562" cy="823913"/>
          </a:xfrm>
          <a:custGeom>
            <a:avLst/>
            <a:gdLst>
              <a:gd name="T0" fmla="*/ 225 w 671"/>
              <a:gd name="T1" fmla="*/ 0 h 936"/>
              <a:gd name="T2" fmla="*/ 0 w 671"/>
              <a:gd name="T3" fmla="*/ 0 h 936"/>
              <a:gd name="T4" fmla="*/ 38 w 671"/>
              <a:gd name="T5" fmla="*/ 144 h 936"/>
              <a:gd name="T6" fmla="*/ 0 w 671"/>
              <a:gd name="T7" fmla="*/ 288 h 936"/>
              <a:gd name="T8" fmla="*/ 225 w 671"/>
              <a:gd name="T9" fmla="*/ 288 h 936"/>
              <a:gd name="T10" fmla="*/ 263 w 671"/>
              <a:gd name="T11" fmla="*/ 144 h 936"/>
              <a:gd name="T12" fmla="*/ 225 w 671"/>
              <a:gd name="T13" fmla="*/ 0 h 936"/>
              <a:gd name="T14" fmla="*/ 0 60000 65536"/>
              <a:gd name="T15" fmla="*/ 0 60000 65536"/>
              <a:gd name="T16" fmla="*/ 0 60000 65536"/>
              <a:gd name="T17" fmla="*/ 0 60000 65536"/>
              <a:gd name="T18" fmla="*/ 0 60000 65536"/>
              <a:gd name="T19" fmla="*/ 0 60000 65536"/>
              <a:gd name="T20" fmla="*/ 0 60000 65536"/>
              <a:gd name="T21" fmla="*/ 0 w 671"/>
              <a:gd name="T22" fmla="*/ 0 h 936"/>
              <a:gd name="T23" fmla="*/ 671 w 671"/>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 h="936">
                <a:moveTo>
                  <a:pt x="573" y="0"/>
                </a:moveTo>
                <a:lnTo>
                  <a:pt x="0" y="0"/>
                </a:lnTo>
                <a:lnTo>
                  <a:pt x="98" y="467"/>
                </a:lnTo>
                <a:lnTo>
                  <a:pt x="0" y="936"/>
                </a:lnTo>
                <a:lnTo>
                  <a:pt x="573" y="936"/>
                </a:lnTo>
                <a:lnTo>
                  <a:pt x="671" y="467"/>
                </a:lnTo>
                <a:lnTo>
                  <a:pt x="573" y="0"/>
                </a:lnTo>
              </a:path>
            </a:pathLst>
          </a:custGeom>
          <a:solidFill>
            <a:schemeClr val="accent6">
              <a:lumMod val="60000"/>
              <a:lumOff val="40000"/>
            </a:schemeClr>
          </a:solidFill>
          <a:ln w="12700">
            <a:solidFill>
              <a:srgbClr val="000000"/>
            </a:solidFill>
            <a:round/>
            <a:headEnd/>
            <a:tailEnd/>
          </a:ln>
        </p:spPr>
        <p:txBody>
          <a:bodyPr/>
          <a:lstStyle/>
          <a:p>
            <a:pPr>
              <a:defRPr/>
            </a:pPr>
            <a:endParaRPr lang="es-PA"/>
          </a:p>
        </p:txBody>
      </p:sp>
      <p:sp>
        <p:nvSpPr>
          <p:cNvPr id="17460" name="Rectangle 52"/>
          <p:cNvSpPr>
            <a:spLocks noChangeAspect="1" noChangeArrowheads="1"/>
          </p:cNvSpPr>
          <p:nvPr/>
        </p:nvSpPr>
        <p:spPr bwMode="auto">
          <a:xfrm>
            <a:off x="4700588" y="2946400"/>
            <a:ext cx="50800" cy="107950"/>
          </a:xfrm>
          <a:prstGeom prst="rect">
            <a:avLst/>
          </a:prstGeom>
          <a:noFill/>
          <a:ln w="9525">
            <a:noFill/>
            <a:miter lim="800000"/>
            <a:headEnd/>
            <a:tailEnd/>
          </a:ln>
        </p:spPr>
        <p:txBody>
          <a:bodyPr wrap="none" lIns="0" tIns="0" rIns="0" bIns="0">
            <a:spAutoFit/>
          </a:bodyPr>
          <a:lstStyle/>
          <a:p>
            <a:pPr algn="ctr" eaLnBrk="0" hangingPunct="0"/>
            <a:r>
              <a:rPr lang="es-PA" sz="700">
                <a:solidFill>
                  <a:srgbClr val="FFFFCC"/>
                </a:solidFill>
              </a:rPr>
              <a:t>  </a:t>
            </a:r>
            <a:endParaRPr lang="es-PA" sz="900">
              <a:solidFill>
                <a:schemeClr val="accent1"/>
              </a:solidFill>
            </a:endParaRPr>
          </a:p>
        </p:txBody>
      </p:sp>
      <p:sp>
        <p:nvSpPr>
          <p:cNvPr id="17461" name="Rectangle 53"/>
          <p:cNvSpPr>
            <a:spLocks noChangeAspect="1" noChangeArrowheads="1"/>
          </p:cNvSpPr>
          <p:nvPr/>
        </p:nvSpPr>
        <p:spPr bwMode="auto">
          <a:xfrm rot="-5400000">
            <a:off x="4177506" y="2837141"/>
            <a:ext cx="665163" cy="369332"/>
          </a:xfrm>
          <a:prstGeom prst="rect">
            <a:avLst/>
          </a:prstGeom>
          <a:noFill/>
          <a:ln w="9525">
            <a:noFill/>
            <a:miter lim="800000"/>
            <a:headEnd/>
            <a:tailEnd/>
          </a:ln>
        </p:spPr>
        <p:txBody>
          <a:bodyPr lIns="0" tIns="0" rIns="0" bIns="0">
            <a:spAutoFit/>
          </a:bodyPr>
          <a:lstStyle/>
          <a:p>
            <a:pPr algn="ctr" eaLnBrk="0" hangingPunct="0"/>
            <a:r>
              <a:rPr lang="es-PA" sz="1200" dirty="0" smtClean="0">
                <a:latin typeface="+mn-lt"/>
              </a:rPr>
              <a:t>Gestionar</a:t>
            </a:r>
            <a:endParaRPr lang="es-PA" sz="1200" dirty="0">
              <a:latin typeface="+mn-lt"/>
            </a:endParaRPr>
          </a:p>
          <a:p>
            <a:pPr algn="ctr" eaLnBrk="0" hangingPunct="0"/>
            <a:r>
              <a:rPr lang="es-PA" sz="1200" dirty="0" smtClean="0">
                <a:latin typeface="+mn-lt"/>
              </a:rPr>
              <a:t>contrato</a:t>
            </a:r>
            <a:endParaRPr lang="es-PA" sz="1200" dirty="0">
              <a:latin typeface="+mn-lt"/>
            </a:endParaRPr>
          </a:p>
        </p:txBody>
      </p:sp>
      <p:sp>
        <p:nvSpPr>
          <p:cNvPr id="1107" name="Freeform 54"/>
          <p:cNvSpPr>
            <a:spLocks noChangeAspect="1"/>
          </p:cNvSpPr>
          <p:nvPr/>
        </p:nvSpPr>
        <p:spPr bwMode="auto">
          <a:xfrm>
            <a:off x="3422650" y="2593975"/>
            <a:ext cx="787400" cy="823913"/>
          </a:xfrm>
          <a:custGeom>
            <a:avLst/>
            <a:gdLst>
              <a:gd name="T0" fmla="*/ 156 w 671"/>
              <a:gd name="T1" fmla="*/ 0 h 936"/>
              <a:gd name="T2" fmla="*/ 0 w 671"/>
              <a:gd name="T3" fmla="*/ 0 h 936"/>
              <a:gd name="T4" fmla="*/ 27 w 671"/>
              <a:gd name="T5" fmla="*/ 144 h 936"/>
              <a:gd name="T6" fmla="*/ 0 w 671"/>
              <a:gd name="T7" fmla="*/ 288 h 936"/>
              <a:gd name="T8" fmla="*/ 156 w 671"/>
              <a:gd name="T9" fmla="*/ 288 h 936"/>
              <a:gd name="T10" fmla="*/ 183 w 671"/>
              <a:gd name="T11" fmla="*/ 144 h 936"/>
              <a:gd name="T12" fmla="*/ 156 w 671"/>
              <a:gd name="T13" fmla="*/ 0 h 936"/>
              <a:gd name="T14" fmla="*/ 0 60000 65536"/>
              <a:gd name="T15" fmla="*/ 0 60000 65536"/>
              <a:gd name="T16" fmla="*/ 0 60000 65536"/>
              <a:gd name="T17" fmla="*/ 0 60000 65536"/>
              <a:gd name="T18" fmla="*/ 0 60000 65536"/>
              <a:gd name="T19" fmla="*/ 0 60000 65536"/>
              <a:gd name="T20" fmla="*/ 0 60000 65536"/>
              <a:gd name="T21" fmla="*/ 0 w 671"/>
              <a:gd name="T22" fmla="*/ 0 h 936"/>
              <a:gd name="T23" fmla="*/ 671 w 671"/>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 h="936">
                <a:moveTo>
                  <a:pt x="573" y="0"/>
                </a:moveTo>
                <a:lnTo>
                  <a:pt x="0" y="0"/>
                </a:lnTo>
                <a:lnTo>
                  <a:pt x="98" y="467"/>
                </a:lnTo>
                <a:lnTo>
                  <a:pt x="0" y="936"/>
                </a:lnTo>
                <a:lnTo>
                  <a:pt x="573" y="936"/>
                </a:lnTo>
                <a:lnTo>
                  <a:pt x="671" y="467"/>
                </a:lnTo>
                <a:lnTo>
                  <a:pt x="573" y="0"/>
                </a:lnTo>
                <a:close/>
              </a:path>
            </a:pathLst>
          </a:custGeom>
          <a:solidFill>
            <a:schemeClr val="accent6">
              <a:lumMod val="40000"/>
              <a:lumOff val="60000"/>
            </a:schemeClr>
          </a:solidFill>
          <a:ln w="9525">
            <a:noFill/>
            <a:round/>
            <a:headEnd/>
            <a:tailEnd/>
          </a:ln>
        </p:spPr>
        <p:txBody>
          <a:bodyPr/>
          <a:lstStyle/>
          <a:p>
            <a:pPr>
              <a:defRPr/>
            </a:pPr>
            <a:endParaRPr lang="es-PA"/>
          </a:p>
        </p:txBody>
      </p:sp>
      <p:sp>
        <p:nvSpPr>
          <p:cNvPr id="17463" name="Freeform 55"/>
          <p:cNvSpPr>
            <a:spLocks noChangeAspect="1"/>
          </p:cNvSpPr>
          <p:nvPr/>
        </p:nvSpPr>
        <p:spPr bwMode="auto">
          <a:xfrm>
            <a:off x="3446463" y="2593975"/>
            <a:ext cx="749300" cy="823913"/>
          </a:xfrm>
          <a:custGeom>
            <a:avLst/>
            <a:gdLst>
              <a:gd name="T0" fmla="*/ 157448 w 671"/>
              <a:gd name="T1" fmla="*/ 0 h 936"/>
              <a:gd name="T2" fmla="*/ 0 w 671"/>
              <a:gd name="T3" fmla="*/ 0 h 936"/>
              <a:gd name="T4" fmla="*/ 26800 w 671"/>
              <a:gd name="T5" fmla="*/ 126814 h 936"/>
              <a:gd name="T6" fmla="*/ 0 w 671"/>
              <a:gd name="T7" fmla="*/ 253629 h 936"/>
              <a:gd name="T8" fmla="*/ 157448 w 671"/>
              <a:gd name="T9" fmla="*/ 253629 h 936"/>
              <a:gd name="T10" fmla="*/ 184248 w 671"/>
              <a:gd name="T11" fmla="*/ 126814 h 936"/>
              <a:gd name="T12" fmla="*/ 157448 w 671"/>
              <a:gd name="T13" fmla="*/ 0 h 936"/>
              <a:gd name="T14" fmla="*/ 0 60000 65536"/>
              <a:gd name="T15" fmla="*/ 0 60000 65536"/>
              <a:gd name="T16" fmla="*/ 0 60000 65536"/>
              <a:gd name="T17" fmla="*/ 0 60000 65536"/>
              <a:gd name="T18" fmla="*/ 0 60000 65536"/>
              <a:gd name="T19" fmla="*/ 0 60000 65536"/>
              <a:gd name="T20" fmla="*/ 0 60000 65536"/>
              <a:gd name="T21" fmla="*/ 0 w 671"/>
              <a:gd name="T22" fmla="*/ 0 h 936"/>
              <a:gd name="T23" fmla="*/ 671 w 671"/>
              <a:gd name="T24" fmla="*/ 936 h 9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 h="936">
                <a:moveTo>
                  <a:pt x="573" y="0"/>
                </a:moveTo>
                <a:lnTo>
                  <a:pt x="0" y="0"/>
                </a:lnTo>
                <a:lnTo>
                  <a:pt x="98" y="467"/>
                </a:lnTo>
                <a:lnTo>
                  <a:pt x="0" y="936"/>
                </a:lnTo>
                <a:lnTo>
                  <a:pt x="573" y="936"/>
                </a:lnTo>
                <a:lnTo>
                  <a:pt x="671" y="467"/>
                </a:lnTo>
                <a:lnTo>
                  <a:pt x="573" y="0"/>
                </a:lnTo>
              </a:path>
            </a:pathLst>
          </a:custGeom>
          <a:noFill/>
          <a:ln w="12700">
            <a:solidFill>
              <a:srgbClr val="000000"/>
            </a:solidFill>
            <a:round/>
            <a:headEnd/>
            <a:tailEnd/>
          </a:ln>
        </p:spPr>
        <p:txBody>
          <a:bodyPr/>
          <a:lstStyle/>
          <a:p>
            <a:endParaRPr lang="es-PA"/>
          </a:p>
        </p:txBody>
      </p:sp>
      <p:sp>
        <p:nvSpPr>
          <p:cNvPr id="17464" name="Rectangle 56"/>
          <p:cNvSpPr>
            <a:spLocks noChangeAspect="1" noChangeArrowheads="1"/>
          </p:cNvSpPr>
          <p:nvPr/>
        </p:nvSpPr>
        <p:spPr bwMode="auto">
          <a:xfrm rot="-5400000">
            <a:off x="3432734" y="2912805"/>
            <a:ext cx="711670" cy="184666"/>
          </a:xfrm>
          <a:prstGeom prst="rect">
            <a:avLst/>
          </a:prstGeom>
          <a:noFill/>
          <a:ln w="9525">
            <a:noFill/>
            <a:miter lim="800000"/>
            <a:headEnd/>
            <a:tailEnd/>
          </a:ln>
        </p:spPr>
        <p:txBody>
          <a:bodyPr wrap="none" lIns="0" tIns="0" rIns="0" bIns="0">
            <a:spAutoFit/>
          </a:bodyPr>
          <a:lstStyle/>
          <a:p>
            <a:pPr algn="ctr" eaLnBrk="0" hangingPunct="0"/>
            <a:r>
              <a:rPr lang="es-PA" sz="1200" dirty="0">
                <a:latin typeface="+mn-lt"/>
              </a:rPr>
              <a:t>Suministrar</a:t>
            </a:r>
          </a:p>
        </p:txBody>
      </p:sp>
      <p:sp>
        <p:nvSpPr>
          <p:cNvPr id="17465" name="Rectangle 32"/>
          <p:cNvSpPr>
            <a:spLocks noChangeAspect="1" noChangeArrowheads="1"/>
          </p:cNvSpPr>
          <p:nvPr/>
        </p:nvSpPr>
        <p:spPr bwMode="auto">
          <a:xfrm rot="-5400000">
            <a:off x="6090444" y="2628662"/>
            <a:ext cx="808038" cy="738664"/>
          </a:xfrm>
          <a:prstGeom prst="rect">
            <a:avLst/>
          </a:prstGeom>
          <a:noFill/>
          <a:ln w="9525">
            <a:noFill/>
            <a:miter lim="800000"/>
            <a:headEnd/>
            <a:tailEnd/>
          </a:ln>
        </p:spPr>
        <p:txBody>
          <a:bodyPr lIns="0" tIns="0" rIns="0" bIns="0">
            <a:spAutoFit/>
          </a:bodyPr>
          <a:lstStyle/>
          <a:p>
            <a:pPr algn="ctr" eaLnBrk="0" hangingPunct="0"/>
            <a:r>
              <a:rPr lang="es-PA" sz="1200" dirty="0">
                <a:latin typeface="+mn-lt"/>
              </a:rPr>
              <a:t>Distribución</a:t>
            </a:r>
          </a:p>
          <a:p>
            <a:pPr algn="ctr" eaLnBrk="0" hangingPunct="0"/>
            <a:r>
              <a:rPr lang="es-PA" sz="1200" dirty="0">
                <a:latin typeface="+mn-lt"/>
              </a:rPr>
              <a:t> y Gestión </a:t>
            </a:r>
          </a:p>
          <a:p>
            <a:pPr algn="ctr" eaLnBrk="0" hangingPunct="0"/>
            <a:r>
              <a:rPr lang="es-PA" sz="1200" dirty="0">
                <a:latin typeface="+mn-lt"/>
              </a:rPr>
              <a:t>Inversa de suministro</a:t>
            </a:r>
            <a:r>
              <a:rPr lang="es-PA" sz="1100" dirty="0"/>
              <a:t>s</a:t>
            </a:r>
          </a:p>
        </p:txBody>
      </p:sp>
      <p:sp>
        <p:nvSpPr>
          <p:cNvPr id="17466" name="Freeform 18"/>
          <p:cNvSpPr>
            <a:spLocks noChangeAspect="1"/>
          </p:cNvSpPr>
          <p:nvPr/>
        </p:nvSpPr>
        <p:spPr bwMode="auto">
          <a:xfrm>
            <a:off x="1725613" y="2363788"/>
            <a:ext cx="5627687" cy="233362"/>
          </a:xfrm>
          <a:custGeom>
            <a:avLst/>
            <a:gdLst>
              <a:gd name="T0" fmla="*/ 1481912 w 4189"/>
              <a:gd name="T1" fmla="*/ 0 h 510"/>
              <a:gd name="T2" fmla="*/ 0 w 4189"/>
              <a:gd name="T3" fmla="*/ 0 h 510"/>
              <a:gd name="T4" fmla="*/ 38962 w 4189"/>
              <a:gd name="T5" fmla="*/ 35706 h 510"/>
              <a:gd name="T6" fmla="*/ 0 w 4189"/>
              <a:gd name="T7" fmla="*/ 71871 h 510"/>
              <a:gd name="T8" fmla="*/ 1481912 w 4189"/>
              <a:gd name="T9" fmla="*/ 71871 h 510"/>
              <a:gd name="T10" fmla="*/ 1520875 w 4189"/>
              <a:gd name="T11" fmla="*/ 35706 h 510"/>
              <a:gd name="T12" fmla="*/ 1481912 w 4189"/>
              <a:gd name="T13" fmla="*/ 0 h 510"/>
              <a:gd name="T14" fmla="*/ 0 60000 65536"/>
              <a:gd name="T15" fmla="*/ 0 60000 65536"/>
              <a:gd name="T16" fmla="*/ 0 60000 65536"/>
              <a:gd name="T17" fmla="*/ 0 60000 65536"/>
              <a:gd name="T18" fmla="*/ 0 60000 65536"/>
              <a:gd name="T19" fmla="*/ 0 60000 65536"/>
              <a:gd name="T20" fmla="*/ 0 60000 65536"/>
              <a:gd name="T21" fmla="*/ 0 w 4189"/>
              <a:gd name="T22" fmla="*/ 0 h 510"/>
              <a:gd name="T23" fmla="*/ 4189 w 4189"/>
              <a:gd name="T24" fmla="*/ 510 h 5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89" h="510">
                <a:moveTo>
                  <a:pt x="4082" y="0"/>
                </a:moveTo>
                <a:lnTo>
                  <a:pt x="0" y="0"/>
                </a:lnTo>
                <a:lnTo>
                  <a:pt x="107" y="254"/>
                </a:lnTo>
                <a:lnTo>
                  <a:pt x="0" y="510"/>
                </a:lnTo>
                <a:lnTo>
                  <a:pt x="4082" y="510"/>
                </a:lnTo>
                <a:lnTo>
                  <a:pt x="4189" y="254"/>
                </a:lnTo>
                <a:lnTo>
                  <a:pt x="4082" y="0"/>
                </a:lnTo>
              </a:path>
            </a:pathLst>
          </a:custGeom>
          <a:gradFill rotWithShape="0">
            <a:gsLst>
              <a:gs pos="0">
                <a:srgbClr val="6464C1"/>
              </a:gs>
              <a:gs pos="100000">
                <a:srgbClr val="000099"/>
              </a:gs>
            </a:gsLst>
            <a:lin ang="0" scaled="1"/>
          </a:gradFill>
          <a:ln w="12700">
            <a:solidFill>
              <a:srgbClr val="000000"/>
            </a:solidFill>
            <a:round/>
            <a:headEnd/>
            <a:tailEnd/>
          </a:ln>
        </p:spPr>
        <p:txBody>
          <a:bodyPr/>
          <a:lstStyle/>
          <a:p>
            <a:endParaRPr lang="es-PA"/>
          </a:p>
        </p:txBody>
      </p:sp>
      <p:sp>
        <p:nvSpPr>
          <p:cNvPr id="17467" name="Rectangle 19"/>
          <p:cNvSpPr>
            <a:spLocks noChangeAspect="1" noChangeArrowheads="1"/>
          </p:cNvSpPr>
          <p:nvPr/>
        </p:nvSpPr>
        <p:spPr bwMode="auto">
          <a:xfrm>
            <a:off x="2146678" y="2397125"/>
            <a:ext cx="4787144" cy="184666"/>
          </a:xfrm>
          <a:prstGeom prst="rect">
            <a:avLst/>
          </a:prstGeom>
          <a:noFill/>
          <a:ln w="9525">
            <a:noFill/>
            <a:miter lim="800000"/>
            <a:headEnd/>
            <a:tailEnd/>
          </a:ln>
        </p:spPr>
        <p:txBody>
          <a:bodyPr wrap="none" lIns="0" tIns="0" rIns="0" bIns="0">
            <a:spAutoFit/>
          </a:bodyPr>
          <a:lstStyle/>
          <a:p>
            <a:pPr algn="ctr" eaLnBrk="0" hangingPunct="0"/>
            <a:r>
              <a:rPr lang="es-PA" sz="1200" dirty="0">
                <a:solidFill>
                  <a:srgbClr val="FFFFCC"/>
                </a:solidFill>
                <a:latin typeface="+mn-lt"/>
              </a:rPr>
              <a:t>Gestión de procesos en la Cadena de Suministro de la Infraestructura Pública</a:t>
            </a:r>
            <a:endParaRPr lang="es-PA" sz="1200" dirty="0">
              <a:solidFill>
                <a:schemeClr val="accent1"/>
              </a:solidFill>
              <a:latin typeface="+mn-lt"/>
            </a:endParaRPr>
          </a:p>
        </p:txBody>
      </p:sp>
      <p:sp>
        <p:nvSpPr>
          <p:cNvPr id="1057" name="Rectangle 1056"/>
          <p:cNvSpPr/>
          <p:nvPr/>
        </p:nvSpPr>
        <p:spPr>
          <a:xfrm>
            <a:off x="2819400" y="697468"/>
            <a:ext cx="5562600" cy="400110"/>
          </a:xfrm>
          <a:prstGeom prst="rect">
            <a:avLst/>
          </a:prstGeom>
        </p:spPr>
        <p:txBody>
          <a:bodyPr wrap="square">
            <a:spAutoFit/>
          </a:bodyPr>
          <a:lstStyle/>
          <a:p>
            <a:pPr algn="r"/>
            <a:r>
              <a:rPr lang="es-MX" sz="2000" b="1" dirty="0" smtClean="0">
                <a:latin typeface="Arial" pitchFamily="34" charset="0"/>
                <a:cs typeface="Arial" pitchFamily="34" charset="0"/>
              </a:rPr>
              <a:t>¿ Porqué blindar la infraestructura pública? </a:t>
            </a:r>
            <a:endParaRPr lang="es-E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1 Título"/>
          <p:cNvSpPr>
            <a:spLocks noGrp="1"/>
          </p:cNvSpPr>
          <p:nvPr>
            <p:ph type="title" idx="4294967295"/>
          </p:nvPr>
        </p:nvSpPr>
        <p:spPr bwMode="auto">
          <a:xfrm>
            <a:off x="3276600" y="381000"/>
            <a:ext cx="5824537" cy="4953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s-MX" sz="2000" b="1" dirty="0" smtClean="0">
                <a:latin typeface="Arial" pitchFamily="34" charset="0"/>
                <a:cs typeface="Arial" pitchFamily="34" charset="0"/>
              </a:rPr>
              <a:t>¿Cuándo blindar la infraestructura pública? </a:t>
            </a:r>
            <a:endParaRPr lang="es-ES" sz="2000" dirty="0"/>
          </a:p>
        </p:txBody>
      </p:sp>
      <p:grpSp>
        <p:nvGrpSpPr>
          <p:cNvPr id="3" name="2 Grupo"/>
          <p:cNvGrpSpPr/>
          <p:nvPr/>
        </p:nvGrpSpPr>
        <p:grpSpPr>
          <a:xfrm>
            <a:off x="683568" y="349346"/>
            <a:ext cx="8308032" cy="6661054"/>
            <a:chOff x="683568" y="296338"/>
            <a:chExt cx="8308032" cy="6661054"/>
          </a:xfrm>
        </p:grpSpPr>
        <p:sp>
          <p:nvSpPr>
            <p:cNvPr id="65" name="64 CuadroTexto"/>
            <p:cNvSpPr txBox="1"/>
            <p:nvPr/>
          </p:nvSpPr>
          <p:spPr>
            <a:xfrm>
              <a:off x="683568" y="296338"/>
              <a:ext cx="677108" cy="6661054"/>
            </a:xfrm>
            <a:prstGeom prst="rect">
              <a:avLst/>
            </a:prstGeom>
            <a:noFill/>
          </p:spPr>
          <p:txBody>
            <a:bodyPr vert="vert270">
              <a:spAutoFit/>
            </a:bodyPr>
            <a:lstStyle/>
            <a:p>
              <a:pPr algn="ctr">
                <a:defRPr/>
              </a:pPr>
              <a:r>
                <a:rPr lang="es-PA" sz="1600" b="1" dirty="0">
                  <a:latin typeface="+mn-lt"/>
                </a:rPr>
                <a:t>DIAGRAMA DE PROCESOS</a:t>
              </a:r>
            </a:p>
            <a:p>
              <a:pPr algn="ctr">
                <a:defRPr/>
              </a:pPr>
              <a:r>
                <a:rPr lang="es-PA" sz="1600" i="1" dirty="0">
                  <a:latin typeface="+mn-lt"/>
                </a:rPr>
                <a:t>CICLO DEL PROYECTO</a:t>
              </a:r>
            </a:p>
          </p:txBody>
        </p:sp>
        <p:grpSp>
          <p:nvGrpSpPr>
            <p:cNvPr id="2" name="1 Grupo"/>
            <p:cNvGrpSpPr/>
            <p:nvPr/>
          </p:nvGrpSpPr>
          <p:grpSpPr>
            <a:xfrm>
              <a:off x="1278284" y="739775"/>
              <a:ext cx="7713316" cy="6057702"/>
              <a:chOff x="1278284" y="739775"/>
              <a:chExt cx="7713316" cy="6057702"/>
            </a:xfrm>
          </p:grpSpPr>
          <p:cxnSp>
            <p:nvCxnSpPr>
              <p:cNvPr id="68" name="67 Conector angular"/>
              <p:cNvCxnSpPr>
                <a:stCxn id="22" idx="3"/>
                <a:endCxn id="14" idx="1"/>
              </p:cNvCxnSpPr>
              <p:nvPr/>
            </p:nvCxnSpPr>
            <p:spPr>
              <a:xfrm>
                <a:off x="5715000" y="3033713"/>
                <a:ext cx="728663" cy="2740025"/>
              </a:xfrm>
              <a:prstGeom prst="bentConnector3">
                <a:avLst>
                  <a:gd name="adj1" fmla="val 14702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4 Elipse"/>
              <p:cNvSpPr/>
              <p:nvPr/>
            </p:nvSpPr>
            <p:spPr>
              <a:xfrm>
                <a:off x="1423988" y="739775"/>
                <a:ext cx="1079500" cy="327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A" sz="1400" dirty="0">
                    <a:solidFill>
                      <a:schemeClr val="tx1"/>
                    </a:solidFill>
                  </a:rPr>
                  <a:t>IDEA</a:t>
                </a:r>
              </a:p>
            </p:txBody>
          </p:sp>
          <p:cxnSp>
            <p:nvCxnSpPr>
              <p:cNvPr id="45" name="44 Forma"/>
              <p:cNvCxnSpPr>
                <a:stCxn id="19479" idx="2"/>
                <a:endCxn id="5" idx="6"/>
              </p:cNvCxnSpPr>
              <p:nvPr/>
            </p:nvCxnSpPr>
            <p:spPr>
              <a:xfrm rot="5400000" flipH="1">
                <a:off x="790576" y="2616200"/>
                <a:ext cx="5561012" cy="2135187"/>
              </a:xfrm>
              <a:prstGeom prst="bentConnector4">
                <a:avLst>
                  <a:gd name="adj1" fmla="val -4111"/>
                  <a:gd name="adj2" fmla="val -10754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62" name="51 CuadroTexto"/>
              <p:cNvSpPr txBox="1">
                <a:spLocks noChangeArrowheads="1"/>
              </p:cNvSpPr>
              <p:nvPr/>
            </p:nvSpPr>
            <p:spPr bwMode="auto">
              <a:xfrm>
                <a:off x="1406088" y="1368425"/>
                <a:ext cx="1088311" cy="523220"/>
              </a:xfrm>
              <a:prstGeom prst="rect">
                <a:avLst/>
              </a:prstGeom>
              <a:solidFill>
                <a:srgbClr val="FFFFFF"/>
              </a:solidFill>
              <a:ln w="9525">
                <a:noFill/>
                <a:miter lim="800000"/>
                <a:headEnd/>
                <a:tailEnd/>
              </a:ln>
            </p:spPr>
            <p:txBody>
              <a:bodyPr wrap="none">
                <a:spAutoFit/>
              </a:bodyPr>
              <a:lstStyle/>
              <a:p>
                <a:pPr algn="ctr"/>
                <a:r>
                  <a:rPr lang="es-PA" sz="1400" dirty="0">
                    <a:latin typeface="+mn-lt"/>
                  </a:rPr>
                  <a:t>FASE DE PRE</a:t>
                </a:r>
              </a:p>
              <a:p>
                <a:pPr algn="ctr"/>
                <a:r>
                  <a:rPr lang="es-PA" sz="1400" dirty="0">
                    <a:latin typeface="+mn-lt"/>
                  </a:rPr>
                  <a:t>INVERSION</a:t>
                </a:r>
              </a:p>
            </p:txBody>
          </p:sp>
          <p:sp>
            <p:nvSpPr>
              <p:cNvPr id="19463" name="52 CuadroTexto"/>
              <p:cNvSpPr txBox="1">
                <a:spLocks noChangeArrowheads="1"/>
              </p:cNvSpPr>
              <p:nvPr/>
            </p:nvSpPr>
            <p:spPr bwMode="auto">
              <a:xfrm>
                <a:off x="1471007" y="3536950"/>
                <a:ext cx="991811" cy="523220"/>
              </a:xfrm>
              <a:prstGeom prst="rect">
                <a:avLst/>
              </a:prstGeom>
              <a:noFill/>
              <a:ln w="9525">
                <a:noFill/>
                <a:miter lim="800000"/>
                <a:headEnd/>
                <a:tailEnd/>
              </a:ln>
            </p:spPr>
            <p:txBody>
              <a:bodyPr wrap="none">
                <a:spAutoFit/>
              </a:bodyPr>
              <a:lstStyle/>
              <a:p>
                <a:pPr algn="ctr"/>
                <a:r>
                  <a:rPr lang="es-PA" sz="1400" dirty="0">
                    <a:latin typeface="+mn-lt"/>
                  </a:rPr>
                  <a:t>FASE DE</a:t>
                </a:r>
              </a:p>
              <a:p>
                <a:pPr algn="ctr"/>
                <a:r>
                  <a:rPr lang="es-PA" sz="1400" dirty="0">
                    <a:latin typeface="+mn-lt"/>
                  </a:rPr>
                  <a:t>INVERSION</a:t>
                </a:r>
              </a:p>
            </p:txBody>
          </p:sp>
          <p:sp>
            <p:nvSpPr>
              <p:cNvPr id="19464" name="53 CuadroTexto"/>
              <p:cNvSpPr txBox="1">
                <a:spLocks noChangeArrowheads="1"/>
              </p:cNvSpPr>
              <p:nvPr/>
            </p:nvSpPr>
            <p:spPr bwMode="auto">
              <a:xfrm>
                <a:off x="1278284" y="5984875"/>
                <a:ext cx="1412182" cy="307777"/>
              </a:xfrm>
              <a:prstGeom prst="rect">
                <a:avLst/>
              </a:prstGeom>
              <a:noFill/>
              <a:ln w="9525">
                <a:noFill/>
                <a:miter lim="800000"/>
                <a:headEnd/>
                <a:tailEnd/>
              </a:ln>
            </p:spPr>
            <p:txBody>
              <a:bodyPr wrap="none">
                <a:spAutoFit/>
              </a:bodyPr>
              <a:lstStyle/>
              <a:p>
                <a:pPr algn="ctr"/>
                <a:r>
                  <a:rPr lang="es-PA" sz="1400" dirty="0">
                    <a:latin typeface="+mn-lt"/>
                  </a:rPr>
                  <a:t>POST INVERSION</a:t>
                </a:r>
              </a:p>
            </p:txBody>
          </p:sp>
          <p:cxnSp>
            <p:nvCxnSpPr>
              <p:cNvPr id="56" name="55 Conector recto de flecha"/>
              <p:cNvCxnSpPr>
                <a:stCxn id="5" idx="4"/>
                <a:endCxn id="19462" idx="0"/>
              </p:cNvCxnSpPr>
              <p:nvPr/>
            </p:nvCxnSpPr>
            <p:spPr>
              <a:xfrm rot="5400000">
                <a:off x="1806179" y="1210865"/>
                <a:ext cx="301625" cy="134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a:stCxn id="19462" idx="2"/>
                <a:endCxn id="19463" idx="0"/>
              </p:cNvCxnSpPr>
              <p:nvPr/>
            </p:nvCxnSpPr>
            <p:spPr>
              <a:xfrm rot="16200000" flipH="1">
                <a:off x="1135926" y="2705962"/>
                <a:ext cx="1645305" cy="166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a:stCxn id="19463" idx="2"/>
                <a:endCxn id="19464" idx="0"/>
              </p:cNvCxnSpPr>
              <p:nvPr/>
            </p:nvCxnSpPr>
            <p:spPr>
              <a:xfrm rot="16200000" flipH="1">
                <a:off x="1013292" y="5013791"/>
                <a:ext cx="1924705" cy="17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68" name="61 CuadroTexto"/>
              <p:cNvSpPr txBox="1">
                <a:spLocks noChangeArrowheads="1"/>
              </p:cNvSpPr>
              <p:nvPr/>
            </p:nvSpPr>
            <p:spPr bwMode="auto">
              <a:xfrm>
                <a:off x="1730375" y="6489700"/>
                <a:ext cx="426720" cy="307777"/>
              </a:xfrm>
              <a:prstGeom prst="rect">
                <a:avLst/>
              </a:prstGeom>
              <a:noFill/>
              <a:ln w="9525">
                <a:noFill/>
                <a:miter lim="800000"/>
                <a:headEnd/>
                <a:tailEnd/>
              </a:ln>
            </p:spPr>
            <p:txBody>
              <a:bodyPr wrap="none">
                <a:spAutoFit/>
              </a:bodyPr>
              <a:lstStyle/>
              <a:p>
                <a:r>
                  <a:rPr lang="es-PA" sz="1400" dirty="0">
                    <a:latin typeface="+mn-lt"/>
                  </a:rPr>
                  <a:t>FIN</a:t>
                </a:r>
              </a:p>
            </p:txBody>
          </p:sp>
          <p:cxnSp>
            <p:nvCxnSpPr>
              <p:cNvPr id="64" name="63 Conector recto de flecha"/>
              <p:cNvCxnSpPr/>
              <p:nvPr/>
            </p:nvCxnSpPr>
            <p:spPr>
              <a:xfrm rot="4800000">
                <a:off x="1865531" y="6370856"/>
                <a:ext cx="197048" cy="406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Forma"/>
              <p:cNvCxnSpPr>
                <a:endCxn id="19463" idx="0"/>
              </p:cNvCxnSpPr>
              <p:nvPr/>
            </p:nvCxnSpPr>
            <p:spPr>
              <a:xfrm rot="10800000" flipV="1">
                <a:off x="1966913" y="3321050"/>
                <a:ext cx="2389188" cy="215900"/>
              </a:xfrm>
              <a:prstGeom prst="bentConnector2">
                <a:avLst/>
              </a:prstGeom>
              <a:ln>
                <a:prstDash val="sysDot"/>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1968500" y="2895600"/>
                <a:ext cx="2387600" cy="461665"/>
              </a:xfrm>
              <a:prstGeom prst="rect">
                <a:avLst/>
              </a:prstGeom>
              <a:noFill/>
            </p:spPr>
            <p:txBody>
              <a:bodyPr>
                <a:spAutoFit/>
              </a:bodyPr>
              <a:lstStyle/>
              <a:p>
                <a:pPr>
                  <a:defRPr/>
                </a:pPr>
                <a:r>
                  <a:rPr lang="es-PA" sz="1200" dirty="0">
                    <a:latin typeface="+mn-lt"/>
                  </a:rPr>
                  <a:t>Año previo</a:t>
                </a:r>
              </a:p>
              <a:p>
                <a:pPr>
                  <a:defRPr/>
                </a:pPr>
                <a:r>
                  <a:rPr lang="es-PA" sz="1200" dirty="0">
                    <a:latin typeface="+mn-lt"/>
                  </a:rPr>
                  <a:t>al ciclo presupuestario</a:t>
                </a:r>
              </a:p>
            </p:txBody>
          </p:sp>
          <p:grpSp>
            <p:nvGrpSpPr>
              <p:cNvPr id="19472" name="48 Grupo"/>
              <p:cNvGrpSpPr>
                <a:grpSpLocks/>
              </p:cNvGrpSpPr>
              <p:nvPr/>
            </p:nvGrpSpPr>
            <p:grpSpPr bwMode="auto">
              <a:xfrm>
                <a:off x="2268538" y="990600"/>
                <a:ext cx="4270375" cy="5473700"/>
                <a:chOff x="2386190" y="810894"/>
                <a:chExt cx="4271405" cy="5473564"/>
              </a:xfrm>
            </p:grpSpPr>
            <p:sp>
              <p:nvSpPr>
                <p:cNvPr id="19479" name="38 CuadroTexto"/>
                <p:cNvSpPr txBox="1">
                  <a:spLocks noChangeArrowheads="1"/>
                </p:cNvSpPr>
                <p:nvPr/>
              </p:nvSpPr>
              <p:spPr bwMode="auto">
                <a:xfrm>
                  <a:off x="3790075" y="5853571"/>
                  <a:ext cx="1935145" cy="430887"/>
                </a:xfrm>
                <a:prstGeom prst="rect">
                  <a:avLst/>
                </a:prstGeom>
                <a:noFill/>
                <a:ln w="9525">
                  <a:noFill/>
                  <a:miter lim="800000"/>
                  <a:headEnd/>
                  <a:tailEnd/>
                </a:ln>
              </p:spPr>
              <p:txBody>
                <a:bodyPr wrap="none">
                  <a:spAutoFit/>
                </a:bodyPr>
                <a:lstStyle/>
                <a:p>
                  <a:pPr algn="ctr"/>
                  <a:r>
                    <a:rPr lang="es-PA" sz="1100" dirty="0"/>
                    <a:t>EVALUACION </a:t>
                  </a:r>
                </a:p>
                <a:p>
                  <a:pPr algn="ctr"/>
                  <a:r>
                    <a:rPr lang="es-PA" sz="1100" dirty="0"/>
                    <a:t>RESULTADOS / VIDA UTIL</a:t>
                  </a:r>
                </a:p>
              </p:txBody>
            </p:sp>
            <p:grpSp>
              <p:nvGrpSpPr>
                <p:cNvPr id="19480" name="47 Grupo"/>
                <p:cNvGrpSpPr>
                  <a:grpSpLocks/>
                </p:cNvGrpSpPr>
                <p:nvPr/>
              </p:nvGrpSpPr>
              <p:grpSpPr bwMode="auto">
                <a:xfrm>
                  <a:off x="2386190" y="810894"/>
                  <a:ext cx="4271405" cy="5258119"/>
                  <a:chOff x="2347474" y="810894"/>
                  <a:chExt cx="4271405" cy="5258119"/>
                </a:xfrm>
              </p:grpSpPr>
              <p:sp>
                <p:nvSpPr>
                  <p:cNvPr id="11" name="10 Rectángulo"/>
                  <p:cNvSpPr/>
                  <p:nvPr/>
                </p:nvSpPr>
                <p:spPr>
                  <a:xfrm rot="10800000" flipV="1">
                    <a:off x="2563426" y="5471116"/>
                    <a:ext cx="1656161" cy="2868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nchorCtr="1">
                    <a:spAutoFit/>
                  </a:bodyPr>
                  <a:lstStyle/>
                  <a:p>
                    <a:pPr algn="ctr">
                      <a:lnSpc>
                        <a:spcPts val="1600"/>
                      </a:lnSpc>
                      <a:defRPr/>
                    </a:pPr>
                    <a:r>
                      <a:rPr lang="es-PA" sz="1200" dirty="0">
                        <a:solidFill>
                          <a:schemeClr val="tx1"/>
                        </a:solidFill>
                      </a:rPr>
                      <a:t>SUPERVISION</a:t>
                    </a:r>
                  </a:p>
                </p:txBody>
              </p:sp>
              <p:cxnSp>
                <p:nvCxnSpPr>
                  <p:cNvPr id="37" name="36 Conector angular"/>
                  <p:cNvCxnSpPr>
                    <a:endCxn id="11" idx="3"/>
                  </p:cNvCxnSpPr>
                  <p:nvPr/>
                </p:nvCxnSpPr>
                <p:spPr>
                  <a:xfrm rot="10800000" flipV="1">
                    <a:off x="2563426" y="5300231"/>
                    <a:ext cx="828876" cy="314317"/>
                  </a:xfrm>
                  <a:prstGeom prst="bentConnector3">
                    <a:avLst>
                      <a:gd name="adj1" fmla="val 12758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483" name="46 Grupo"/>
                  <p:cNvGrpSpPr>
                    <a:grpSpLocks/>
                  </p:cNvGrpSpPr>
                  <p:nvPr/>
                </p:nvGrpSpPr>
                <p:grpSpPr bwMode="auto">
                  <a:xfrm>
                    <a:off x="2898469" y="810894"/>
                    <a:ext cx="3720410" cy="5258119"/>
                    <a:chOff x="2898469" y="810894"/>
                    <a:chExt cx="3720410" cy="5258119"/>
                  </a:xfrm>
                </p:grpSpPr>
                <p:sp>
                  <p:nvSpPr>
                    <p:cNvPr id="6" name="5 Rectángulo"/>
                    <p:cNvSpPr/>
                    <p:nvPr/>
                  </p:nvSpPr>
                  <p:spPr>
                    <a:xfrm>
                      <a:off x="2974687" y="810894"/>
                      <a:ext cx="2808965" cy="50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nchorCtr="1">
                      <a:normAutofit/>
                    </a:bodyPr>
                    <a:lstStyle/>
                    <a:p>
                      <a:pPr algn="ctr">
                        <a:lnSpc>
                          <a:spcPts val="1600"/>
                        </a:lnSpc>
                        <a:defRPr/>
                      </a:pPr>
                      <a:r>
                        <a:rPr lang="es-PA" sz="1200" dirty="0">
                          <a:solidFill>
                            <a:schemeClr val="tx1"/>
                          </a:solidFill>
                        </a:rPr>
                        <a:t>PERFIL</a:t>
                      </a:r>
                    </a:p>
                    <a:p>
                      <a:pPr algn="ctr">
                        <a:lnSpc>
                          <a:spcPts val="1600"/>
                        </a:lnSpc>
                        <a:defRPr/>
                      </a:pPr>
                      <a:r>
                        <a:rPr lang="es-PA" sz="1200" dirty="0">
                          <a:solidFill>
                            <a:schemeClr val="tx1"/>
                          </a:solidFill>
                        </a:rPr>
                        <a:t>FORMULACION Y EVALUACION</a:t>
                      </a:r>
                    </a:p>
                  </p:txBody>
                </p:sp>
                <p:grpSp>
                  <p:nvGrpSpPr>
                    <p:cNvPr id="19486" name="41 Grupo"/>
                    <p:cNvGrpSpPr>
                      <a:grpSpLocks/>
                    </p:cNvGrpSpPr>
                    <p:nvPr/>
                  </p:nvGrpSpPr>
                  <p:grpSpPr bwMode="auto">
                    <a:xfrm>
                      <a:off x="2898469" y="1344281"/>
                      <a:ext cx="3720410" cy="4724732"/>
                      <a:chOff x="2898469" y="1344281"/>
                      <a:chExt cx="3720410" cy="4724732"/>
                    </a:xfrm>
                  </p:grpSpPr>
                  <p:sp>
                    <p:nvSpPr>
                      <p:cNvPr id="7" name="6 Rectángulo"/>
                      <p:cNvSpPr/>
                      <p:nvPr/>
                    </p:nvSpPr>
                    <p:spPr>
                      <a:xfrm>
                        <a:off x="2898469" y="2109437"/>
                        <a:ext cx="2808965" cy="50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nchorCtr="1">
                        <a:normAutofit/>
                      </a:bodyPr>
                      <a:lstStyle/>
                      <a:p>
                        <a:pPr algn="ctr">
                          <a:lnSpc>
                            <a:spcPts val="1600"/>
                          </a:lnSpc>
                          <a:defRPr/>
                        </a:pPr>
                        <a:r>
                          <a:rPr lang="es-PA" sz="1200" dirty="0">
                            <a:solidFill>
                              <a:schemeClr val="tx1"/>
                            </a:solidFill>
                          </a:rPr>
                          <a:t>PREFACTIBILIDAD</a:t>
                        </a:r>
                      </a:p>
                      <a:p>
                        <a:pPr algn="ctr">
                          <a:lnSpc>
                            <a:spcPts val="1600"/>
                          </a:lnSpc>
                          <a:defRPr/>
                        </a:pPr>
                        <a:r>
                          <a:rPr lang="es-PA" sz="1200" dirty="0">
                            <a:solidFill>
                              <a:schemeClr val="tx1"/>
                            </a:solidFill>
                          </a:rPr>
                          <a:t>FORMULACION Y EVALUACION</a:t>
                        </a:r>
                      </a:p>
                    </p:txBody>
                  </p:sp>
                  <p:sp>
                    <p:nvSpPr>
                      <p:cNvPr id="8" name="7 Rectángulo"/>
                      <p:cNvSpPr/>
                      <p:nvPr/>
                    </p:nvSpPr>
                    <p:spPr>
                      <a:xfrm>
                        <a:off x="2974687" y="3249233"/>
                        <a:ext cx="2808965" cy="50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nchorCtr="1">
                        <a:normAutofit/>
                      </a:bodyPr>
                      <a:lstStyle/>
                      <a:p>
                        <a:pPr algn="ctr">
                          <a:lnSpc>
                            <a:spcPts val="1600"/>
                          </a:lnSpc>
                          <a:defRPr/>
                        </a:pPr>
                        <a:r>
                          <a:rPr lang="es-PA" sz="1200" dirty="0">
                            <a:solidFill>
                              <a:schemeClr val="tx1"/>
                            </a:solidFill>
                          </a:rPr>
                          <a:t>FACTIBILIDAD</a:t>
                        </a:r>
                      </a:p>
                      <a:p>
                        <a:pPr algn="ctr">
                          <a:lnSpc>
                            <a:spcPts val="1600"/>
                          </a:lnSpc>
                          <a:defRPr/>
                        </a:pPr>
                        <a:r>
                          <a:rPr lang="es-PA" sz="1200" dirty="0">
                            <a:solidFill>
                              <a:schemeClr val="tx1"/>
                            </a:solidFill>
                          </a:rPr>
                          <a:t>FORMULACION Y EVALUACION</a:t>
                        </a:r>
                      </a:p>
                    </p:txBody>
                  </p:sp>
                  <p:sp>
                    <p:nvSpPr>
                      <p:cNvPr id="9" name="8 Rectángulo"/>
                      <p:cNvSpPr/>
                      <p:nvPr/>
                    </p:nvSpPr>
                    <p:spPr>
                      <a:xfrm>
                        <a:off x="3101718" y="4192185"/>
                        <a:ext cx="2564431" cy="504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nchorCtr="1">
                        <a:normAutofit/>
                      </a:bodyPr>
                      <a:lstStyle/>
                      <a:p>
                        <a:pPr algn="ctr">
                          <a:lnSpc>
                            <a:spcPts val="1600"/>
                          </a:lnSpc>
                          <a:defRPr/>
                        </a:pPr>
                        <a:r>
                          <a:rPr lang="es-PA" sz="1200" dirty="0">
                            <a:solidFill>
                              <a:schemeClr val="tx1"/>
                            </a:solidFill>
                          </a:rPr>
                          <a:t>FORMULACIÓN DE ESTUDIOS</a:t>
                        </a:r>
                      </a:p>
                      <a:p>
                        <a:pPr algn="ctr">
                          <a:lnSpc>
                            <a:spcPts val="1600"/>
                          </a:lnSpc>
                          <a:defRPr/>
                        </a:pPr>
                        <a:r>
                          <a:rPr lang="es-PA" sz="1200" dirty="0">
                            <a:solidFill>
                              <a:schemeClr val="tx1"/>
                            </a:solidFill>
                          </a:rPr>
                          <a:t>DEFINITIVOS /EXPEDIENTES TECNICOS</a:t>
                        </a:r>
                      </a:p>
                    </p:txBody>
                  </p:sp>
                  <p:sp>
                    <p:nvSpPr>
                      <p:cNvPr id="14" name="13 Rectángulo"/>
                      <p:cNvSpPr/>
                      <p:nvPr/>
                    </p:nvSpPr>
                    <p:spPr>
                      <a:xfrm rot="10800000" flipV="1">
                        <a:off x="5299348" y="5444692"/>
                        <a:ext cx="1224258" cy="296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nchorCtr="1">
                        <a:normAutofit/>
                      </a:bodyPr>
                      <a:lstStyle/>
                      <a:p>
                        <a:pPr algn="ctr">
                          <a:lnSpc>
                            <a:spcPts val="1600"/>
                          </a:lnSpc>
                          <a:defRPr/>
                        </a:pPr>
                        <a:r>
                          <a:rPr lang="es-PA" sz="1200" dirty="0">
                            <a:solidFill>
                              <a:schemeClr val="tx1"/>
                            </a:solidFill>
                          </a:rPr>
                          <a:t>EJECUCIÓN</a:t>
                        </a:r>
                      </a:p>
                    </p:txBody>
                  </p:sp>
                  <p:sp>
                    <p:nvSpPr>
                      <p:cNvPr id="15" name="14 CuadroTexto"/>
                      <p:cNvSpPr txBox="1"/>
                      <p:nvPr/>
                    </p:nvSpPr>
                    <p:spPr>
                      <a:xfrm>
                        <a:off x="2898469" y="1344281"/>
                        <a:ext cx="2823256" cy="576249"/>
                      </a:xfrm>
                      <a:prstGeom prst="rect">
                        <a:avLst/>
                      </a:prstGeom>
                      <a:solidFill>
                        <a:srgbClr val="FFFFFF"/>
                      </a:solidFill>
                    </p:spPr>
                    <p:txBody>
                      <a:bodyPr>
                        <a:spAutoFit/>
                      </a:bodyPr>
                      <a:lstStyle/>
                      <a:p>
                        <a:pPr>
                          <a:defRPr/>
                        </a:pPr>
                        <a:r>
                          <a:rPr lang="es-PA" sz="1050" dirty="0"/>
                          <a:t>RECHAZO    OBSERVACIÓN   VIABILIDAD</a:t>
                        </a:r>
                      </a:p>
                      <a:p>
                        <a:pPr algn="just">
                          <a:defRPr/>
                        </a:pPr>
                        <a:r>
                          <a:rPr lang="es-PA" sz="1050" dirty="0"/>
                          <a:t>               ¿Requiere más desarrollo ?      NO</a:t>
                        </a:r>
                      </a:p>
                      <a:p>
                        <a:pPr algn="just">
                          <a:defRPr/>
                        </a:pPr>
                        <a:r>
                          <a:rPr lang="es-PA" sz="1050" dirty="0"/>
                          <a:t>                                    SI                              </a:t>
                        </a:r>
                      </a:p>
                    </p:txBody>
                  </p:sp>
                  <p:cxnSp>
                    <p:nvCxnSpPr>
                      <p:cNvPr id="17" name="16 Conector angular"/>
                      <p:cNvCxnSpPr>
                        <a:stCxn id="15" idx="2"/>
                        <a:endCxn id="7" idx="0"/>
                      </p:cNvCxnSpPr>
                      <p:nvPr/>
                    </p:nvCxnSpPr>
                    <p:spPr>
                      <a:xfrm rot="5400000">
                        <a:off x="4211674" y="2011013"/>
                        <a:ext cx="188907" cy="794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a:stCxn id="15" idx="3"/>
                        <a:endCxn id="9" idx="3"/>
                      </p:cNvCxnSpPr>
                      <p:nvPr/>
                    </p:nvCxnSpPr>
                    <p:spPr>
                      <a:xfrm flipH="1">
                        <a:off x="5666149" y="1633199"/>
                        <a:ext cx="55575" cy="2811393"/>
                      </a:xfrm>
                      <a:prstGeom prst="bentConnector3">
                        <a:avLst>
                          <a:gd name="adj1" fmla="val -41152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2971511" y="2565039"/>
                        <a:ext cx="2823256" cy="576248"/>
                      </a:xfrm>
                      <a:prstGeom prst="rect">
                        <a:avLst/>
                      </a:prstGeom>
                      <a:noFill/>
                    </p:spPr>
                    <p:txBody>
                      <a:bodyPr>
                        <a:spAutoFit/>
                      </a:bodyPr>
                      <a:lstStyle/>
                      <a:p>
                        <a:pPr>
                          <a:defRPr/>
                        </a:pPr>
                        <a:r>
                          <a:rPr lang="es-PA" sz="1050" dirty="0"/>
                          <a:t>RECHAZO    OBSERVACIÓN   VIABILIDAD</a:t>
                        </a:r>
                      </a:p>
                      <a:p>
                        <a:pPr algn="just">
                          <a:defRPr/>
                        </a:pPr>
                        <a:r>
                          <a:rPr lang="es-PA" sz="1050" dirty="0"/>
                          <a:t>               ¿Requiere más desarrollo ?      NO</a:t>
                        </a:r>
                      </a:p>
                      <a:p>
                        <a:pPr algn="just">
                          <a:defRPr/>
                        </a:pPr>
                        <a:r>
                          <a:rPr lang="es-PA" sz="1050" dirty="0"/>
                          <a:t>                                    SI                              </a:t>
                        </a:r>
                      </a:p>
                    </p:txBody>
                  </p:sp>
                  <p:cxnSp>
                    <p:nvCxnSpPr>
                      <p:cNvPr id="23" name="22 Conector angular"/>
                      <p:cNvCxnSpPr>
                        <a:stCxn id="22" idx="2"/>
                        <a:endCxn id="8" idx="0"/>
                      </p:cNvCxnSpPr>
                      <p:nvPr/>
                    </p:nvCxnSpPr>
                    <p:spPr>
                      <a:xfrm rot="5400000">
                        <a:off x="4326785" y="3192877"/>
                        <a:ext cx="107947" cy="4764"/>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2971511" y="3782620"/>
                        <a:ext cx="2823256" cy="253994"/>
                      </a:xfrm>
                      <a:prstGeom prst="rect">
                        <a:avLst/>
                      </a:prstGeom>
                      <a:noFill/>
                    </p:spPr>
                    <p:txBody>
                      <a:bodyPr>
                        <a:spAutoFit/>
                      </a:bodyPr>
                      <a:lstStyle/>
                      <a:p>
                        <a:pPr>
                          <a:defRPr/>
                        </a:pPr>
                        <a:r>
                          <a:rPr lang="es-PA" sz="1050" dirty="0"/>
                          <a:t>RECHAZO    OBSERVACIÓN   VIABILIDAD</a:t>
                        </a:r>
                      </a:p>
                    </p:txBody>
                  </p:sp>
                  <p:cxnSp>
                    <p:nvCxnSpPr>
                      <p:cNvPr id="30" name="29 Conector angular"/>
                      <p:cNvCxnSpPr>
                        <a:stCxn id="29" idx="2"/>
                        <a:endCxn id="9" idx="0"/>
                      </p:cNvCxnSpPr>
                      <p:nvPr/>
                    </p:nvCxnSpPr>
                    <p:spPr>
                      <a:xfrm rot="16200000" flipH="1">
                        <a:off x="4306148" y="4113606"/>
                        <a:ext cx="155571" cy="158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2974687" y="4773195"/>
                        <a:ext cx="2823256" cy="576249"/>
                      </a:xfrm>
                      <a:prstGeom prst="rect">
                        <a:avLst/>
                      </a:prstGeom>
                      <a:noFill/>
                    </p:spPr>
                    <p:txBody>
                      <a:bodyPr>
                        <a:spAutoFit/>
                      </a:bodyPr>
                      <a:lstStyle/>
                      <a:p>
                        <a:pPr>
                          <a:defRPr/>
                        </a:pPr>
                        <a:r>
                          <a:rPr lang="es-PA" sz="1050" dirty="0"/>
                          <a:t>RECHAZO    OBSERVACIÓN   VIABILIDAD</a:t>
                        </a:r>
                      </a:p>
                      <a:p>
                        <a:pPr algn="ctr">
                          <a:defRPr/>
                        </a:pPr>
                        <a:endParaRPr lang="es-PA" sz="1050" dirty="0"/>
                      </a:p>
                      <a:p>
                        <a:pPr algn="ctr">
                          <a:defRPr/>
                        </a:pPr>
                        <a:r>
                          <a:rPr lang="es-PA" sz="1050" dirty="0"/>
                          <a:t>Sub procesos paralelos                              </a:t>
                        </a:r>
                      </a:p>
                    </p:txBody>
                  </p:sp>
                  <p:cxnSp>
                    <p:nvCxnSpPr>
                      <p:cNvPr id="35" name="34 Conector angular"/>
                      <p:cNvCxnSpPr>
                        <a:endCxn id="14" idx="1"/>
                      </p:cNvCxnSpPr>
                      <p:nvPr/>
                    </p:nvCxnSpPr>
                    <p:spPr>
                      <a:xfrm>
                        <a:off x="5588342" y="5300232"/>
                        <a:ext cx="935264" cy="293681"/>
                      </a:xfrm>
                      <a:prstGeom prst="bentConnector3">
                        <a:avLst>
                          <a:gd name="adj1" fmla="val 12442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11" idx="2"/>
                        <a:endCxn id="19479" idx="1"/>
                      </p:cNvCxnSpPr>
                      <p:nvPr/>
                    </p:nvCxnSpPr>
                    <p:spPr>
                      <a:xfrm rot="16200000" flipH="1">
                        <a:off x="3415916" y="5733571"/>
                        <a:ext cx="311032" cy="359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14" idx="2"/>
                        <a:endCxn id="19479" idx="3"/>
                      </p:cNvCxnSpPr>
                      <p:nvPr/>
                    </p:nvCxnSpPr>
                    <p:spPr>
                      <a:xfrm flipH="1">
                        <a:off x="5686791" y="5741546"/>
                        <a:ext cx="225479" cy="3270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5642331" y="5024014"/>
                        <a:ext cx="976548" cy="261931"/>
                      </a:xfrm>
                      <a:prstGeom prst="rect">
                        <a:avLst/>
                      </a:prstGeom>
                      <a:noFill/>
                    </p:spPr>
                    <p:txBody>
                      <a:bodyPr wrap="none">
                        <a:spAutoFit/>
                      </a:bodyPr>
                      <a:lstStyle/>
                      <a:p>
                        <a:pPr>
                          <a:defRPr/>
                        </a:pPr>
                        <a:r>
                          <a:rPr lang="es-PA" sz="1050" dirty="0"/>
                          <a:t>Presupuesto</a:t>
                        </a:r>
                      </a:p>
                    </p:txBody>
                  </p:sp>
                  <p:sp>
                    <p:nvSpPr>
                      <p:cNvPr id="44" name="43 CuadroTexto"/>
                      <p:cNvSpPr txBox="1"/>
                      <p:nvPr/>
                    </p:nvSpPr>
                    <p:spPr>
                      <a:xfrm rot="16200000">
                        <a:off x="4806641" y="3011486"/>
                        <a:ext cx="2484375" cy="277066"/>
                      </a:xfrm>
                      <a:prstGeom prst="rect">
                        <a:avLst/>
                      </a:prstGeom>
                      <a:solidFill>
                        <a:srgbClr val="FFFFFF"/>
                      </a:solidFill>
                    </p:spPr>
                    <p:txBody>
                      <a:bodyPr>
                        <a:spAutoFit/>
                      </a:bodyPr>
                      <a:lstStyle/>
                      <a:p>
                        <a:pPr algn="ctr">
                          <a:defRPr/>
                        </a:pPr>
                        <a:r>
                          <a:rPr lang="es-PA" sz="1200" dirty="0">
                            <a:latin typeface="+mn-lt"/>
                          </a:rPr>
                          <a:t>Año previo   al   ciclo  presupuestario</a:t>
                        </a:r>
                      </a:p>
                    </p:txBody>
                  </p:sp>
                </p:grpSp>
              </p:grpSp>
              <p:sp>
                <p:nvSpPr>
                  <p:cNvPr id="55" name="54 CuadroTexto"/>
                  <p:cNvSpPr txBox="1"/>
                  <p:nvPr/>
                </p:nvSpPr>
                <p:spPr>
                  <a:xfrm>
                    <a:off x="2347474" y="5012902"/>
                    <a:ext cx="774887" cy="261930"/>
                  </a:xfrm>
                  <a:prstGeom prst="rect">
                    <a:avLst/>
                  </a:prstGeom>
                  <a:noFill/>
                </p:spPr>
                <p:txBody>
                  <a:bodyPr wrap="none">
                    <a:spAutoFit/>
                  </a:bodyPr>
                  <a:lstStyle/>
                  <a:p>
                    <a:pPr>
                      <a:defRPr/>
                    </a:pPr>
                    <a:r>
                      <a:rPr lang="es-PA" sz="1050" dirty="0"/>
                      <a:t>Licitación</a:t>
                    </a:r>
                  </a:p>
                </p:txBody>
              </p:sp>
            </p:grpSp>
          </p:grpSp>
          <p:pic>
            <p:nvPicPr>
              <p:cNvPr id="19477" name="Picture 2" descr="http://3.bp.blogspot.com/_b5wr7mp8Cks/SAvMca-oIZI/AAAAAAAAAEk/_8rFdmaWv7w/s320/se%C3%B1al%2Bpeligro%2Bcopia.gif"/>
              <p:cNvPicPr>
                <a:picLocks noChangeAspect="1" noChangeArrowheads="1"/>
              </p:cNvPicPr>
              <p:nvPr/>
            </p:nvPicPr>
            <p:blipFill>
              <a:blip r:embed="rId2" cstate="print"/>
              <a:srcRect/>
              <a:stretch>
                <a:fillRect/>
              </a:stretch>
            </p:blipFill>
            <p:spPr bwMode="auto">
              <a:xfrm>
                <a:off x="6858000" y="2514600"/>
                <a:ext cx="609600" cy="706542"/>
              </a:xfrm>
              <a:prstGeom prst="rect">
                <a:avLst/>
              </a:prstGeom>
              <a:noFill/>
              <a:ln w="19050">
                <a:noFill/>
                <a:miter lim="800000"/>
                <a:headEnd/>
                <a:tailEnd/>
              </a:ln>
            </p:spPr>
          </p:pic>
          <p:cxnSp>
            <p:nvCxnSpPr>
              <p:cNvPr id="83" name="82 Conector recto de flecha"/>
              <p:cNvCxnSpPr/>
              <p:nvPr/>
            </p:nvCxnSpPr>
            <p:spPr>
              <a:xfrm rot="5400000">
                <a:off x="6743700" y="3009900"/>
                <a:ext cx="381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75" name="49 CuadroTexto"/>
              <p:cNvSpPr txBox="1">
                <a:spLocks noChangeArrowheads="1"/>
              </p:cNvSpPr>
              <p:nvPr/>
            </p:nvSpPr>
            <p:spPr bwMode="auto">
              <a:xfrm>
                <a:off x="7391400" y="1752600"/>
                <a:ext cx="1600200" cy="3539430"/>
              </a:xfrm>
              <a:prstGeom prst="rect">
                <a:avLst/>
              </a:prstGeom>
              <a:noFill/>
              <a:ln w="19050">
                <a:noFill/>
                <a:miter lim="800000"/>
                <a:headEnd/>
                <a:tailEnd/>
              </a:ln>
            </p:spPr>
            <p:txBody>
              <a:bodyPr wrap="square">
                <a:spAutoFit/>
              </a:bodyPr>
              <a:lstStyle/>
              <a:p>
                <a:r>
                  <a:rPr lang="es-PA" sz="1600" dirty="0">
                    <a:latin typeface="Arial" pitchFamily="34" charset="0"/>
                    <a:cs typeface="Arial" pitchFamily="34" charset="0"/>
                  </a:rPr>
                  <a:t>Problemas de </a:t>
                </a:r>
                <a:r>
                  <a:rPr lang="es-PA" sz="1600" dirty="0" smtClean="0">
                    <a:latin typeface="Arial" pitchFamily="34" charset="0"/>
                    <a:cs typeface="Arial" pitchFamily="34" charset="0"/>
                  </a:rPr>
                  <a:t>diseño  </a:t>
                </a:r>
                <a:r>
                  <a:rPr lang="es-PA" sz="1600" dirty="0">
                    <a:latin typeface="Arial" pitchFamily="34" charset="0"/>
                    <a:cs typeface="Arial" pitchFamily="34" charset="0"/>
                  </a:rPr>
                  <a:t>se transfieren al </a:t>
                </a:r>
              </a:p>
              <a:p>
                <a:r>
                  <a:rPr lang="es-PA" sz="1600" dirty="0">
                    <a:latin typeface="Arial" pitchFamily="34" charset="0"/>
                    <a:cs typeface="Arial" pitchFamily="34" charset="0"/>
                  </a:rPr>
                  <a:t>Contratista si no pasa </a:t>
                </a:r>
                <a:r>
                  <a:rPr lang="es-PA" sz="1600" dirty="0" smtClean="0">
                    <a:latin typeface="Arial" pitchFamily="34" charset="0"/>
                    <a:cs typeface="Arial" pitchFamily="34" charset="0"/>
                  </a:rPr>
                  <a:t>el expediente </a:t>
                </a:r>
                <a:r>
                  <a:rPr lang="es-PA" sz="1600" dirty="0">
                    <a:latin typeface="Arial" pitchFamily="34" charset="0"/>
                    <a:cs typeface="Arial" pitchFamily="34" charset="0"/>
                  </a:rPr>
                  <a:t>por un </a:t>
                </a:r>
                <a:r>
                  <a:rPr lang="es-PA" sz="1600" dirty="0" smtClean="0">
                    <a:latin typeface="Arial" pitchFamily="34" charset="0"/>
                    <a:cs typeface="Arial" pitchFamily="34" charset="0"/>
                  </a:rPr>
                  <a:t>Sistema </a:t>
                </a:r>
                <a:r>
                  <a:rPr lang="es-PA" sz="1600" dirty="0">
                    <a:latin typeface="Arial" pitchFamily="34" charset="0"/>
                    <a:cs typeface="Arial" pitchFamily="34" charset="0"/>
                  </a:rPr>
                  <a:t>de Inversión  </a:t>
                </a:r>
              </a:p>
              <a:p>
                <a:r>
                  <a:rPr lang="es-PA" sz="1600" dirty="0">
                    <a:latin typeface="Arial" pitchFamily="34" charset="0"/>
                    <a:cs typeface="Arial" pitchFamily="34" charset="0"/>
                  </a:rPr>
                  <a:t>o en su defecto se van configurando factores de riesgo de </a:t>
                </a:r>
                <a:r>
                  <a:rPr lang="es-PA" sz="1600" dirty="0" smtClean="0">
                    <a:latin typeface="Arial" pitchFamily="34" charset="0"/>
                    <a:cs typeface="Arial" pitchFamily="34" charset="0"/>
                  </a:rPr>
                  <a:t>desastres.</a:t>
                </a:r>
                <a:endParaRPr lang="es-PA" sz="1600" dirty="0">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UNOPS-2010-Main">
  <a:themeElements>
    <a:clrScheme name="UNOPS theme">
      <a:dk1>
        <a:sysClr val="windowText" lastClr="000000"/>
      </a:dk1>
      <a:lt1>
        <a:sysClr val="window" lastClr="FFFFFF"/>
      </a:lt1>
      <a:dk2>
        <a:srgbClr val="FFFFFF"/>
      </a:dk2>
      <a:lt2>
        <a:srgbClr val="F3ECDB"/>
      </a:lt2>
      <a:accent1>
        <a:srgbClr val="4891DC"/>
      </a:accent1>
      <a:accent2>
        <a:srgbClr val="AB5B53"/>
      </a:accent2>
      <a:accent3>
        <a:srgbClr val="89AC40"/>
      </a:accent3>
      <a:accent4>
        <a:srgbClr val="D88540"/>
      </a:accent4>
      <a:accent5>
        <a:srgbClr val="6AACA8"/>
      </a:accent5>
      <a:accent6>
        <a:srgbClr val="BD9D48"/>
      </a:accent6>
      <a:hlink>
        <a:srgbClr val="548DD4"/>
      </a:hlink>
      <a:folHlink>
        <a:srgbClr val="5F49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OPS-main-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NOPS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2BE787397F9C40B3767E6C09082F51" ma:contentTypeVersion="1" ma:contentTypeDescription="Create a new document." ma:contentTypeScope="" ma:versionID="f3783a7b28d6929639f58c569c0bab69">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DE7FDB-C482-4520-A906-D37AAC629B1A}">
  <ds:schemaRefs>
    <ds:schemaRef ds:uri="http://purl.org/dc/terms/"/>
    <ds:schemaRef ds:uri="http://www.w3.org/XML/1998/namespace"/>
    <ds:schemaRef ds:uri="http://schemas.microsoft.com/office/2006/documentManagement/types"/>
    <ds:schemaRef ds:uri="http://purl.org/dc/dcmitype/"/>
    <ds:schemaRef ds:uri="http://schemas.microsoft.com/sharepoint/v3"/>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23893E2-5B59-4760-B2AE-EFF746EF6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5AF5DF6-F557-47E6-9C11-E4FAFA4E97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24637</TotalTime>
  <Words>994</Words>
  <Application>Microsoft Office PowerPoint</Application>
  <PresentationFormat>Presentación en pantalla (4:3)</PresentationFormat>
  <Paragraphs>221</Paragraphs>
  <Slides>14</Slides>
  <Notes>1</Notes>
  <HiddenSlides>0</HiddenSlides>
  <MMClips>0</MMClips>
  <ScaleCrop>false</ScaleCrop>
  <HeadingPairs>
    <vt:vector size="4" baseType="variant">
      <vt:variant>
        <vt:lpstr>Tema</vt:lpstr>
      </vt:variant>
      <vt:variant>
        <vt:i4>5</vt:i4>
      </vt:variant>
      <vt:variant>
        <vt:lpstr>Títulos de diapositiva</vt:lpstr>
      </vt:variant>
      <vt:variant>
        <vt:i4>14</vt:i4>
      </vt:variant>
    </vt:vector>
  </HeadingPairs>
  <TitlesOfParts>
    <vt:vector size="19" baseType="lpstr">
      <vt:lpstr>UNOPS-2010-Main</vt:lpstr>
      <vt:lpstr>UNOPS-main-blank</vt:lpstr>
      <vt:lpstr>UNOPS Cover slide</vt:lpstr>
      <vt:lpstr>Tema de Office</vt:lpstr>
      <vt:lpstr>1_Tema de Office</vt:lpstr>
      <vt:lpstr>Diapositiva 1</vt:lpstr>
      <vt:lpstr>Diapositiva 2</vt:lpstr>
      <vt:lpstr>Diapositiva 3</vt:lpstr>
      <vt:lpstr>Diapositiva 4</vt:lpstr>
      <vt:lpstr>Diapositiva 5</vt:lpstr>
      <vt:lpstr>Diapositiva 6</vt:lpstr>
      <vt:lpstr>Diapositiva 7</vt:lpstr>
      <vt:lpstr>Diapositiva 8</vt:lpstr>
      <vt:lpstr>¿Cuándo blindar la infraestructura pública? </vt:lpstr>
      <vt:lpstr>Diapositiva 10</vt:lpstr>
      <vt:lpstr>¿ Cómo se implementa el blindaje ?</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20091125_DRC_UNCT_EN_v1</dc:title>
  <dc:creator>Tom Cruise</dc:creator>
  <cp:lastModifiedBy>SHILOH2013</cp:lastModifiedBy>
  <cp:revision>2235</cp:revision>
  <dcterms:created xsi:type="dcterms:W3CDTF">2006-03-20T16:58:33Z</dcterms:created>
  <dcterms:modified xsi:type="dcterms:W3CDTF">2017-10-12T18:56:54Z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
  </property>
  <property fmtid="{D5CDD505-2E9C-101B-9397-08002B2CF9AE}" pid="3" name="ContentType">
    <vt:lpwstr>Document</vt:lpwstr>
  </property>
  <property fmtid="{D5CDD505-2E9C-101B-9397-08002B2CF9AE}" pid="4" name="Presentation">
    <vt:lpwstr>20091125_DRC_UNCT_EN_v1</vt:lpwstr>
  </property>
  <property fmtid="{D5CDD505-2E9C-101B-9397-08002B2CF9AE}" pid="5" name="SlideDescription">
    <vt:lpwstr/>
  </property>
</Properties>
</file>