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8" r:id="rId3"/>
    <p:sldId id="257" r:id="rId4"/>
    <p:sldId id="270" r:id="rId5"/>
    <p:sldId id="271" r:id="rId6"/>
    <p:sldId id="272" r:id="rId7"/>
    <p:sldId id="307" r:id="rId8"/>
    <p:sldId id="284" r:id="rId9"/>
    <p:sldId id="308" r:id="rId10"/>
    <p:sldId id="288" r:id="rId11"/>
    <p:sldId id="292" r:id="rId12"/>
    <p:sldId id="293" r:id="rId13"/>
    <p:sldId id="294" r:id="rId14"/>
    <p:sldId id="280" r:id="rId15"/>
    <p:sldId id="281" r:id="rId16"/>
    <p:sldId id="283" r:id="rId17"/>
    <p:sldId id="295" r:id="rId18"/>
    <p:sldId id="299" r:id="rId19"/>
    <p:sldId id="300" r:id="rId20"/>
    <p:sldId id="303" r:id="rId21"/>
    <p:sldId id="296" r:id="rId22"/>
    <p:sldId id="305" r:id="rId23"/>
    <p:sldId id="309" r:id="rId24"/>
  </p:sldIdLst>
  <p:sldSz cx="9144000" cy="6858000" type="screen4x3"/>
  <p:notesSz cx="6858000" cy="9296400"/>
  <p:defaultTextStyle>
    <a:defPPr>
      <a:defRPr lang="es-P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82000" autoAdjust="0"/>
  </p:normalViewPr>
  <p:slideViewPr>
    <p:cSldViewPr>
      <p:cViewPr varScale="1">
        <p:scale>
          <a:sx n="41" d="100"/>
          <a:sy n="41" d="100"/>
        </p:scale>
        <p:origin x="-79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C3703F-410B-4CAA-992D-BD70F5BCEB80}" type="datetimeFigureOut">
              <a:rPr lang="es-ES" smtClean="0"/>
              <a:pPr/>
              <a:t>16/03/2011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6F9AA5-3129-480B-8EAC-CE08EBC7CAD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8856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49AD2-2AA9-4D5F-850F-E1C997414ECB}" type="datetimeFigureOut">
              <a:rPr lang="es-PA" smtClean="0"/>
              <a:pPr/>
              <a:t>03/16/2011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F9CC2-7F79-41AB-973B-FE0E4A817F0C}" type="slidenum">
              <a:rPr lang="es-PA" smtClean="0"/>
              <a:pPr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827795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49AD2-2AA9-4D5F-850F-E1C997414ECB}" type="datetimeFigureOut">
              <a:rPr lang="es-PA" smtClean="0"/>
              <a:pPr/>
              <a:t>03/16/2011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F9CC2-7F79-41AB-973B-FE0E4A817F0C}" type="slidenum">
              <a:rPr lang="es-PA" smtClean="0"/>
              <a:pPr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922145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49AD2-2AA9-4D5F-850F-E1C997414ECB}" type="datetimeFigureOut">
              <a:rPr lang="es-PA" smtClean="0"/>
              <a:pPr/>
              <a:t>03/16/2011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F9CC2-7F79-41AB-973B-FE0E4A817F0C}" type="slidenum">
              <a:rPr lang="es-PA" smtClean="0"/>
              <a:pPr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813725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49AD2-2AA9-4D5F-850F-E1C997414ECB}" type="datetimeFigureOut">
              <a:rPr lang="es-PA" smtClean="0"/>
              <a:pPr/>
              <a:t>03/16/2011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F9CC2-7F79-41AB-973B-FE0E4A817F0C}" type="slidenum">
              <a:rPr lang="es-PA" smtClean="0"/>
              <a:pPr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82144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49AD2-2AA9-4D5F-850F-E1C997414ECB}" type="datetimeFigureOut">
              <a:rPr lang="es-PA" smtClean="0"/>
              <a:pPr/>
              <a:t>03/16/2011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F9CC2-7F79-41AB-973B-FE0E4A817F0C}" type="slidenum">
              <a:rPr lang="es-PA" smtClean="0"/>
              <a:pPr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212171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49AD2-2AA9-4D5F-850F-E1C997414ECB}" type="datetimeFigureOut">
              <a:rPr lang="es-PA" smtClean="0"/>
              <a:pPr/>
              <a:t>03/16/2011</a:t>
            </a:fld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F9CC2-7F79-41AB-973B-FE0E4A817F0C}" type="slidenum">
              <a:rPr lang="es-PA" smtClean="0"/>
              <a:pPr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639199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49AD2-2AA9-4D5F-850F-E1C997414ECB}" type="datetimeFigureOut">
              <a:rPr lang="es-PA" smtClean="0"/>
              <a:pPr/>
              <a:t>03/16/2011</a:t>
            </a:fld>
            <a:endParaRPr lang="es-PA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F9CC2-7F79-41AB-973B-FE0E4A817F0C}" type="slidenum">
              <a:rPr lang="es-PA" smtClean="0"/>
              <a:pPr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335736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49AD2-2AA9-4D5F-850F-E1C997414ECB}" type="datetimeFigureOut">
              <a:rPr lang="es-PA" smtClean="0"/>
              <a:pPr/>
              <a:t>03/16/2011</a:t>
            </a:fld>
            <a:endParaRPr lang="es-PA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F9CC2-7F79-41AB-973B-FE0E4A817F0C}" type="slidenum">
              <a:rPr lang="es-PA" smtClean="0"/>
              <a:pPr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410278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49AD2-2AA9-4D5F-850F-E1C997414ECB}" type="datetimeFigureOut">
              <a:rPr lang="es-PA" smtClean="0"/>
              <a:pPr/>
              <a:t>03/16/2011</a:t>
            </a:fld>
            <a:endParaRPr lang="es-PA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F9CC2-7F79-41AB-973B-FE0E4A817F0C}" type="slidenum">
              <a:rPr lang="es-PA" smtClean="0"/>
              <a:pPr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707009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49AD2-2AA9-4D5F-850F-E1C997414ECB}" type="datetimeFigureOut">
              <a:rPr lang="es-PA" smtClean="0"/>
              <a:pPr/>
              <a:t>03/16/2011</a:t>
            </a:fld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F9CC2-7F79-41AB-973B-FE0E4A817F0C}" type="slidenum">
              <a:rPr lang="es-PA" smtClean="0"/>
              <a:pPr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082406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A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49AD2-2AA9-4D5F-850F-E1C997414ECB}" type="datetimeFigureOut">
              <a:rPr lang="es-PA" smtClean="0"/>
              <a:pPr/>
              <a:t>03/16/2011</a:t>
            </a:fld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F9CC2-7F79-41AB-973B-FE0E4A817F0C}" type="slidenum">
              <a:rPr lang="es-PA" smtClean="0"/>
              <a:pPr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722063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49AD2-2AA9-4D5F-850F-E1C997414ECB}" type="datetimeFigureOut">
              <a:rPr lang="es-PA" smtClean="0"/>
              <a:pPr/>
              <a:t>03/16/2011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7F9CC2-7F79-41AB-973B-FE0E4A817F0C}" type="slidenum">
              <a:rPr lang="es-PA" smtClean="0"/>
              <a:pPr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177881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9.png"/><Relationship Id="rId3" Type="http://schemas.openxmlformats.org/officeDocument/2006/relationships/image" Target="../media/image23.wmf"/><Relationship Id="rId7" Type="http://schemas.openxmlformats.org/officeDocument/2006/relationships/hyperlink" Target="http://images.google.com.mx/imgres?imgurl=http://medicine.iupui.edu/iumedpeds/images/Image-Pager.gif&amp;imgrefurl=http://medicine.iupui.edu/iumedpeds/links.htm&amp;h=212&amp;w=316&amp;sz=31&amp;hl=es&amp;start=13&amp;tbnid=qR_63p8y_FszqM:&amp;tbnh=78&amp;tbnw=117&amp;prev=/images?q=pager&amp;svnum=10&amp;hl=es&amp;lr=" TargetMode="External"/><Relationship Id="rId12" Type="http://schemas.openxmlformats.org/officeDocument/2006/relationships/image" Target="../media/image2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11" Type="http://schemas.openxmlformats.org/officeDocument/2006/relationships/hyperlink" Target="http://images.google.com.mx/imgres?imgurl=http://www.gocolumbiamo.com/EM/Images/siren.jpg&amp;imgrefurl=http://www.gocolumbiamo.com/EM/Disaster_Preparedness/sirens.php&amp;h=348&amp;w=250&amp;sz=9&amp;hl=es&amp;start=4&amp;tbnid=AY8KJd-IR5uQuM:&amp;tbnh=120&amp;tbnw=86&amp;prev=/images?q=warning+sirens&amp;svnum=10&amp;hl=es&amp;lr=" TargetMode="External"/><Relationship Id="rId5" Type="http://schemas.openxmlformats.org/officeDocument/2006/relationships/hyperlink" Target="http://images.google.com.mx/imgres?imgurl=http://www.broadcast.com.tr/ana1.GIF&amp;imgrefurl=http://www.broadcast.com.tr/&amp;h=240&amp;w=406&amp;sz=57&amp;hl=es&amp;start=2&amp;tbnid=_CjiAi036L7YoM:&amp;tbnh=73&amp;tbnw=124&amp;prev=/images?q=broadcast&amp;svnum=10&amp;hl=es&amp;lr=" TargetMode="External"/><Relationship Id="rId10" Type="http://schemas.openxmlformats.org/officeDocument/2006/relationships/image" Target="../media/image27.jpeg"/><Relationship Id="rId4" Type="http://schemas.openxmlformats.org/officeDocument/2006/relationships/image" Target="../media/image24.jpeg"/><Relationship Id="rId9" Type="http://schemas.openxmlformats.org/officeDocument/2006/relationships/hyperlink" Target="http://images.google.com.mx/imgres?imgurl=http://bcic.cob.us/images/Design%20Committee%20Meeting%2007192004%20-%201.JPG&amp;imgrefurl=http://bcic.cob.us/project_2002_sports_park.asp&amp;h=1536&amp;w=2048&amp;sz=1351&amp;hl=es&amp;start=2&amp;tbnid=w3Fak0om6A84yM:&amp;tbnh=113&amp;tbnw=150&amp;prev=/images?q=meeting&amp;svnum=10&amp;hl=es&amp;lr=" TargetMode="External"/><Relationship Id="rId1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6.wmf"/><Relationship Id="rId7" Type="http://schemas.openxmlformats.org/officeDocument/2006/relationships/image" Target="../media/image3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5.emf"/><Relationship Id="rId5" Type="http://schemas.openxmlformats.org/officeDocument/2006/relationships/oleObject" Target="../embeddings/Hoja_de_c_lculo_de_Microsoft_Excel_97-20031.xls"/><Relationship Id="rId4" Type="http://schemas.openxmlformats.org/officeDocument/2006/relationships/image" Target="../media/image37.wmf"/><Relationship Id="rId9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4.jpeg"/><Relationship Id="rId3" Type="http://schemas.openxmlformats.org/officeDocument/2006/relationships/image" Target="../media/image40.jpeg"/><Relationship Id="rId7" Type="http://schemas.openxmlformats.org/officeDocument/2006/relationships/image" Target="../media/image44.png"/><Relationship Id="rId12" Type="http://schemas.openxmlformats.org/officeDocument/2006/relationships/image" Target="../media/image9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jpeg"/><Relationship Id="rId4" Type="http://schemas.openxmlformats.org/officeDocument/2006/relationships/image" Target="../media/image41.jpeg"/><Relationship Id="rId9" Type="http://schemas.openxmlformats.org/officeDocument/2006/relationships/image" Target="../media/image46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oleObject" Target="../embeddings/oleObject2.bin"/><Relationship Id="rId7" Type="http://schemas.openxmlformats.org/officeDocument/2006/relationships/image" Target="../media/image5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1.jpeg"/><Relationship Id="rId5" Type="http://schemas.openxmlformats.org/officeDocument/2006/relationships/image" Target="../media/image50.png"/><Relationship Id="rId10" Type="http://schemas.openxmlformats.org/officeDocument/2006/relationships/image" Target="../media/image4.jpeg"/><Relationship Id="rId4" Type="http://schemas.openxmlformats.org/officeDocument/2006/relationships/image" Target="../media/image49.png"/><Relationship Id="rId9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9.png"/><Relationship Id="rId4" Type="http://schemas.openxmlformats.org/officeDocument/2006/relationships/image" Target="../media/image5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4.jpeg"/><Relationship Id="rId3" Type="http://schemas.openxmlformats.org/officeDocument/2006/relationships/image" Target="../media/image58.png"/><Relationship Id="rId7" Type="http://schemas.openxmlformats.org/officeDocument/2006/relationships/image" Target="../media/image62.wmf"/><Relationship Id="rId12" Type="http://schemas.openxmlformats.org/officeDocument/2006/relationships/image" Target="../media/image9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11" Type="http://schemas.openxmlformats.org/officeDocument/2006/relationships/image" Target="../media/image66.png"/><Relationship Id="rId5" Type="http://schemas.openxmlformats.org/officeDocument/2006/relationships/image" Target="../media/image60.png"/><Relationship Id="rId10" Type="http://schemas.openxmlformats.org/officeDocument/2006/relationships/image" Target="../media/image65.jpeg"/><Relationship Id="rId4" Type="http://schemas.openxmlformats.org/officeDocument/2006/relationships/image" Target="../media/image59.jpeg"/><Relationship Id="rId9" Type="http://schemas.openxmlformats.org/officeDocument/2006/relationships/image" Target="../media/image6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68.jpeg"/><Relationship Id="rId7" Type="http://schemas.openxmlformats.org/officeDocument/2006/relationships/image" Target="../media/image9.pn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hyperlink" Target="http://www.ewc3.org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5.jpeg"/><Relationship Id="rId7" Type="http://schemas.openxmlformats.org/officeDocument/2006/relationships/slide" Target="slide8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16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9.png"/><Relationship Id="rId7" Type="http://schemas.openxmlformats.org/officeDocument/2006/relationships/image" Target="../media/image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emf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55797" y="1988841"/>
            <a:ext cx="8020659" cy="1225846"/>
          </a:xfrm>
        </p:spPr>
        <p:txBody>
          <a:bodyPr>
            <a:normAutofit/>
          </a:bodyPr>
          <a:lstStyle/>
          <a:p>
            <a:pPr algn="l"/>
            <a:r>
              <a:rPr lang="es-PA" sz="3200" b="1" dirty="0" smtClean="0"/>
              <a:t>Sesión Temática: Sistemas de Alerta Temprana</a:t>
            </a:r>
            <a:endParaRPr lang="es-PA" sz="32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83568" y="3212976"/>
            <a:ext cx="6400800" cy="1752600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es-PA" b="1" dirty="0" smtClean="0"/>
              <a:t>Elementos para sistemas de alerta efectivos/Experiencia de México</a:t>
            </a:r>
          </a:p>
          <a:p>
            <a:pPr algn="l"/>
            <a:r>
              <a:rPr lang="es-PA" dirty="0" smtClean="0"/>
              <a:t>Centro Nacional de Prevención de Desastres</a:t>
            </a:r>
          </a:p>
          <a:p>
            <a:pPr algn="l"/>
            <a:r>
              <a:rPr lang="es-PA" dirty="0" smtClean="0"/>
              <a:t>Enrique Guevara </a:t>
            </a:r>
            <a:r>
              <a:rPr lang="es-PA" dirty="0" err="1" smtClean="0"/>
              <a:t>Ortíz</a:t>
            </a:r>
            <a:endParaRPr lang="es-P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053" y="0"/>
            <a:ext cx="9182100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4427984" y="6309320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dirty="0" smtClean="0"/>
              <a:t>16 de marzo, 2011</a:t>
            </a:r>
            <a:endParaRPr lang="es-PA" dirty="0"/>
          </a:p>
        </p:txBody>
      </p:sp>
      <p:pic>
        <p:nvPicPr>
          <p:cNvPr id="6" name="17 Imagen" descr="cenapred1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905625" y="6227762"/>
            <a:ext cx="2238375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4" descr="Logo 25 años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051720" y="5229200"/>
            <a:ext cx="215900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1226595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1835150" y="901700"/>
            <a:ext cx="6000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b="1" dirty="0">
                <a:latin typeface="Calibri" pitchFamily="34" charset="0"/>
              </a:rPr>
              <a:t>MECANISMOS DE COMUNICACIÓN Y DISEMINACIÓN</a:t>
            </a: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323850" y="1270000"/>
            <a:ext cx="8496300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5113" indent="-265113" algn="just">
              <a:spcBef>
                <a:spcPct val="50000"/>
              </a:spcBef>
              <a:buFontTx/>
              <a:buBlip>
                <a:blip r:embed="rId2"/>
              </a:buBlip>
            </a:pPr>
            <a:r>
              <a:rPr lang="es-ES" dirty="0">
                <a:latin typeface="Calibri" pitchFamily="34" charset="0"/>
              </a:rPr>
              <a:t>Debe asegurarse que los alertamientos lleguen a las </a:t>
            </a:r>
            <a:r>
              <a:rPr lang="es-ES" b="1" dirty="0">
                <a:solidFill>
                  <a:srgbClr val="000066"/>
                </a:solidFill>
                <a:latin typeface="Calibri" pitchFamily="34" charset="0"/>
              </a:rPr>
              <a:t>personas en riesgo</a:t>
            </a:r>
            <a:r>
              <a:rPr lang="es-ES" dirty="0">
                <a:latin typeface="Calibri" pitchFamily="34" charset="0"/>
              </a:rPr>
              <a:t> </a:t>
            </a:r>
            <a:r>
              <a:rPr lang="es-MX" dirty="0">
                <a:latin typeface="Calibri" pitchFamily="34" charset="0"/>
              </a:rPr>
              <a:t>y deben contener </a:t>
            </a:r>
            <a:r>
              <a:rPr lang="es-MX" b="1" dirty="0">
                <a:solidFill>
                  <a:srgbClr val="000066"/>
                </a:solidFill>
                <a:latin typeface="Calibri" pitchFamily="34" charset="0"/>
              </a:rPr>
              <a:t>información clara y útil</a:t>
            </a:r>
            <a:r>
              <a:rPr lang="es-MX" dirty="0">
                <a:latin typeface="Calibri" pitchFamily="34" charset="0"/>
              </a:rPr>
              <a:t> que permita a la población actuar de manera apropiada</a:t>
            </a:r>
            <a:r>
              <a:rPr lang="en-US" dirty="0">
                <a:latin typeface="Calibri" pitchFamily="34" charset="0"/>
              </a:rPr>
              <a:t> </a:t>
            </a:r>
            <a:r>
              <a:rPr lang="es-ES" dirty="0">
                <a:latin typeface="Calibri" pitchFamily="34" charset="0"/>
              </a:rPr>
              <a:t>.</a:t>
            </a:r>
          </a:p>
          <a:p>
            <a:pPr marL="265113" indent="-265113" algn="just">
              <a:spcBef>
                <a:spcPct val="50000"/>
              </a:spcBef>
              <a:buFontTx/>
              <a:buBlip>
                <a:blip r:embed="rId2"/>
              </a:buBlip>
            </a:pPr>
            <a:r>
              <a:rPr lang="es-MX" dirty="0">
                <a:latin typeface="Calibri" pitchFamily="34" charset="0"/>
              </a:rPr>
              <a:t>Es necesario identificar previamente los </a:t>
            </a:r>
            <a:r>
              <a:rPr lang="es-MX" b="1" dirty="0">
                <a:solidFill>
                  <a:srgbClr val="000066"/>
                </a:solidFill>
                <a:latin typeface="Calibri" pitchFamily="34" charset="0"/>
              </a:rPr>
              <a:t>canales de comunicación</a:t>
            </a:r>
            <a:r>
              <a:rPr lang="es-MX" dirty="0">
                <a:latin typeface="Calibri" pitchFamily="34" charset="0"/>
              </a:rPr>
              <a:t> e instrumentos a nivel regional, nacional y comunal y designar un vocero con autoridad y reconocido por </a:t>
            </a:r>
            <a:r>
              <a:rPr lang="es-MX" dirty="0" smtClean="0">
                <a:latin typeface="Calibri" pitchFamily="34" charset="0"/>
              </a:rPr>
              <a:t>todos o, dependiendo del fenómeno, a través de un sistema automático.</a:t>
            </a:r>
            <a:r>
              <a:rPr lang="en-US" dirty="0" smtClean="0">
                <a:latin typeface="Calibri" pitchFamily="34" charset="0"/>
              </a:rPr>
              <a:t> </a:t>
            </a:r>
            <a:endParaRPr lang="es-ES" dirty="0">
              <a:latin typeface="Calibri" pitchFamily="34" charset="0"/>
            </a:endParaRPr>
          </a:p>
          <a:p>
            <a:pPr marL="265113" indent="-265113" algn="just">
              <a:spcBef>
                <a:spcPct val="50000"/>
              </a:spcBef>
              <a:buFontTx/>
              <a:buBlip>
                <a:blip r:embed="rId2"/>
              </a:buBlip>
            </a:pPr>
            <a:r>
              <a:rPr lang="es-MX" dirty="0">
                <a:latin typeface="Calibri" pitchFamily="34" charset="0"/>
              </a:rPr>
              <a:t>La diseminación de los alertamientos debe estar basada en </a:t>
            </a:r>
            <a:r>
              <a:rPr lang="es-MX" b="1" dirty="0">
                <a:solidFill>
                  <a:srgbClr val="000066"/>
                </a:solidFill>
                <a:latin typeface="Calibri" pitchFamily="34" charset="0"/>
              </a:rPr>
              <a:t>protocolos establecidos</a:t>
            </a:r>
            <a:r>
              <a:rPr lang="es-MX" dirty="0">
                <a:latin typeface="Calibri" pitchFamily="34" charset="0"/>
              </a:rPr>
              <a:t> y soportada por una adecuada infraestructura de comunicación</a:t>
            </a:r>
            <a:r>
              <a:rPr lang="es-ES" dirty="0">
                <a:latin typeface="Calibri" pitchFamily="34" charset="0"/>
              </a:rPr>
              <a:t>.</a:t>
            </a:r>
          </a:p>
          <a:p>
            <a:pPr marL="265113" indent="-265113" algn="just">
              <a:spcBef>
                <a:spcPct val="50000"/>
              </a:spcBef>
              <a:buFontTx/>
              <a:buBlip>
                <a:blip r:embed="rId2"/>
              </a:buBlip>
            </a:pPr>
            <a:r>
              <a:rPr lang="es-MX" dirty="0">
                <a:latin typeface="Calibri" pitchFamily="34" charset="0"/>
              </a:rPr>
              <a:t>Resulta necesario emplear canales de comunicación múltiples para asegurar que toda persona sea informada en caso de fallo de algún canal, así como para reforzar el mensaje de alerta.</a:t>
            </a:r>
            <a:endParaRPr lang="es-ES" dirty="0">
              <a:latin typeface="Calibri" pitchFamily="34" charset="0"/>
            </a:endParaRPr>
          </a:p>
        </p:txBody>
      </p:sp>
      <p:pic>
        <p:nvPicPr>
          <p:cNvPr id="37892" name="Picture 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80063" y="4649788"/>
            <a:ext cx="1533525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10" descr="wkj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3850" y="4721225"/>
            <a:ext cx="2016125" cy="1149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7894" name="Picture 11" descr="ana1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380288" y="4649788"/>
            <a:ext cx="1570037" cy="92551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7895" name="Picture 12" descr="Image-Pager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95738" y="6161088"/>
            <a:ext cx="8382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6" name="Picture 13" descr="Design%2520Committee%2520Meeting%252007192004%2520-%25201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3563938" y="4648200"/>
            <a:ext cx="1714500" cy="1292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7897" name="Picture 14" descr="siren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2411413" y="5513388"/>
            <a:ext cx="982662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8" name="Text Box 15"/>
          <p:cNvSpPr txBox="1">
            <a:spLocks noChangeArrowheads="1"/>
          </p:cNvSpPr>
          <p:nvPr/>
        </p:nvSpPr>
        <p:spPr bwMode="auto">
          <a:xfrm>
            <a:off x="179388" y="6564313"/>
            <a:ext cx="69056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 err="1">
                <a:latin typeface="Calibri" pitchFamily="34" charset="0"/>
              </a:rPr>
              <a:t>Nec</a:t>
            </a:r>
            <a:r>
              <a:rPr lang="en-US" sz="1200" dirty="0">
                <a:latin typeface="Calibri" pitchFamily="34" charset="0"/>
              </a:rPr>
              <a:t> </a:t>
            </a:r>
            <a:r>
              <a:rPr lang="en-US" sz="1200" dirty="0" err="1">
                <a:latin typeface="Calibri" pitchFamily="34" charset="0"/>
              </a:rPr>
              <a:t>loc</a:t>
            </a:r>
            <a:endParaRPr lang="en-US" sz="1200" dirty="0">
              <a:latin typeface="Calibri" pitchFamily="34" charset="0"/>
            </a:endParaRPr>
          </a:p>
        </p:txBody>
      </p:sp>
      <p:pic>
        <p:nvPicPr>
          <p:cNvPr id="19" name="Picture 9"/>
          <p:cNvPicPr>
            <a:picLocks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8077200" y="6623050"/>
            <a:ext cx="990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" y="-1"/>
            <a:ext cx="9160344" cy="817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4" descr="DSC0059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92080" y="1628800"/>
            <a:ext cx="1719797" cy="22327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1987" name="Rectangle 5"/>
          <p:cNvSpPr>
            <a:spLocks noChangeArrowheads="1"/>
          </p:cNvSpPr>
          <p:nvPr/>
        </p:nvSpPr>
        <p:spPr bwMode="auto">
          <a:xfrm>
            <a:off x="395734" y="1556792"/>
            <a:ext cx="4680322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265113" indent="-265113" eaLnBrk="0" hangingPunct="0">
              <a:buFontTx/>
              <a:buBlip>
                <a:blip r:embed="rId3"/>
              </a:buBlip>
            </a:pPr>
            <a:r>
              <a:rPr lang="es-MX" dirty="0">
                <a:latin typeface="Calibri" pitchFamily="34" charset="0"/>
              </a:rPr>
              <a:t>La comunidad debe </a:t>
            </a:r>
            <a:r>
              <a:rPr lang="es-MX" dirty="0" smtClean="0">
                <a:latin typeface="Calibri" pitchFamily="34" charset="0"/>
              </a:rPr>
              <a:t>comprender sus riesgos y estar </a:t>
            </a:r>
            <a:r>
              <a:rPr lang="es-MX" dirty="0">
                <a:latin typeface="Calibri" pitchFamily="34" charset="0"/>
              </a:rPr>
              <a:t>bien informada </a:t>
            </a:r>
            <a:r>
              <a:rPr lang="es-MX" dirty="0" smtClean="0">
                <a:latin typeface="Calibri" pitchFamily="34" charset="0"/>
              </a:rPr>
              <a:t>de </a:t>
            </a:r>
            <a:r>
              <a:rPr lang="es-MX" dirty="0">
                <a:latin typeface="Calibri" pitchFamily="34" charset="0"/>
              </a:rPr>
              <a:t>las </a:t>
            </a:r>
            <a:r>
              <a:rPr lang="es-MX" b="1" dirty="0">
                <a:solidFill>
                  <a:srgbClr val="000066"/>
                </a:solidFill>
                <a:latin typeface="Calibri" pitchFamily="34" charset="0"/>
              </a:rPr>
              <a:t>opciones para un comportamiento seguro</a:t>
            </a:r>
            <a:r>
              <a:rPr lang="es-MX" dirty="0">
                <a:latin typeface="Calibri" pitchFamily="34" charset="0"/>
              </a:rPr>
              <a:t>, las rutas de escape disponibles, y la mejor forma de evitar daños y pérdidas a la propiedad.</a:t>
            </a:r>
          </a:p>
          <a:p>
            <a:pPr marL="265113" indent="-265113" eaLnBrk="0" hangingPunct="0">
              <a:buFontTx/>
              <a:buBlip>
                <a:blip r:embed="rId3"/>
              </a:buBlip>
            </a:pPr>
            <a:r>
              <a:rPr lang="es-MX" dirty="0" smtClean="0">
                <a:latin typeface="Calibri" pitchFamily="34" charset="0"/>
              </a:rPr>
              <a:t>Los </a:t>
            </a:r>
            <a:r>
              <a:rPr lang="es-MX" dirty="0">
                <a:latin typeface="Calibri" pitchFamily="34" charset="0"/>
              </a:rPr>
              <a:t>alertamientos deberán desencadenar, dependiendo del nivel de alertamiento, una serie de </a:t>
            </a:r>
            <a:r>
              <a:rPr lang="es-MX" b="1" dirty="0">
                <a:solidFill>
                  <a:srgbClr val="000066"/>
                </a:solidFill>
                <a:latin typeface="Calibri" pitchFamily="34" charset="0"/>
              </a:rPr>
              <a:t>acciones y procedimientos</a:t>
            </a:r>
            <a:r>
              <a:rPr lang="es-MX" dirty="0">
                <a:latin typeface="Calibri" pitchFamily="34" charset="0"/>
              </a:rPr>
              <a:t> por parte de diversas instituciones responsables de coordinar la preparación para la emergencia</a:t>
            </a:r>
            <a:r>
              <a:rPr lang="es-ES" dirty="0">
                <a:latin typeface="Calibri" pitchFamily="34" charset="0"/>
              </a:rPr>
              <a:t> </a:t>
            </a:r>
          </a:p>
        </p:txBody>
      </p:sp>
      <p:sp>
        <p:nvSpPr>
          <p:cNvPr id="41988" name="Rectangle 6"/>
          <p:cNvSpPr>
            <a:spLocks noChangeArrowheads="1"/>
          </p:cNvSpPr>
          <p:nvPr/>
        </p:nvSpPr>
        <p:spPr bwMode="auto">
          <a:xfrm>
            <a:off x="0" y="935038"/>
            <a:ext cx="9144000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ES" b="1">
                <a:latin typeface="Calibri" pitchFamily="34" charset="0"/>
              </a:rPr>
              <a:t>CAPACIDAD DE RESPUESTA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251520" y="4581128"/>
            <a:ext cx="8604448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indent="-265113" algn="just">
              <a:spcAft>
                <a:spcPts val="1200"/>
              </a:spcAft>
              <a:buFontTx/>
              <a:buBlip>
                <a:blip r:embed="rId3"/>
              </a:buBlip>
            </a:pPr>
            <a:r>
              <a:rPr lang="es-MX" dirty="0" smtClean="0">
                <a:latin typeface="Calibri" pitchFamily="34" charset="0"/>
              </a:rPr>
              <a:t>La </a:t>
            </a:r>
            <a:r>
              <a:rPr lang="es-MX" b="1" dirty="0" smtClean="0">
                <a:solidFill>
                  <a:srgbClr val="000066"/>
                </a:solidFill>
                <a:latin typeface="Calibri" pitchFamily="34" charset="0"/>
              </a:rPr>
              <a:t>educación</a:t>
            </a:r>
            <a:r>
              <a:rPr lang="es-MX" dirty="0" smtClean="0">
                <a:latin typeface="Calibri" pitchFamily="34" charset="0"/>
              </a:rPr>
              <a:t> y los programas de </a:t>
            </a:r>
            <a:r>
              <a:rPr lang="es-MX" b="1" dirty="0" smtClean="0">
                <a:solidFill>
                  <a:srgbClr val="000066"/>
                </a:solidFill>
                <a:latin typeface="Calibri" pitchFamily="34" charset="0"/>
              </a:rPr>
              <a:t>preparación</a:t>
            </a:r>
            <a:r>
              <a:rPr lang="es-MX" dirty="0" smtClean="0">
                <a:latin typeface="Calibri" pitchFamily="34" charset="0"/>
              </a:rPr>
              <a:t> juegan un papel determinante. </a:t>
            </a:r>
          </a:p>
          <a:p>
            <a:pPr marL="265113" indent="-265113" algn="just">
              <a:spcAft>
                <a:spcPts val="1200"/>
              </a:spcAft>
              <a:buFontTx/>
              <a:buBlip>
                <a:blip r:embed="rId3"/>
              </a:buBlip>
            </a:pPr>
            <a:r>
              <a:rPr lang="es-MX" dirty="0" smtClean="0">
                <a:latin typeface="Calibri" pitchFamily="34" charset="0"/>
              </a:rPr>
              <a:t>Necesario contar con </a:t>
            </a:r>
            <a:r>
              <a:rPr lang="es-MX" b="1" dirty="0" smtClean="0">
                <a:solidFill>
                  <a:srgbClr val="000066"/>
                </a:solidFill>
                <a:latin typeface="Calibri" pitchFamily="34" charset="0"/>
              </a:rPr>
              <a:t>planes y manuales de procedimientos</a:t>
            </a:r>
            <a:r>
              <a:rPr lang="es-MX" dirty="0" smtClean="0">
                <a:latin typeface="Calibri" pitchFamily="34" charset="0"/>
              </a:rPr>
              <a:t> (deben ser practicados y probados). Es importante que los planes sean revisados y actualizados periódicamente, dadas las características cambiantes del riesgo</a:t>
            </a:r>
            <a:r>
              <a:rPr lang="en-US" dirty="0" smtClean="0">
                <a:latin typeface="Calibri" pitchFamily="34" charset="0"/>
              </a:rPr>
              <a:t> </a:t>
            </a:r>
            <a:endParaRPr lang="en-US" dirty="0">
              <a:latin typeface="Calibri" pitchFamily="34" charset="0"/>
            </a:endParaRPr>
          </a:p>
        </p:txBody>
      </p:sp>
      <p:pic>
        <p:nvPicPr>
          <p:cNvPr id="14" name="Picture 103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164288" y="3140968"/>
            <a:ext cx="1711325" cy="11461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5" name="Picture 103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164288" y="1628800"/>
            <a:ext cx="1873250" cy="124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9"/>
          <p:cNvPicPr>
            <a:picLocks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077200" y="6623050"/>
            <a:ext cx="990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" y="-1"/>
            <a:ext cx="9160344" cy="817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395288" y="1657350"/>
            <a:ext cx="8424862" cy="457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MX" dirty="0">
                <a:latin typeface="Calibri" pitchFamily="34" charset="0"/>
              </a:rPr>
              <a:t>Adicionalmente existen muchas otras consideraciones y recomendaciones que son críticas en el desarrollo y sustentabilidad de sistemas efectivos de alertamiento.</a:t>
            </a:r>
          </a:p>
          <a:p>
            <a:pPr algn="just"/>
            <a:endParaRPr lang="es-MX" dirty="0">
              <a:latin typeface="Calibri" pitchFamily="34" charset="0"/>
            </a:endParaRPr>
          </a:p>
          <a:p>
            <a:pPr marL="1076325" lvl="1" indent="-266700" algn="just">
              <a:lnSpc>
                <a:spcPct val="120000"/>
              </a:lnSpc>
              <a:buClr>
                <a:srgbClr val="CC0000"/>
              </a:buClr>
              <a:buFontTx/>
              <a:buBlip>
                <a:blip r:embed="rId2"/>
              </a:buBlip>
            </a:pPr>
            <a:r>
              <a:rPr lang="es-MX" dirty="0" smtClean="0">
                <a:latin typeface="Calibri" pitchFamily="34" charset="0"/>
              </a:rPr>
              <a:t>Deben ser parte de las estrategias </a:t>
            </a:r>
            <a:r>
              <a:rPr lang="es-MX" dirty="0">
                <a:latin typeface="Calibri" pitchFamily="34" charset="0"/>
              </a:rPr>
              <a:t>y políticas de gobierno</a:t>
            </a:r>
          </a:p>
          <a:p>
            <a:pPr marL="1076325" lvl="1" indent="-266700" algn="just">
              <a:lnSpc>
                <a:spcPct val="120000"/>
              </a:lnSpc>
              <a:buClr>
                <a:srgbClr val="CC0000"/>
              </a:buClr>
              <a:buFontTx/>
              <a:buBlip>
                <a:blip r:embed="rId2"/>
              </a:buBlip>
            </a:pPr>
            <a:r>
              <a:rPr lang="es-MX" dirty="0">
                <a:latin typeface="Calibri" pitchFamily="34" charset="0"/>
              </a:rPr>
              <a:t>Organización y respaldo institucional</a:t>
            </a:r>
          </a:p>
          <a:p>
            <a:pPr marL="1076325" lvl="1" indent="-266700" algn="just">
              <a:lnSpc>
                <a:spcPct val="120000"/>
              </a:lnSpc>
              <a:buClr>
                <a:srgbClr val="CC0000"/>
              </a:buClr>
              <a:buFontTx/>
              <a:buBlip>
                <a:blip r:embed="rId2"/>
              </a:buBlip>
            </a:pPr>
            <a:r>
              <a:rPr lang="es-MX" dirty="0">
                <a:latin typeface="Calibri" pitchFamily="34" charset="0"/>
              </a:rPr>
              <a:t>Participación de las comunidades</a:t>
            </a:r>
          </a:p>
          <a:p>
            <a:pPr marL="1076325" lvl="1" indent="-266700" algn="just">
              <a:lnSpc>
                <a:spcPct val="120000"/>
              </a:lnSpc>
              <a:buClr>
                <a:srgbClr val="CC0000"/>
              </a:buClr>
              <a:buFontTx/>
              <a:buBlip>
                <a:blip r:embed="rId2"/>
              </a:buBlip>
            </a:pPr>
            <a:r>
              <a:rPr lang="es-MX" dirty="0">
                <a:latin typeface="Calibri" pitchFamily="34" charset="0"/>
              </a:rPr>
              <a:t>Factores culturales, perspectivas de género</a:t>
            </a:r>
          </a:p>
          <a:p>
            <a:pPr marL="1076325" lvl="1" indent="-266700" algn="just">
              <a:lnSpc>
                <a:spcPct val="120000"/>
              </a:lnSpc>
              <a:buClr>
                <a:srgbClr val="CC0000"/>
              </a:buClr>
              <a:buFontTx/>
              <a:buBlip>
                <a:blip r:embed="rId2"/>
              </a:buBlip>
            </a:pPr>
            <a:r>
              <a:rPr lang="es-MX" dirty="0">
                <a:latin typeface="Calibri" pitchFamily="34" charset="0"/>
              </a:rPr>
              <a:t>Recursos para el mantenimiento</a:t>
            </a:r>
          </a:p>
          <a:p>
            <a:pPr marL="1076325" lvl="1" indent="-266700" algn="just">
              <a:lnSpc>
                <a:spcPct val="120000"/>
              </a:lnSpc>
              <a:buClr>
                <a:srgbClr val="CC0000"/>
              </a:buClr>
              <a:buFontTx/>
              <a:buBlip>
                <a:blip r:embed="rId2"/>
              </a:buBlip>
            </a:pPr>
            <a:r>
              <a:rPr lang="es-MX" dirty="0">
                <a:latin typeface="Calibri" pitchFamily="34" charset="0"/>
              </a:rPr>
              <a:t>Actores involucrados</a:t>
            </a:r>
          </a:p>
          <a:p>
            <a:pPr marL="1076325" lvl="1" indent="-266700" algn="just">
              <a:lnSpc>
                <a:spcPct val="120000"/>
              </a:lnSpc>
              <a:buClr>
                <a:srgbClr val="CC0000"/>
              </a:buClr>
              <a:buFontTx/>
              <a:buBlip>
                <a:blip r:embed="rId2"/>
              </a:buBlip>
            </a:pPr>
            <a:r>
              <a:rPr lang="es-MX" dirty="0">
                <a:latin typeface="Calibri" pitchFamily="34" charset="0"/>
              </a:rPr>
              <a:t>Coordinación nacional, estatal y municipal</a:t>
            </a:r>
          </a:p>
          <a:p>
            <a:pPr marL="1076325" lvl="1" indent="-266700" algn="just">
              <a:lnSpc>
                <a:spcPct val="120000"/>
              </a:lnSpc>
              <a:buClr>
                <a:srgbClr val="CC0000"/>
              </a:buClr>
              <a:buFontTx/>
              <a:buBlip>
                <a:blip r:embed="rId2"/>
              </a:buBlip>
            </a:pPr>
            <a:r>
              <a:rPr lang="es-MX" dirty="0">
                <a:latin typeface="Calibri" pitchFamily="34" charset="0"/>
              </a:rPr>
              <a:t>Organizaciones no gubernamentales</a:t>
            </a:r>
          </a:p>
          <a:p>
            <a:pPr marL="1076325" lvl="1" indent="-266700" algn="just">
              <a:lnSpc>
                <a:spcPct val="120000"/>
              </a:lnSpc>
              <a:buClr>
                <a:srgbClr val="CC0000"/>
              </a:buClr>
              <a:buFontTx/>
              <a:buBlip>
                <a:blip r:embed="rId2"/>
              </a:buBlip>
            </a:pPr>
            <a:r>
              <a:rPr lang="es-MX" dirty="0">
                <a:latin typeface="Calibri" pitchFamily="34" charset="0"/>
              </a:rPr>
              <a:t>Sector privado</a:t>
            </a:r>
          </a:p>
          <a:p>
            <a:pPr marL="1076325" lvl="1" indent="-266700" algn="just">
              <a:lnSpc>
                <a:spcPct val="120000"/>
              </a:lnSpc>
              <a:buClr>
                <a:srgbClr val="CC0000"/>
              </a:buClr>
              <a:buFontTx/>
              <a:buBlip>
                <a:blip r:embed="rId2"/>
              </a:buBlip>
            </a:pPr>
            <a:r>
              <a:rPr lang="es-MX" dirty="0">
                <a:latin typeface="Calibri" pitchFamily="34" charset="0"/>
              </a:rPr>
              <a:t>Aspectos tecnológicos y científicos</a:t>
            </a:r>
          </a:p>
          <a:p>
            <a:pPr marL="1076325" lvl="1" indent="-266700" algn="just">
              <a:lnSpc>
                <a:spcPct val="120000"/>
              </a:lnSpc>
              <a:buClr>
                <a:srgbClr val="CC0000"/>
              </a:buClr>
              <a:buFontTx/>
              <a:buBlip>
                <a:blip r:embed="rId2"/>
              </a:buBlip>
            </a:pPr>
            <a:r>
              <a:rPr lang="es-MX" dirty="0">
                <a:latin typeface="Calibri" pitchFamily="34" charset="0"/>
              </a:rPr>
              <a:t>Enfoques </a:t>
            </a:r>
            <a:r>
              <a:rPr lang="es-MX" dirty="0" err="1">
                <a:latin typeface="Calibri" pitchFamily="34" charset="0"/>
              </a:rPr>
              <a:t>multiriesgos</a:t>
            </a:r>
            <a:endParaRPr lang="es-MX" dirty="0">
              <a:latin typeface="Calibri" pitchFamily="34" charset="0"/>
            </a:endParaRPr>
          </a:p>
        </p:txBody>
      </p:sp>
      <p:sp>
        <p:nvSpPr>
          <p:cNvPr id="43011" name="Rectangle 5"/>
          <p:cNvSpPr>
            <a:spLocks noChangeArrowheads="1"/>
          </p:cNvSpPr>
          <p:nvPr/>
        </p:nvSpPr>
        <p:spPr bwMode="auto">
          <a:xfrm>
            <a:off x="0" y="914400"/>
            <a:ext cx="9144000" cy="620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ES" b="1">
                <a:latin typeface="Calibri" pitchFamily="34" charset="0"/>
              </a:rPr>
              <a:t>SISTEMAS DE ALERTA TEMPRANA: ASUNTOS TRANSVERSALES</a:t>
            </a:r>
          </a:p>
        </p:txBody>
      </p:sp>
      <p:pic>
        <p:nvPicPr>
          <p:cNvPr id="12" name="Picture 9"/>
          <p:cNvPicPr>
            <a:picLocks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077200" y="6623050"/>
            <a:ext cx="990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" y="-1"/>
            <a:ext cx="9160344" cy="817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4"/>
          <p:cNvSpPr>
            <a:spLocks noChangeArrowheads="1"/>
          </p:cNvSpPr>
          <p:nvPr/>
        </p:nvSpPr>
        <p:spPr bwMode="auto">
          <a:xfrm>
            <a:off x="395288" y="1374775"/>
            <a:ext cx="820896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es-MX">
                <a:latin typeface="Calibri" pitchFamily="34" charset="0"/>
              </a:rPr>
              <a:t>El desarrollo y la ejecución de un sistema eficaz de alerta temprana requieren la </a:t>
            </a:r>
            <a:r>
              <a:rPr lang="es-MX" b="1">
                <a:solidFill>
                  <a:srgbClr val="000066"/>
                </a:solidFill>
                <a:latin typeface="Calibri" pitchFamily="34" charset="0"/>
              </a:rPr>
              <a:t>contribución y la coordinación</a:t>
            </a:r>
            <a:r>
              <a:rPr lang="es-MX">
                <a:latin typeface="Calibri" pitchFamily="34" charset="0"/>
              </a:rPr>
              <a:t> de una amplia gama de personas y grupos a lo largo y ancho de la comunidad. Cada uno de ellos tiene un juego de funciones entrecruzadas por las cuales debería responder.</a:t>
            </a:r>
          </a:p>
        </p:txBody>
      </p:sp>
      <p:sp>
        <p:nvSpPr>
          <p:cNvPr id="44035" name="Rectangle 5"/>
          <p:cNvSpPr>
            <a:spLocks noChangeArrowheads="1"/>
          </p:cNvSpPr>
          <p:nvPr/>
        </p:nvSpPr>
        <p:spPr bwMode="auto">
          <a:xfrm>
            <a:off x="0" y="863600"/>
            <a:ext cx="9144000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ES" b="1">
                <a:latin typeface="Calibri" pitchFamily="34" charset="0"/>
              </a:rPr>
              <a:t>SISTEMAS DE ALERTA TEMPRANA: ACTORES CLAVE</a:t>
            </a:r>
          </a:p>
        </p:txBody>
      </p:sp>
      <p:sp>
        <p:nvSpPr>
          <p:cNvPr id="44036" name="Text Box 7"/>
          <p:cNvSpPr txBox="1">
            <a:spLocks noChangeArrowheads="1"/>
          </p:cNvSpPr>
          <p:nvPr/>
        </p:nvSpPr>
        <p:spPr bwMode="auto">
          <a:xfrm>
            <a:off x="1527175" y="2771775"/>
            <a:ext cx="4195763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65113" indent="-265113">
              <a:lnSpc>
                <a:spcPct val="160000"/>
              </a:lnSpc>
              <a:buFontTx/>
              <a:buBlip>
                <a:blip r:embed="rId2"/>
              </a:buBlip>
            </a:pPr>
            <a:r>
              <a:rPr lang="es-MX">
                <a:latin typeface="Calibri" pitchFamily="34" charset="0"/>
              </a:rPr>
              <a:t>Comunidades</a:t>
            </a:r>
          </a:p>
          <a:p>
            <a:pPr marL="265113" indent="-265113">
              <a:lnSpc>
                <a:spcPct val="160000"/>
              </a:lnSpc>
              <a:buFontTx/>
              <a:buBlip>
                <a:blip r:embed="rId2"/>
              </a:buBlip>
            </a:pPr>
            <a:r>
              <a:rPr lang="es-MX">
                <a:latin typeface="Calibri" pitchFamily="34" charset="0"/>
              </a:rPr>
              <a:t>Gobiernos locales</a:t>
            </a:r>
          </a:p>
          <a:p>
            <a:pPr marL="265113" indent="-265113">
              <a:lnSpc>
                <a:spcPct val="160000"/>
              </a:lnSpc>
              <a:buFontTx/>
              <a:buBlip>
                <a:blip r:embed="rId2"/>
              </a:buBlip>
            </a:pPr>
            <a:r>
              <a:rPr lang="es-MX">
                <a:latin typeface="Calibri" pitchFamily="34" charset="0"/>
              </a:rPr>
              <a:t>Gobiernos nacionales</a:t>
            </a:r>
          </a:p>
          <a:p>
            <a:pPr marL="265113" indent="-265113">
              <a:lnSpc>
                <a:spcPct val="160000"/>
              </a:lnSpc>
              <a:buFontTx/>
              <a:buBlip>
                <a:blip r:embed="rId2"/>
              </a:buBlip>
            </a:pPr>
            <a:r>
              <a:rPr lang="es-MX">
                <a:latin typeface="Calibri" pitchFamily="34" charset="0"/>
              </a:rPr>
              <a:t>Instituciones y organismos</a:t>
            </a:r>
          </a:p>
          <a:p>
            <a:pPr marL="265113" indent="-265113">
              <a:lnSpc>
                <a:spcPct val="160000"/>
              </a:lnSpc>
              <a:buFontTx/>
              <a:buBlip>
                <a:blip r:embed="rId2"/>
              </a:buBlip>
            </a:pPr>
            <a:r>
              <a:rPr lang="es-MX">
                <a:latin typeface="Calibri" pitchFamily="34" charset="0"/>
              </a:rPr>
              <a:t>Organizaciones no-gubernamentales</a:t>
            </a:r>
          </a:p>
          <a:p>
            <a:pPr marL="265113" indent="-265113">
              <a:lnSpc>
                <a:spcPct val="160000"/>
              </a:lnSpc>
              <a:buFontTx/>
              <a:buBlip>
                <a:blip r:embed="rId2"/>
              </a:buBlip>
            </a:pPr>
            <a:r>
              <a:rPr lang="es-MX">
                <a:latin typeface="Calibri" pitchFamily="34" charset="0"/>
              </a:rPr>
              <a:t>Sector privado</a:t>
            </a:r>
          </a:p>
          <a:p>
            <a:pPr marL="265113" indent="-265113">
              <a:lnSpc>
                <a:spcPct val="160000"/>
              </a:lnSpc>
              <a:buFontTx/>
              <a:buBlip>
                <a:blip r:embed="rId2"/>
              </a:buBlip>
            </a:pPr>
            <a:r>
              <a:rPr lang="es-MX">
                <a:latin typeface="Calibri" pitchFamily="34" charset="0"/>
              </a:rPr>
              <a:t>Comunidad científica</a:t>
            </a:r>
          </a:p>
          <a:p>
            <a:pPr marL="265113" indent="-265113">
              <a:lnSpc>
                <a:spcPct val="160000"/>
              </a:lnSpc>
              <a:buFontTx/>
              <a:buBlip>
                <a:blip r:embed="rId2"/>
              </a:buBlip>
            </a:pPr>
            <a:endParaRPr lang="es-MX">
              <a:latin typeface="Calibri" pitchFamily="34" charset="0"/>
            </a:endParaRPr>
          </a:p>
        </p:txBody>
      </p:sp>
      <p:pic>
        <p:nvPicPr>
          <p:cNvPr id="14" name="Picture 9"/>
          <p:cNvPicPr>
            <a:picLocks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077200" y="6623050"/>
            <a:ext cx="990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" y="-1"/>
            <a:ext cx="9160344" cy="817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4" name="Rectangle 4"/>
          <p:cNvSpPr>
            <a:spLocks noChangeArrowheads="1"/>
          </p:cNvSpPr>
          <p:nvPr/>
        </p:nvSpPr>
        <p:spPr bwMode="auto">
          <a:xfrm>
            <a:off x="0" y="792163"/>
            <a:ext cx="9144000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>
                <a:effectLst>
                  <a:outerShdw blurRad="38100" dist="38100" dir="2700000" algn="tl">
                    <a:srgbClr val="1F497D"/>
                  </a:outerShdw>
                </a:effectLst>
                <a:latin typeface="+mn-lt"/>
                <a:cs typeface="+mn-cs"/>
              </a:rPr>
              <a:t>SISTEMAS DE ALERTA TEMPRANA PARA CICLONES </a:t>
            </a:r>
            <a:r>
              <a:rPr lang="es-ES" b="1" dirty="0" smtClean="0">
                <a:effectLst>
                  <a:outerShdw blurRad="38100" dist="38100" dir="2700000" algn="tl">
                    <a:srgbClr val="1F497D"/>
                  </a:outerShdw>
                </a:effectLst>
                <a:latin typeface="+mn-lt"/>
                <a:cs typeface="+mn-cs"/>
              </a:rPr>
              <a:t>TROPICALES SIAT-CT</a:t>
            </a:r>
            <a:endParaRPr lang="es-ES" b="1" dirty="0">
              <a:effectLst>
                <a:outerShdw blurRad="38100" dist="38100" dir="2700000" algn="tl">
                  <a:srgbClr val="1F497D"/>
                </a:outerShdw>
              </a:effectLst>
              <a:latin typeface="+mn-lt"/>
              <a:cs typeface="+mn-cs"/>
            </a:endParaRP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3962400" y="2322513"/>
          <a:ext cx="2090738" cy="290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r:id="rId3" imgW="5715042" imgH="7948670" progId="">
                  <p:embed/>
                </p:oleObj>
              </mc:Choice>
              <mc:Fallback>
                <p:oleObj r:id="rId3" imgW="5715042" imgH="794867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2322513"/>
                        <a:ext cx="2090738" cy="290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68288" y="2136775"/>
            <a:ext cx="3160712" cy="3163888"/>
            <a:chOff x="169" y="1419"/>
            <a:chExt cx="1991" cy="1993"/>
          </a:xfrm>
        </p:grpSpPr>
        <p:sp>
          <p:nvSpPr>
            <p:cNvPr id="4119" name="Oval 7"/>
            <p:cNvSpPr>
              <a:spLocks noChangeArrowheads="1"/>
            </p:cNvSpPr>
            <p:nvPr/>
          </p:nvSpPr>
          <p:spPr bwMode="auto">
            <a:xfrm rot="-8362">
              <a:off x="180" y="1419"/>
              <a:ext cx="1980" cy="1940"/>
            </a:xfrm>
            <a:prstGeom prst="ellipse">
              <a:avLst/>
            </a:prstGeom>
            <a:gradFill rotWithShape="0">
              <a:gsLst>
                <a:gs pos="0">
                  <a:srgbClr val="7693B0"/>
                </a:gs>
                <a:gs pos="100000">
                  <a:srgbClr val="00366C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MX">
                <a:latin typeface="Calibri" pitchFamily="34" charset="0"/>
              </a:endParaRPr>
            </a:p>
          </p:txBody>
        </p:sp>
        <p:sp>
          <p:nvSpPr>
            <p:cNvPr id="4120" name="Oval 8"/>
            <p:cNvSpPr>
              <a:spLocks noChangeArrowheads="1"/>
            </p:cNvSpPr>
            <p:nvPr/>
          </p:nvSpPr>
          <p:spPr bwMode="auto">
            <a:xfrm rot="-8362">
              <a:off x="652" y="1919"/>
              <a:ext cx="1025" cy="100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MX">
                <a:latin typeface="Calibri" pitchFamily="34" charset="0"/>
              </a:endParaRPr>
            </a:p>
          </p:txBody>
        </p:sp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169" y="1445"/>
              <a:ext cx="1991" cy="1967"/>
              <a:chOff x="419" y="1174"/>
              <a:chExt cx="2221" cy="2206"/>
            </a:xfrm>
          </p:grpSpPr>
          <p:sp>
            <p:nvSpPr>
              <p:cNvPr id="4128" name="Line 10"/>
              <p:cNvSpPr>
                <a:spLocks noChangeShapeType="1"/>
              </p:cNvSpPr>
              <p:nvPr/>
            </p:nvSpPr>
            <p:spPr bwMode="auto">
              <a:xfrm rot="-8362">
                <a:off x="1501" y="1174"/>
                <a:ext cx="0" cy="555"/>
              </a:xfrm>
              <a:prstGeom prst="line">
                <a:avLst/>
              </a:pr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4129" name="Line 11"/>
              <p:cNvSpPr>
                <a:spLocks noChangeShapeType="1"/>
              </p:cNvSpPr>
              <p:nvPr/>
            </p:nvSpPr>
            <p:spPr bwMode="auto">
              <a:xfrm rot="-8362">
                <a:off x="1498" y="2826"/>
                <a:ext cx="0" cy="554"/>
              </a:xfrm>
              <a:prstGeom prst="line">
                <a:avLst/>
              </a:pr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4130" name="Line 12"/>
              <p:cNvSpPr>
                <a:spLocks noChangeShapeType="1"/>
              </p:cNvSpPr>
              <p:nvPr/>
            </p:nvSpPr>
            <p:spPr bwMode="auto">
              <a:xfrm rot="5391638">
                <a:off x="700" y="2016"/>
                <a:ext cx="0" cy="562"/>
              </a:xfrm>
              <a:prstGeom prst="line">
                <a:avLst/>
              </a:pr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4131" name="Line 13"/>
              <p:cNvSpPr>
                <a:spLocks noChangeShapeType="1"/>
              </p:cNvSpPr>
              <p:nvPr/>
            </p:nvSpPr>
            <p:spPr bwMode="auto">
              <a:xfrm rot="5391638">
                <a:off x="2359" y="2003"/>
                <a:ext cx="0" cy="562"/>
              </a:xfrm>
              <a:prstGeom prst="line">
                <a:avLst/>
              </a:pr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</p:grpSp>
        <p:sp>
          <p:nvSpPr>
            <p:cNvPr id="4122" name="Text Box 14"/>
            <p:cNvSpPr txBox="1">
              <a:spLocks noChangeArrowheads="1"/>
            </p:cNvSpPr>
            <p:nvPr/>
          </p:nvSpPr>
          <p:spPr bwMode="auto">
            <a:xfrm>
              <a:off x="1516" y="1865"/>
              <a:ext cx="43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s-MX" sz="1000" b="1">
                  <a:solidFill>
                    <a:schemeClr val="bg1"/>
                  </a:solidFill>
                  <a:latin typeface="Calibri" pitchFamily="34" charset="0"/>
                </a:rPr>
                <a:t>Sociedad </a:t>
              </a:r>
            </a:p>
            <a:p>
              <a:pPr algn="ctr"/>
              <a:r>
                <a:rPr lang="es-MX" sz="1000" b="1">
                  <a:solidFill>
                    <a:schemeClr val="bg1"/>
                  </a:solidFill>
                  <a:latin typeface="Calibri" pitchFamily="34" charset="0"/>
                </a:rPr>
                <a:t>Civil</a:t>
              </a:r>
            </a:p>
          </p:txBody>
        </p:sp>
        <p:sp>
          <p:nvSpPr>
            <p:cNvPr id="4123" name="Text Box 15"/>
            <p:cNvSpPr txBox="1">
              <a:spLocks noChangeArrowheads="1"/>
            </p:cNvSpPr>
            <p:nvPr/>
          </p:nvSpPr>
          <p:spPr bwMode="auto">
            <a:xfrm>
              <a:off x="357" y="1790"/>
              <a:ext cx="587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s-MX" sz="1000" b="1">
                  <a:solidFill>
                    <a:schemeClr val="bg1"/>
                  </a:solidFill>
                  <a:latin typeface="Calibri" pitchFamily="34" charset="0"/>
                </a:rPr>
                <a:t>Grupo técnico</a:t>
              </a:r>
            </a:p>
            <a:p>
              <a:pPr algn="ctr"/>
              <a:r>
                <a:rPr lang="es-MX" sz="1000" b="1">
                  <a:solidFill>
                    <a:schemeClr val="bg1"/>
                  </a:solidFill>
                  <a:latin typeface="Calibri" pitchFamily="34" charset="0"/>
                </a:rPr>
                <a:t>científico</a:t>
              </a:r>
            </a:p>
          </p:txBody>
        </p:sp>
        <p:sp>
          <p:nvSpPr>
            <p:cNvPr id="4124" name="Text Box 16"/>
            <p:cNvSpPr txBox="1">
              <a:spLocks noChangeArrowheads="1"/>
            </p:cNvSpPr>
            <p:nvPr/>
          </p:nvSpPr>
          <p:spPr bwMode="auto">
            <a:xfrm>
              <a:off x="1476" y="2871"/>
              <a:ext cx="367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s-MX" sz="1000" b="1">
                  <a:solidFill>
                    <a:schemeClr val="bg1"/>
                  </a:solidFill>
                  <a:latin typeface="Calibri" pitchFamily="34" charset="0"/>
                </a:rPr>
                <a:t>Medios</a:t>
              </a:r>
            </a:p>
          </p:txBody>
        </p:sp>
        <p:sp>
          <p:nvSpPr>
            <p:cNvPr id="4125" name="Text Box 17"/>
            <p:cNvSpPr txBox="1">
              <a:spLocks noChangeArrowheads="1"/>
            </p:cNvSpPr>
            <p:nvPr/>
          </p:nvSpPr>
          <p:spPr bwMode="auto">
            <a:xfrm>
              <a:off x="434" y="2871"/>
              <a:ext cx="430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s-MX" sz="1000" b="1">
                  <a:solidFill>
                    <a:schemeClr val="bg1"/>
                  </a:solidFill>
                  <a:latin typeface="Calibri" pitchFamily="34" charset="0"/>
                </a:rPr>
                <a:t>Gobierno</a:t>
              </a:r>
            </a:p>
          </p:txBody>
        </p:sp>
        <p:sp>
          <p:nvSpPr>
            <p:cNvPr id="4126" name="Oval 18"/>
            <p:cNvSpPr>
              <a:spLocks noChangeArrowheads="1"/>
            </p:cNvSpPr>
            <p:nvPr/>
          </p:nvSpPr>
          <p:spPr bwMode="auto">
            <a:xfrm>
              <a:off x="716" y="1970"/>
              <a:ext cx="903" cy="899"/>
            </a:xfrm>
            <a:prstGeom prst="ellipse">
              <a:avLst/>
            </a:prstGeom>
            <a:gradFill rotWithShape="0">
              <a:gsLst>
                <a:gs pos="0">
                  <a:srgbClr val="7693B0"/>
                </a:gs>
                <a:gs pos="100000">
                  <a:srgbClr val="00366C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s-MX" sz="1600">
                <a:latin typeface="Calibri" pitchFamily="34" charset="0"/>
              </a:endParaRPr>
            </a:p>
            <a:p>
              <a:pPr algn="ctr"/>
              <a:endParaRPr lang="es-MX" sz="1600">
                <a:latin typeface="Calibri" pitchFamily="34" charset="0"/>
              </a:endParaRPr>
            </a:p>
            <a:p>
              <a:pPr algn="ctr"/>
              <a:r>
                <a:rPr lang="es-MX" sz="1600">
                  <a:solidFill>
                    <a:schemeClr val="bg1"/>
                  </a:solidFill>
                  <a:latin typeface="Calibri" pitchFamily="34" charset="0"/>
                </a:rPr>
                <a:t>SIAT-CT</a:t>
              </a:r>
            </a:p>
          </p:txBody>
        </p:sp>
        <p:pic>
          <p:nvPicPr>
            <p:cNvPr id="4127" name="Picture 19" descr="niñosrojo-transp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998" y="2078"/>
              <a:ext cx="344" cy="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101" name="Text Box 20"/>
          <p:cNvSpPr txBox="1">
            <a:spLocks noChangeArrowheads="1"/>
          </p:cNvSpPr>
          <p:nvPr/>
        </p:nvSpPr>
        <p:spPr bwMode="auto">
          <a:xfrm>
            <a:off x="381000" y="1560513"/>
            <a:ext cx="2249488" cy="274637"/>
          </a:xfrm>
          <a:prstGeom prst="rect">
            <a:avLst/>
          </a:prstGeom>
          <a:gradFill rotWithShape="0">
            <a:gsLst>
              <a:gs pos="0">
                <a:srgbClr val="7693B0"/>
              </a:gs>
              <a:gs pos="100000">
                <a:srgbClr val="00366C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MX" sz="1200" b="1">
                <a:solidFill>
                  <a:schemeClr val="bg1"/>
                </a:solidFill>
                <a:latin typeface="Calibri" pitchFamily="34" charset="0"/>
              </a:rPr>
              <a:t>Alertamiento oportuno</a:t>
            </a:r>
          </a:p>
        </p:txBody>
      </p:sp>
      <p:sp>
        <p:nvSpPr>
          <p:cNvPr id="4102" name="Text Box 21"/>
          <p:cNvSpPr txBox="1">
            <a:spLocks noChangeArrowheads="1"/>
          </p:cNvSpPr>
          <p:nvPr/>
        </p:nvSpPr>
        <p:spPr bwMode="auto">
          <a:xfrm>
            <a:off x="3581400" y="1560513"/>
            <a:ext cx="2319338" cy="274637"/>
          </a:xfrm>
          <a:prstGeom prst="rect">
            <a:avLst/>
          </a:prstGeom>
          <a:gradFill rotWithShape="0">
            <a:gsLst>
              <a:gs pos="0">
                <a:srgbClr val="7693B0"/>
              </a:gs>
              <a:gs pos="100000">
                <a:srgbClr val="00366C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MX" sz="1200" b="1">
                <a:solidFill>
                  <a:schemeClr val="bg1"/>
                </a:solidFill>
                <a:latin typeface="Calibri" pitchFamily="34" charset="0"/>
              </a:rPr>
              <a:t>Mecanismos  de comunicación</a:t>
            </a:r>
          </a:p>
        </p:txBody>
      </p:sp>
      <p:sp>
        <p:nvSpPr>
          <p:cNvPr id="4103" name="AutoShape 22"/>
          <p:cNvSpPr>
            <a:spLocks noChangeArrowheads="1"/>
          </p:cNvSpPr>
          <p:nvPr/>
        </p:nvSpPr>
        <p:spPr bwMode="auto">
          <a:xfrm>
            <a:off x="2652713" y="1452563"/>
            <a:ext cx="914400" cy="47942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56 h 21600"/>
              <a:gd name="T14" fmla="*/ 17525 w 21600"/>
              <a:gd name="T15" fmla="*/ 1614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3365" y="0"/>
                </a:moveTo>
                <a:lnTo>
                  <a:pt x="13365" y="5456"/>
                </a:lnTo>
                <a:lnTo>
                  <a:pt x="3375" y="5456"/>
                </a:lnTo>
                <a:lnTo>
                  <a:pt x="3375" y="16144"/>
                </a:lnTo>
                <a:lnTo>
                  <a:pt x="13365" y="16144"/>
                </a:lnTo>
                <a:lnTo>
                  <a:pt x="13365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56"/>
                </a:moveTo>
                <a:lnTo>
                  <a:pt x="1350" y="16144"/>
                </a:lnTo>
                <a:lnTo>
                  <a:pt x="2700" y="16144"/>
                </a:lnTo>
                <a:lnTo>
                  <a:pt x="2700" y="5456"/>
                </a:lnTo>
                <a:close/>
              </a:path>
              <a:path w="21600" h="21600">
                <a:moveTo>
                  <a:pt x="0" y="5456"/>
                </a:moveTo>
                <a:lnTo>
                  <a:pt x="0" y="16144"/>
                </a:lnTo>
                <a:lnTo>
                  <a:pt x="675" y="16144"/>
                </a:lnTo>
                <a:lnTo>
                  <a:pt x="675" y="5456"/>
                </a:lnTo>
                <a:close/>
              </a:path>
            </a:pathLst>
          </a:custGeom>
          <a:gradFill rotWithShape="0">
            <a:gsLst>
              <a:gs pos="0">
                <a:srgbClr val="7693B0"/>
              </a:gs>
              <a:gs pos="100000">
                <a:srgbClr val="00366C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104" name="AutoShape 23"/>
          <p:cNvSpPr>
            <a:spLocks noChangeArrowheads="1"/>
          </p:cNvSpPr>
          <p:nvPr/>
        </p:nvSpPr>
        <p:spPr bwMode="auto">
          <a:xfrm>
            <a:off x="5943600" y="1439863"/>
            <a:ext cx="914400" cy="47942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56 h 21600"/>
              <a:gd name="T14" fmla="*/ 17525 w 21600"/>
              <a:gd name="T15" fmla="*/ 1614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3365" y="0"/>
                </a:moveTo>
                <a:lnTo>
                  <a:pt x="13365" y="5456"/>
                </a:lnTo>
                <a:lnTo>
                  <a:pt x="3375" y="5456"/>
                </a:lnTo>
                <a:lnTo>
                  <a:pt x="3375" y="16144"/>
                </a:lnTo>
                <a:lnTo>
                  <a:pt x="13365" y="16144"/>
                </a:lnTo>
                <a:lnTo>
                  <a:pt x="13365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56"/>
                </a:moveTo>
                <a:lnTo>
                  <a:pt x="1350" y="16144"/>
                </a:lnTo>
                <a:lnTo>
                  <a:pt x="2700" y="16144"/>
                </a:lnTo>
                <a:lnTo>
                  <a:pt x="2700" y="5456"/>
                </a:lnTo>
                <a:close/>
              </a:path>
              <a:path w="21600" h="21600">
                <a:moveTo>
                  <a:pt x="0" y="5456"/>
                </a:moveTo>
                <a:lnTo>
                  <a:pt x="0" y="16144"/>
                </a:lnTo>
                <a:lnTo>
                  <a:pt x="675" y="16144"/>
                </a:lnTo>
                <a:lnTo>
                  <a:pt x="675" y="5456"/>
                </a:lnTo>
                <a:close/>
              </a:path>
            </a:pathLst>
          </a:custGeom>
          <a:gradFill rotWithShape="0">
            <a:gsLst>
              <a:gs pos="0">
                <a:srgbClr val="7693B0"/>
              </a:gs>
              <a:gs pos="100000">
                <a:srgbClr val="00366C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105" name="Text Box 24"/>
          <p:cNvSpPr txBox="1">
            <a:spLocks noChangeArrowheads="1"/>
          </p:cNvSpPr>
          <p:nvPr/>
        </p:nvSpPr>
        <p:spPr bwMode="auto">
          <a:xfrm>
            <a:off x="6934200" y="1560513"/>
            <a:ext cx="1828800" cy="274637"/>
          </a:xfrm>
          <a:prstGeom prst="rect">
            <a:avLst/>
          </a:prstGeom>
          <a:gradFill rotWithShape="0">
            <a:gsLst>
              <a:gs pos="0">
                <a:srgbClr val="7693B0"/>
              </a:gs>
              <a:gs pos="100000">
                <a:srgbClr val="00366C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MX" sz="1200" b="1">
                <a:solidFill>
                  <a:schemeClr val="bg1"/>
                </a:solidFill>
                <a:latin typeface="Calibri" pitchFamily="34" charset="0"/>
              </a:rPr>
              <a:t>Respuesta</a:t>
            </a:r>
          </a:p>
        </p:txBody>
      </p:sp>
      <p:sp>
        <p:nvSpPr>
          <p:cNvPr id="4106" name="Text Box 25"/>
          <p:cNvSpPr txBox="1">
            <a:spLocks noChangeArrowheads="1"/>
          </p:cNvSpPr>
          <p:nvPr/>
        </p:nvSpPr>
        <p:spPr bwMode="auto">
          <a:xfrm>
            <a:off x="228600" y="5483225"/>
            <a:ext cx="8678863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1600">
                <a:latin typeface="Calibri" pitchFamily="34" charset="0"/>
              </a:rPr>
              <a:t>En el año 2000 el SIAT-CT fue establecido por las autoridades de Protección Civil e involucra una estrecha coordinación y colaboración entre diferentes instancias federales, estateles y a nivel municipal, así como el sector social y población. El objetivo del sistema es alertar oportunamente a la población en riesgo por la presencia de ciclón tropical y sus correspondientes procedimientos. </a:t>
            </a:r>
          </a:p>
        </p:txBody>
      </p: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6934200" y="2376488"/>
            <a:ext cx="1519238" cy="1219200"/>
            <a:chOff x="4368" y="1632"/>
            <a:chExt cx="957" cy="768"/>
          </a:xfrm>
        </p:grpSpPr>
        <p:sp>
          <p:nvSpPr>
            <p:cNvPr id="4117" name="Rectangle 27"/>
            <p:cNvSpPr>
              <a:spLocks noChangeArrowheads="1"/>
            </p:cNvSpPr>
            <p:nvPr/>
          </p:nvSpPr>
          <p:spPr bwMode="auto">
            <a:xfrm>
              <a:off x="4368" y="1632"/>
              <a:ext cx="957" cy="768"/>
            </a:xfrm>
            <a:prstGeom prst="rect">
              <a:avLst/>
            </a:prstGeom>
            <a:gradFill rotWithShape="0">
              <a:gsLst>
                <a:gs pos="0">
                  <a:srgbClr val="7693B0"/>
                </a:gs>
                <a:gs pos="100000">
                  <a:srgbClr val="00366C"/>
                </a:gs>
              </a:gsLst>
              <a:path path="shape">
                <a:fillToRect l="50000" t="50000" r="50000" b="50000"/>
              </a:path>
            </a:gradFill>
            <a:ln w="9525">
              <a:miter lim="800000"/>
              <a:headEnd/>
              <a:tailEnd/>
            </a:ln>
            <a:scene3d>
              <a:camera prst="legacyPerspectiv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00366C"/>
              </a:extrusionClr>
            </a:sp3d>
          </p:spPr>
          <p:txBody>
            <a:bodyPr wrap="none" anchor="ctr">
              <a:flatTx/>
            </a:bodyPr>
            <a:lstStyle/>
            <a:p>
              <a:endParaRPr lang="es-MX">
                <a:latin typeface="Calibri" pitchFamily="34" charset="0"/>
              </a:endParaRPr>
            </a:p>
          </p:txBody>
        </p:sp>
        <p:sp>
          <p:nvSpPr>
            <p:cNvPr id="4118" name="Text Box 28"/>
            <p:cNvSpPr txBox="1">
              <a:spLocks noChangeArrowheads="1"/>
            </p:cNvSpPr>
            <p:nvPr/>
          </p:nvSpPr>
          <p:spPr bwMode="auto">
            <a:xfrm>
              <a:off x="4389" y="1687"/>
              <a:ext cx="864" cy="645"/>
            </a:xfrm>
            <a:prstGeom prst="rect">
              <a:avLst/>
            </a:prstGeom>
            <a:solidFill>
              <a:srgbClr val="3399F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s-MX" sz="1100">
                  <a:solidFill>
                    <a:schemeClr val="bg1"/>
                  </a:solidFill>
                  <a:latin typeface="Calibri" pitchFamily="34" charset="0"/>
                </a:rPr>
                <a:t>PROGRAMAS</a:t>
              </a:r>
            </a:p>
            <a:p>
              <a:pPr eaLnBrk="0" hangingPunct="0">
                <a:spcBef>
                  <a:spcPct val="50000"/>
                </a:spcBef>
              </a:pPr>
              <a:r>
                <a:rPr lang="es-MX" sz="1100">
                  <a:solidFill>
                    <a:schemeClr val="bg1"/>
                  </a:solidFill>
                  <a:latin typeface="Calibri" pitchFamily="34" charset="0"/>
                </a:rPr>
                <a:t>PLANES </a:t>
              </a:r>
            </a:p>
            <a:p>
              <a:pPr eaLnBrk="0" hangingPunct="0">
                <a:spcBef>
                  <a:spcPct val="50000"/>
                </a:spcBef>
              </a:pPr>
              <a:r>
                <a:rPr lang="es-MX" sz="1100">
                  <a:solidFill>
                    <a:schemeClr val="bg1"/>
                  </a:solidFill>
                  <a:latin typeface="Calibri" pitchFamily="34" charset="0"/>
                </a:rPr>
                <a:t>PROCEDIMIENTOS</a:t>
              </a:r>
            </a:p>
            <a:p>
              <a:pPr eaLnBrk="0" hangingPunct="0">
                <a:spcBef>
                  <a:spcPct val="50000"/>
                </a:spcBef>
              </a:pPr>
              <a:r>
                <a:rPr lang="es-MX" sz="1100">
                  <a:solidFill>
                    <a:schemeClr val="bg1"/>
                  </a:solidFill>
                  <a:latin typeface="Calibri" pitchFamily="34" charset="0"/>
                </a:rPr>
                <a:t>ACUERDOS</a:t>
              </a:r>
              <a:endParaRPr lang="es-MX" sz="80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pic>
        <p:nvPicPr>
          <p:cNvPr id="4108" name="Picture 29" descr="boletín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516688" y="3817938"/>
            <a:ext cx="2147887" cy="136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" y="-1"/>
            <a:ext cx="9160344" cy="817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0825" y="3101975"/>
            <a:ext cx="6324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0825" y="1882775"/>
            <a:ext cx="632460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Text Box 5"/>
          <p:cNvSpPr txBox="1">
            <a:spLocks noChangeArrowheads="1"/>
          </p:cNvSpPr>
          <p:nvPr/>
        </p:nvSpPr>
        <p:spPr bwMode="auto">
          <a:xfrm>
            <a:off x="479425" y="2797175"/>
            <a:ext cx="48244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dirty="0" err="1">
                <a:latin typeface="+mn-lt"/>
                <a:cs typeface="Arial" pitchFamily="34" charset="0"/>
              </a:rPr>
              <a:t>Tabla</a:t>
            </a:r>
            <a:r>
              <a:rPr lang="en-US" sz="1200" dirty="0">
                <a:latin typeface="+mn-lt"/>
                <a:cs typeface="Arial" pitchFamily="34" charset="0"/>
              </a:rPr>
              <a:t> de </a:t>
            </a:r>
            <a:r>
              <a:rPr lang="en-US" sz="1200" dirty="0" err="1">
                <a:latin typeface="+mn-lt"/>
                <a:cs typeface="Arial" pitchFamily="34" charset="0"/>
              </a:rPr>
              <a:t>acercamiento</a:t>
            </a:r>
            <a:r>
              <a:rPr lang="en-US" sz="1200" dirty="0">
                <a:latin typeface="+mn-lt"/>
                <a:cs typeface="Arial" pitchFamily="34" charset="0"/>
              </a:rPr>
              <a:t> / Parte frontal del </a:t>
            </a:r>
            <a:r>
              <a:rPr lang="en-US" sz="1200" dirty="0" err="1">
                <a:latin typeface="+mn-lt"/>
                <a:cs typeface="Arial" pitchFamily="34" charset="0"/>
              </a:rPr>
              <a:t>ciclón</a:t>
            </a:r>
            <a:endParaRPr lang="en-US" sz="1200" dirty="0">
              <a:latin typeface="+mn-lt"/>
              <a:cs typeface="Arial" pitchFamily="34" charset="0"/>
            </a:endParaRPr>
          </a:p>
        </p:txBody>
      </p:sp>
      <p:sp>
        <p:nvSpPr>
          <p:cNvPr id="7175" name="Text Box 6"/>
          <p:cNvSpPr txBox="1">
            <a:spLocks noChangeArrowheads="1"/>
          </p:cNvSpPr>
          <p:nvPr/>
        </p:nvSpPr>
        <p:spPr bwMode="auto">
          <a:xfrm>
            <a:off x="533400" y="4016375"/>
            <a:ext cx="48244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dirty="0" err="1">
                <a:latin typeface="+mn-lt"/>
                <a:cs typeface="Arial" pitchFamily="34" charset="0"/>
              </a:rPr>
              <a:t>Tabla</a:t>
            </a:r>
            <a:r>
              <a:rPr lang="en-US" sz="1200" dirty="0">
                <a:latin typeface="+mn-lt"/>
                <a:cs typeface="Arial" pitchFamily="34" charset="0"/>
              </a:rPr>
              <a:t> de </a:t>
            </a:r>
            <a:r>
              <a:rPr lang="en-US" sz="1200" dirty="0" err="1">
                <a:latin typeface="+mn-lt"/>
                <a:cs typeface="Arial" pitchFamily="34" charset="0"/>
              </a:rPr>
              <a:t>alejamiento</a:t>
            </a:r>
            <a:r>
              <a:rPr lang="en-US" sz="1200" dirty="0">
                <a:latin typeface="+mn-lt"/>
                <a:cs typeface="Arial" pitchFamily="34" charset="0"/>
              </a:rPr>
              <a:t> / Parte </a:t>
            </a:r>
            <a:r>
              <a:rPr lang="en-US" sz="1200" dirty="0" err="1">
                <a:latin typeface="+mn-lt"/>
                <a:cs typeface="Arial" pitchFamily="34" charset="0"/>
              </a:rPr>
              <a:t>trasera</a:t>
            </a:r>
            <a:r>
              <a:rPr lang="en-US" sz="1200" dirty="0">
                <a:latin typeface="+mn-lt"/>
                <a:cs typeface="Arial" pitchFamily="34" charset="0"/>
              </a:rPr>
              <a:t> del </a:t>
            </a:r>
            <a:r>
              <a:rPr lang="en-US" sz="1200" dirty="0" err="1">
                <a:latin typeface="+mn-lt"/>
                <a:cs typeface="Arial" pitchFamily="34" charset="0"/>
              </a:rPr>
              <a:t>ciclón</a:t>
            </a:r>
            <a:endParaRPr lang="en-US" sz="1200" dirty="0">
              <a:latin typeface="+mn-lt"/>
              <a:cs typeface="Arial" pitchFamily="34" charset="0"/>
            </a:endParaRPr>
          </a:p>
        </p:txBody>
      </p:sp>
      <p:sp>
        <p:nvSpPr>
          <p:cNvPr id="7177" name="Text Box 8"/>
          <p:cNvSpPr txBox="1">
            <a:spLocks noChangeArrowheads="1"/>
          </p:cNvSpPr>
          <p:nvPr/>
        </p:nvSpPr>
        <p:spPr bwMode="auto">
          <a:xfrm>
            <a:off x="6659563" y="1979613"/>
            <a:ext cx="2233612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5250" indent="-95250" algn="just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1200" b="1" dirty="0" err="1">
                <a:latin typeface="+mn-lt"/>
                <a:cs typeface="Arial" pitchFamily="34" charset="0"/>
              </a:rPr>
              <a:t>Escala</a:t>
            </a:r>
            <a:r>
              <a:rPr lang="en-US" sz="1200" b="1" dirty="0">
                <a:latin typeface="+mn-lt"/>
                <a:cs typeface="Arial" pitchFamily="34" charset="0"/>
              </a:rPr>
              <a:t> </a:t>
            </a:r>
            <a:r>
              <a:rPr lang="en-US" sz="1200" b="1" dirty="0" err="1">
                <a:latin typeface="+mn-lt"/>
                <a:cs typeface="Arial" pitchFamily="34" charset="0"/>
              </a:rPr>
              <a:t>basada</a:t>
            </a:r>
            <a:r>
              <a:rPr lang="en-US" sz="1200" b="1" dirty="0">
                <a:latin typeface="+mn-lt"/>
                <a:cs typeface="Arial" pitchFamily="34" charset="0"/>
              </a:rPr>
              <a:t> en:</a:t>
            </a:r>
            <a:r>
              <a:rPr lang="en-US" sz="1200" dirty="0">
                <a:latin typeface="+mn-lt"/>
                <a:cs typeface="Arial" pitchFamily="34" charset="0"/>
              </a:rPr>
              <a:t> </a:t>
            </a:r>
          </a:p>
          <a:p>
            <a:pPr marL="95250" indent="-95250" algn="just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1200" dirty="0">
                <a:latin typeface="+mn-lt"/>
                <a:cs typeface="Arial" pitchFamily="34" charset="0"/>
              </a:rPr>
              <a:t>E=0.5 (I + 0.0377R)</a:t>
            </a:r>
          </a:p>
          <a:p>
            <a:pPr marL="95250" indent="-95250" algn="just">
              <a:lnSpc>
                <a:spcPct val="8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en-US" sz="1200" dirty="0" err="1">
                <a:latin typeface="+mn-lt"/>
                <a:cs typeface="Arial" pitchFamily="34" charset="0"/>
              </a:rPr>
              <a:t>Escala</a:t>
            </a:r>
            <a:r>
              <a:rPr lang="en-US" sz="1200" dirty="0">
                <a:latin typeface="+mn-lt"/>
                <a:cs typeface="Arial" pitchFamily="34" charset="0"/>
              </a:rPr>
              <a:t> </a:t>
            </a:r>
            <a:r>
              <a:rPr lang="en-US" sz="1200" dirty="0" err="1">
                <a:latin typeface="+mn-lt"/>
                <a:cs typeface="Arial" pitchFamily="34" charset="0"/>
              </a:rPr>
              <a:t>Saffir</a:t>
            </a:r>
            <a:r>
              <a:rPr lang="en-US" sz="1200" dirty="0">
                <a:latin typeface="+mn-lt"/>
                <a:cs typeface="Arial" pitchFamily="34" charset="0"/>
              </a:rPr>
              <a:t>-Simpson</a:t>
            </a:r>
          </a:p>
          <a:p>
            <a:pPr marL="95250" indent="-95250" algn="just">
              <a:lnSpc>
                <a:spcPct val="8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en-US" sz="1200" dirty="0" err="1">
                <a:latin typeface="+mn-lt"/>
                <a:cs typeface="Arial" pitchFamily="34" charset="0"/>
              </a:rPr>
              <a:t>Escala</a:t>
            </a:r>
            <a:r>
              <a:rPr lang="en-US" sz="1200" dirty="0">
                <a:latin typeface="+mn-lt"/>
                <a:cs typeface="Arial" pitchFamily="34" charset="0"/>
              </a:rPr>
              <a:t> de </a:t>
            </a:r>
            <a:r>
              <a:rPr lang="en-US" sz="1200" dirty="0" err="1">
                <a:latin typeface="+mn-lt"/>
                <a:cs typeface="Arial" pitchFamily="34" charset="0"/>
              </a:rPr>
              <a:t>Circulación</a:t>
            </a:r>
            <a:endParaRPr lang="en-US" sz="1200" dirty="0">
              <a:latin typeface="+mn-lt"/>
              <a:cs typeface="Arial" pitchFamily="34" charset="0"/>
            </a:endParaRPr>
          </a:p>
          <a:p>
            <a:pPr marL="95250" indent="-95250" algn="just">
              <a:lnSpc>
                <a:spcPct val="8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en-US" sz="1200" dirty="0" err="1">
                <a:latin typeface="+mn-lt"/>
                <a:cs typeface="Arial" pitchFamily="34" charset="0"/>
              </a:rPr>
              <a:t>Velocidad</a:t>
            </a:r>
            <a:endParaRPr lang="en-US" sz="1200" dirty="0">
              <a:latin typeface="+mn-lt"/>
              <a:cs typeface="Arial" pitchFamily="34" charset="0"/>
            </a:endParaRPr>
          </a:p>
          <a:p>
            <a:pPr marL="95250" indent="-95250" algn="just">
              <a:lnSpc>
                <a:spcPct val="8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en-US" sz="1200" dirty="0" err="1">
                <a:latin typeface="+mn-lt"/>
                <a:cs typeface="Arial" pitchFamily="34" charset="0"/>
              </a:rPr>
              <a:t>Distancia</a:t>
            </a:r>
            <a:r>
              <a:rPr lang="en-US" sz="1200" dirty="0">
                <a:latin typeface="+mn-lt"/>
                <a:cs typeface="Arial" pitchFamily="34" charset="0"/>
              </a:rPr>
              <a:t> (</a:t>
            </a:r>
            <a:r>
              <a:rPr lang="en-US" sz="1200" dirty="0" err="1">
                <a:latin typeface="+mn-lt"/>
                <a:cs typeface="Arial" pitchFamily="34" charset="0"/>
              </a:rPr>
              <a:t>línea</a:t>
            </a:r>
            <a:r>
              <a:rPr lang="en-US" sz="1200" dirty="0">
                <a:latin typeface="+mn-lt"/>
                <a:cs typeface="Arial" pitchFamily="34" charset="0"/>
              </a:rPr>
              <a:t> de </a:t>
            </a:r>
            <a:r>
              <a:rPr lang="en-US" sz="1200" dirty="0" err="1">
                <a:latin typeface="+mn-lt"/>
                <a:cs typeface="Arial" pitchFamily="34" charset="0"/>
              </a:rPr>
              <a:t>vientos</a:t>
            </a:r>
            <a:r>
              <a:rPr lang="en-US" sz="1200" dirty="0">
                <a:latin typeface="+mn-lt"/>
                <a:cs typeface="Arial" pitchFamily="34" charset="0"/>
              </a:rPr>
              <a:t> de 34 </a:t>
            </a:r>
            <a:r>
              <a:rPr lang="en-US" sz="1200" dirty="0" err="1">
                <a:latin typeface="+mn-lt"/>
                <a:cs typeface="Arial" pitchFamily="34" charset="0"/>
              </a:rPr>
              <a:t>nudos</a:t>
            </a:r>
            <a:endParaRPr lang="en-US" sz="1200" dirty="0">
              <a:latin typeface="+mn-lt"/>
              <a:cs typeface="Arial" pitchFamily="34" charset="0"/>
            </a:endParaRPr>
          </a:p>
        </p:txBody>
      </p:sp>
      <p:sp>
        <p:nvSpPr>
          <p:cNvPr id="7178" name="Text Box 9"/>
          <p:cNvSpPr txBox="1">
            <a:spLocks noChangeArrowheads="1"/>
          </p:cNvSpPr>
          <p:nvPr/>
        </p:nvSpPr>
        <p:spPr bwMode="auto">
          <a:xfrm>
            <a:off x="323850" y="1042988"/>
            <a:ext cx="84391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latin typeface="+mn-lt"/>
                <a:cs typeface="Arial" pitchFamily="34" charset="0"/>
              </a:rPr>
              <a:t>El </a:t>
            </a:r>
            <a:r>
              <a:rPr lang="en-US" sz="1600" dirty="0" err="1">
                <a:latin typeface="+mn-lt"/>
                <a:cs typeface="Arial" pitchFamily="34" charset="0"/>
              </a:rPr>
              <a:t>sistema</a:t>
            </a:r>
            <a:r>
              <a:rPr lang="en-US" sz="1600" dirty="0">
                <a:latin typeface="+mn-lt"/>
                <a:cs typeface="Arial" pitchFamily="34" charset="0"/>
              </a:rPr>
              <a:t> </a:t>
            </a:r>
            <a:r>
              <a:rPr lang="en-US" sz="1600" dirty="0" err="1">
                <a:latin typeface="+mn-lt"/>
                <a:cs typeface="Arial" pitchFamily="34" charset="0"/>
              </a:rPr>
              <a:t>considera</a:t>
            </a:r>
            <a:r>
              <a:rPr lang="en-US" sz="1600" dirty="0">
                <a:latin typeface="+mn-lt"/>
                <a:cs typeface="Arial" pitchFamily="34" charset="0"/>
              </a:rPr>
              <a:t> </a:t>
            </a:r>
            <a:r>
              <a:rPr lang="en-US" sz="1600" dirty="0" err="1">
                <a:latin typeface="+mn-lt"/>
                <a:cs typeface="Arial" pitchFamily="34" charset="0"/>
              </a:rPr>
              <a:t>diferentes</a:t>
            </a:r>
            <a:r>
              <a:rPr lang="en-US" sz="1600" dirty="0">
                <a:latin typeface="+mn-lt"/>
                <a:cs typeface="Arial" pitchFamily="34" charset="0"/>
              </a:rPr>
              <a:t> </a:t>
            </a:r>
            <a:r>
              <a:rPr lang="en-US" sz="1600" dirty="0" err="1">
                <a:latin typeface="+mn-lt"/>
                <a:cs typeface="Arial" pitchFamily="34" charset="0"/>
              </a:rPr>
              <a:t>niveles</a:t>
            </a:r>
            <a:r>
              <a:rPr lang="en-US" sz="1600" dirty="0">
                <a:latin typeface="+mn-lt"/>
                <a:cs typeface="Arial" pitchFamily="34" charset="0"/>
              </a:rPr>
              <a:t> de alertamiento a </a:t>
            </a:r>
            <a:r>
              <a:rPr lang="en-US" sz="1600" dirty="0" err="1">
                <a:latin typeface="+mn-lt"/>
                <a:cs typeface="Arial" pitchFamily="34" charset="0"/>
              </a:rPr>
              <a:t>diferentes</a:t>
            </a:r>
            <a:r>
              <a:rPr lang="en-US" sz="1600" dirty="0">
                <a:latin typeface="+mn-lt"/>
                <a:cs typeface="Arial" pitchFamily="34" charset="0"/>
              </a:rPr>
              <a:t> </a:t>
            </a:r>
            <a:r>
              <a:rPr lang="en-US" sz="1600" dirty="0" err="1">
                <a:latin typeface="+mn-lt"/>
                <a:cs typeface="Arial" pitchFamily="34" charset="0"/>
              </a:rPr>
              <a:t>áreas</a:t>
            </a:r>
            <a:r>
              <a:rPr lang="en-US" sz="1600" dirty="0">
                <a:latin typeface="+mn-lt"/>
                <a:cs typeface="Arial" pitchFamily="34" charset="0"/>
              </a:rPr>
              <a:t> </a:t>
            </a:r>
            <a:r>
              <a:rPr lang="en-US" sz="1600" dirty="0" err="1">
                <a:latin typeface="+mn-lt"/>
                <a:cs typeface="Arial" pitchFamily="34" charset="0"/>
              </a:rPr>
              <a:t>dependiendo</a:t>
            </a:r>
            <a:r>
              <a:rPr lang="en-US" sz="1600" dirty="0">
                <a:latin typeface="+mn-lt"/>
                <a:cs typeface="Arial" pitchFamily="34" charset="0"/>
              </a:rPr>
              <a:t> de </a:t>
            </a:r>
            <a:r>
              <a:rPr lang="en-US" sz="1600" dirty="0" err="1">
                <a:latin typeface="+mn-lt"/>
                <a:cs typeface="Arial" pitchFamily="34" charset="0"/>
              </a:rPr>
              <a:t>las</a:t>
            </a:r>
            <a:r>
              <a:rPr lang="en-US" sz="1600" dirty="0">
                <a:latin typeface="+mn-lt"/>
                <a:cs typeface="Arial" pitchFamily="34" charset="0"/>
              </a:rPr>
              <a:t> </a:t>
            </a:r>
            <a:r>
              <a:rPr lang="en-US" sz="1600" dirty="0" err="1">
                <a:latin typeface="+mn-lt"/>
                <a:cs typeface="Arial" pitchFamily="34" charset="0"/>
              </a:rPr>
              <a:t>características</a:t>
            </a:r>
            <a:r>
              <a:rPr lang="en-US" sz="1600" dirty="0">
                <a:latin typeface="+mn-lt"/>
                <a:cs typeface="Arial" pitchFamily="34" charset="0"/>
              </a:rPr>
              <a:t> del </a:t>
            </a:r>
            <a:r>
              <a:rPr lang="en-US" sz="1600" dirty="0" err="1">
                <a:latin typeface="+mn-lt"/>
                <a:cs typeface="Arial" pitchFamily="34" charset="0"/>
              </a:rPr>
              <a:t>ciclón</a:t>
            </a:r>
            <a:r>
              <a:rPr lang="en-US" sz="1600" dirty="0">
                <a:latin typeface="+mn-lt"/>
                <a:cs typeface="Arial" pitchFamily="34" charset="0"/>
              </a:rPr>
              <a:t> </a:t>
            </a:r>
          </a:p>
        </p:txBody>
      </p:sp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4067175" y="4129088"/>
            <a:ext cx="45370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 err="1">
                <a:latin typeface="+mn-lt"/>
                <a:cs typeface="Arial" pitchFamily="34" charset="0"/>
              </a:rPr>
              <a:t>Muertos</a:t>
            </a:r>
            <a:r>
              <a:rPr lang="en-US" sz="1400" dirty="0">
                <a:latin typeface="+mn-lt"/>
                <a:cs typeface="Arial" pitchFamily="34" charset="0"/>
              </a:rPr>
              <a:t> </a:t>
            </a:r>
            <a:r>
              <a:rPr lang="en-US" sz="1400" dirty="0" err="1">
                <a:latin typeface="+mn-lt"/>
                <a:cs typeface="Arial" pitchFamily="34" charset="0"/>
              </a:rPr>
              <a:t>por</a:t>
            </a:r>
            <a:r>
              <a:rPr lang="en-US" sz="1400" dirty="0">
                <a:latin typeface="+mn-lt"/>
                <a:cs typeface="Arial" pitchFamily="34" charset="0"/>
              </a:rPr>
              <a:t> </a:t>
            </a:r>
            <a:r>
              <a:rPr lang="en-US" sz="1400" dirty="0" err="1">
                <a:latin typeface="+mn-lt"/>
                <a:cs typeface="Arial" pitchFamily="34" charset="0"/>
              </a:rPr>
              <a:t>ciclones</a:t>
            </a:r>
            <a:r>
              <a:rPr lang="en-US" sz="1400" dirty="0">
                <a:latin typeface="+mn-lt"/>
                <a:cs typeface="Arial" pitchFamily="34" charset="0"/>
              </a:rPr>
              <a:t> </a:t>
            </a:r>
            <a:r>
              <a:rPr lang="en-US" sz="1400" dirty="0" err="1">
                <a:latin typeface="+mn-lt"/>
                <a:cs typeface="Arial" pitchFamily="34" charset="0"/>
              </a:rPr>
              <a:t>tropicales</a:t>
            </a:r>
            <a:r>
              <a:rPr lang="en-US" sz="1400" dirty="0">
                <a:latin typeface="+mn-lt"/>
                <a:cs typeface="Arial" pitchFamily="34" charset="0"/>
              </a:rPr>
              <a:t>  en Mexico</a:t>
            </a:r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3851275" y="4437063"/>
          <a:ext cx="4584700" cy="222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Gráfico" r:id="rId5" imgW="5781759" imgH="3457643" progId="Excel.Sheet.8">
                  <p:embed/>
                </p:oleObj>
              </mc:Choice>
              <mc:Fallback>
                <p:oleObj name="Gráfico" r:id="rId5" imgW="5781759" imgH="3457643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275" y="4437063"/>
                        <a:ext cx="4584700" cy="2228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23 Grupo"/>
          <p:cNvGrpSpPr>
            <a:grpSpLocks/>
          </p:cNvGrpSpPr>
          <p:nvPr/>
        </p:nvGrpSpPr>
        <p:grpSpPr bwMode="auto">
          <a:xfrm>
            <a:off x="6384925" y="5373688"/>
            <a:ext cx="635000" cy="508000"/>
            <a:chOff x="6588125" y="5441950"/>
            <a:chExt cx="635000" cy="508000"/>
          </a:xfrm>
        </p:grpSpPr>
        <p:sp>
          <p:nvSpPr>
            <p:cNvPr id="5140" name="Line 11"/>
            <p:cNvSpPr>
              <a:spLocks noChangeShapeType="1"/>
            </p:cNvSpPr>
            <p:nvPr/>
          </p:nvSpPr>
          <p:spPr bwMode="auto">
            <a:xfrm>
              <a:off x="6669088" y="5441950"/>
              <a:ext cx="0" cy="50800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141" name="Text Box 13"/>
            <p:cNvSpPr txBox="1">
              <a:spLocks noChangeArrowheads="1"/>
            </p:cNvSpPr>
            <p:nvPr/>
          </p:nvSpPr>
          <p:spPr bwMode="auto">
            <a:xfrm>
              <a:off x="6588125" y="5586413"/>
              <a:ext cx="63500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s-ES" sz="1600"/>
                <a:t>SIAT</a:t>
              </a:r>
            </a:p>
          </p:txBody>
        </p:sp>
      </p:grpSp>
      <p:pic>
        <p:nvPicPr>
          <p:cNvPr id="5132" name="Picture 134" descr="EMILY2005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84213" y="4581525"/>
            <a:ext cx="25908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9"/>
          <p:cNvPicPr>
            <a:picLocks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8077200" y="6597352"/>
            <a:ext cx="990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" y="-1"/>
            <a:ext cx="9160344" cy="817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6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4413" y="1752600"/>
            <a:ext cx="1022350" cy="143986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2771" name="Picture 66" descr="GpeVictoria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1650" y="2770188"/>
            <a:ext cx="1376363" cy="108108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2772" name="Text Box 67"/>
          <p:cNvSpPr txBox="1">
            <a:spLocks noChangeArrowheads="1"/>
          </p:cNvSpPr>
          <p:nvPr/>
        </p:nvSpPr>
        <p:spPr bwMode="auto">
          <a:xfrm>
            <a:off x="250825" y="1219200"/>
            <a:ext cx="3027363" cy="274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1200" b="1"/>
              <a:t>Sistemas de Alerta Hidrometeorológica</a:t>
            </a:r>
          </a:p>
        </p:txBody>
      </p:sp>
      <p:sp>
        <p:nvSpPr>
          <p:cNvPr id="32773" name="Line 68"/>
          <p:cNvSpPr>
            <a:spLocks noChangeShapeType="1"/>
          </p:cNvSpPr>
          <p:nvPr/>
        </p:nvSpPr>
        <p:spPr bwMode="auto">
          <a:xfrm>
            <a:off x="4038600" y="1066800"/>
            <a:ext cx="0" cy="32385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pic>
        <p:nvPicPr>
          <p:cNvPr id="32774" name="Picture 11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5288" y="1676400"/>
            <a:ext cx="1447800" cy="96361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2" name="Group 117"/>
          <p:cNvGrpSpPr>
            <a:grpSpLocks/>
          </p:cNvGrpSpPr>
          <p:nvPr/>
        </p:nvGrpSpPr>
        <p:grpSpPr bwMode="auto">
          <a:xfrm>
            <a:off x="3448050" y="4699000"/>
            <a:ext cx="2614613" cy="1854200"/>
            <a:chOff x="1338" y="2205"/>
            <a:chExt cx="1905" cy="1270"/>
          </a:xfrm>
        </p:grpSpPr>
        <p:grpSp>
          <p:nvGrpSpPr>
            <p:cNvPr id="3" name="Group 118"/>
            <p:cNvGrpSpPr>
              <a:grpSpLocks/>
            </p:cNvGrpSpPr>
            <p:nvPr/>
          </p:nvGrpSpPr>
          <p:grpSpPr bwMode="auto">
            <a:xfrm>
              <a:off x="1338" y="2205"/>
              <a:ext cx="1905" cy="1241"/>
              <a:chOff x="1338" y="2205"/>
              <a:chExt cx="1905" cy="1241"/>
            </a:xfrm>
          </p:grpSpPr>
          <p:pic>
            <p:nvPicPr>
              <p:cNvPr id="32793" name="Picture 119"/>
              <p:cNvPicPr>
                <a:picLocks noChangeAspect="1" noChangeArrowheads="1"/>
              </p:cNvPicPr>
              <p:nvPr/>
            </p:nvPicPr>
            <p:blipFill>
              <a:blip r:embed="rId5" cstate="email"/>
              <a:srcRect/>
              <a:stretch>
                <a:fillRect/>
              </a:stretch>
            </p:blipFill>
            <p:spPr bwMode="auto">
              <a:xfrm>
                <a:off x="1338" y="2211"/>
                <a:ext cx="1905" cy="12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2794" name="Rectangle 120"/>
              <p:cNvSpPr>
                <a:spLocks noChangeArrowheads="1"/>
              </p:cNvSpPr>
              <p:nvPr/>
            </p:nvSpPr>
            <p:spPr bwMode="auto">
              <a:xfrm>
                <a:off x="2426" y="2205"/>
                <a:ext cx="817" cy="59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</p:grpSp>
        <p:sp>
          <p:nvSpPr>
            <p:cNvPr id="32792" name="Rectangle 121"/>
            <p:cNvSpPr>
              <a:spLocks noChangeArrowheads="1"/>
            </p:cNvSpPr>
            <p:nvPr/>
          </p:nvSpPr>
          <p:spPr bwMode="auto">
            <a:xfrm>
              <a:off x="1338" y="2205"/>
              <a:ext cx="1905" cy="127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</p:grpSp>
      <p:pic>
        <p:nvPicPr>
          <p:cNvPr id="32776" name="Picture 12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183313" y="4695825"/>
            <a:ext cx="2808287" cy="183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2777" name="Picture 123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28600" y="4424363"/>
            <a:ext cx="3048000" cy="21288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2778" name="Picture 125" descr="fondo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187575" y="3276600"/>
            <a:ext cx="1447800" cy="59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9" name="Text Box 126" descr="fondo"/>
          <p:cNvSpPr txBox="1">
            <a:spLocks noChangeArrowheads="1"/>
          </p:cNvSpPr>
          <p:nvPr/>
        </p:nvSpPr>
        <p:spPr bwMode="auto">
          <a:xfrm>
            <a:off x="609600" y="3962400"/>
            <a:ext cx="2590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1000"/>
              <a:t>Sistema de Alerta Hidrometeorológica del Rio El Sabinal, Tuxtla Gutiérrez, Chiapas</a:t>
            </a:r>
          </a:p>
        </p:txBody>
      </p:sp>
      <p:pic>
        <p:nvPicPr>
          <p:cNvPr id="32780" name="Picture 127" descr="UbicaciónSAHs_v4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067175" y="1162050"/>
            <a:ext cx="4392613" cy="3292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2781" name="Picture 128" descr="LogoII3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4435475" y="4243388"/>
            <a:ext cx="261938" cy="165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2782" name="Picture 129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4816475" y="4238625"/>
            <a:ext cx="403225" cy="165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9" name="28 Rectángulo"/>
          <p:cNvSpPr/>
          <p:nvPr/>
        </p:nvSpPr>
        <p:spPr>
          <a:xfrm>
            <a:off x="0" y="6715125"/>
            <a:ext cx="9144000" cy="1428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7" name="Picture 9"/>
          <p:cNvPicPr>
            <a:picLocks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8077200" y="6623050"/>
            <a:ext cx="990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" y="-1"/>
            <a:ext cx="9160344" cy="817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3" name="Text Box 5"/>
          <p:cNvSpPr txBox="1">
            <a:spLocks noChangeArrowheads="1"/>
          </p:cNvSpPr>
          <p:nvPr/>
        </p:nvSpPr>
        <p:spPr bwMode="auto">
          <a:xfrm>
            <a:off x="323528" y="1052736"/>
            <a:ext cx="43529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Sistemas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de </a:t>
            </a:r>
            <a:r>
              <a:rPr 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monitoreo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y </a:t>
            </a:r>
            <a:r>
              <a:rPr 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alerta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a </a:t>
            </a:r>
            <a:r>
              <a:rPr 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nivel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local y </a:t>
            </a:r>
            <a:r>
              <a:rPr 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comunitario</a:t>
            </a:r>
            <a:endParaRPr lang="en-US" sz="2000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146" name="Object 7"/>
          <p:cNvGraphicFramePr>
            <a:graphicFrameLocks noChangeAspect="1"/>
          </p:cNvGraphicFramePr>
          <p:nvPr/>
        </p:nvGraphicFramePr>
        <p:xfrm>
          <a:off x="755650" y="2565400"/>
          <a:ext cx="1579563" cy="2398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Corel PHOTO-PAINT 10.0 Image" r:id="rId3" imgW="4508001" imgH="6848870" progId="">
                  <p:embed/>
                </p:oleObj>
              </mc:Choice>
              <mc:Fallback>
                <p:oleObj name="Corel PHOTO-PAINT 10.0 Image" r:id="rId3" imgW="4508001" imgH="6848870" progId="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2565400"/>
                        <a:ext cx="1579563" cy="2398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50" name="Picture 8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092950" y="2205038"/>
            <a:ext cx="1246188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9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580063" y="2205038"/>
            <a:ext cx="1282700" cy="95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2" name="Text Box 10"/>
          <p:cNvSpPr txBox="1">
            <a:spLocks noChangeArrowheads="1"/>
          </p:cNvSpPr>
          <p:nvPr/>
        </p:nvSpPr>
        <p:spPr bwMode="auto">
          <a:xfrm>
            <a:off x="5724525" y="3429000"/>
            <a:ext cx="244792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1600" b="1">
                <a:latin typeface="Calibri" pitchFamily="34" charset="0"/>
              </a:rPr>
              <a:t>Sistema de alertamiento local con participación comunitaria</a:t>
            </a:r>
            <a:endParaRPr lang="es-ES" sz="1600" b="1">
              <a:latin typeface="Calibri" pitchFamily="34" charset="0"/>
            </a:endParaRPr>
          </a:p>
        </p:txBody>
      </p:sp>
      <p:sp>
        <p:nvSpPr>
          <p:cNvPr id="6153" name="Text Box 11"/>
          <p:cNvSpPr txBox="1">
            <a:spLocks noChangeArrowheads="1"/>
          </p:cNvSpPr>
          <p:nvPr/>
        </p:nvSpPr>
        <p:spPr bwMode="auto">
          <a:xfrm>
            <a:off x="755650" y="5157788"/>
            <a:ext cx="1439863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1600" b="1">
                <a:latin typeface="Calibri" pitchFamily="34" charset="0"/>
              </a:rPr>
              <a:t>Monitoreo de laderas inestables</a:t>
            </a:r>
            <a:endParaRPr lang="es-ES" sz="1600" b="1">
              <a:latin typeface="Calibri" pitchFamily="34" charset="0"/>
            </a:endParaRPr>
          </a:p>
        </p:txBody>
      </p:sp>
      <p:pic>
        <p:nvPicPr>
          <p:cNvPr id="6154" name="Picture 12" descr="Fig11sal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535238" y="2565400"/>
            <a:ext cx="2252662" cy="152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5" name="Text Box 13"/>
          <p:cNvSpPr txBox="1">
            <a:spLocks noChangeArrowheads="1"/>
          </p:cNvSpPr>
          <p:nvPr/>
        </p:nvSpPr>
        <p:spPr bwMode="auto">
          <a:xfrm>
            <a:off x="2771775" y="4437063"/>
            <a:ext cx="2087563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 indent="-177800">
              <a:spcBef>
                <a:spcPct val="10000"/>
              </a:spcBef>
              <a:buFontTx/>
              <a:buChar char="•"/>
            </a:pPr>
            <a:r>
              <a:rPr lang="es-MX" sz="1600" b="1" dirty="0">
                <a:latin typeface="Calibri" pitchFamily="34" charset="0"/>
              </a:rPr>
              <a:t>Inclinómetros</a:t>
            </a:r>
          </a:p>
          <a:p>
            <a:pPr marL="177800" indent="-177800">
              <a:spcBef>
                <a:spcPct val="10000"/>
              </a:spcBef>
              <a:buFontTx/>
              <a:buChar char="•"/>
            </a:pPr>
            <a:r>
              <a:rPr lang="es-MX" sz="1600" b="1" dirty="0">
                <a:latin typeface="Calibri" pitchFamily="34" charset="0"/>
              </a:rPr>
              <a:t>Mediciones topográficas</a:t>
            </a:r>
          </a:p>
          <a:p>
            <a:pPr marL="177800" indent="-177800">
              <a:spcBef>
                <a:spcPct val="10000"/>
              </a:spcBef>
              <a:buFontTx/>
              <a:buChar char="•"/>
            </a:pPr>
            <a:r>
              <a:rPr lang="es-MX" sz="1600" b="1" dirty="0" err="1">
                <a:latin typeface="Calibri" pitchFamily="34" charset="0"/>
              </a:rPr>
              <a:t>Extensómentros</a:t>
            </a:r>
            <a:endParaRPr lang="es-MX" sz="1600" b="1" dirty="0">
              <a:latin typeface="Calibri" pitchFamily="34" charset="0"/>
            </a:endParaRPr>
          </a:p>
          <a:p>
            <a:pPr marL="177800" indent="-177800">
              <a:spcBef>
                <a:spcPct val="10000"/>
              </a:spcBef>
              <a:buFontTx/>
              <a:buChar char="•"/>
            </a:pPr>
            <a:r>
              <a:rPr lang="es-MX" sz="1600" b="1" dirty="0">
                <a:latin typeface="Calibri" pitchFamily="34" charset="0"/>
              </a:rPr>
              <a:t>TDR</a:t>
            </a:r>
          </a:p>
          <a:p>
            <a:pPr marL="177800" indent="-177800">
              <a:spcBef>
                <a:spcPct val="10000"/>
              </a:spcBef>
              <a:buFontTx/>
              <a:buChar char="•"/>
            </a:pPr>
            <a:r>
              <a:rPr lang="es-MX" sz="1600" b="1" dirty="0">
                <a:latin typeface="Calibri" pitchFamily="34" charset="0"/>
              </a:rPr>
              <a:t>Piezómetros</a:t>
            </a:r>
          </a:p>
          <a:p>
            <a:pPr marL="177800" indent="-177800">
              <a:spcBef>
                <a:spcPct val="10000"/>
              </a:spcBef>
              <a:buFontTx/>
              <a:buChar char="•"/>
            </a:pPr>
            <a:r>
              <a:rPr lang="es-MX" sz="1600" b="1" dirty="0" err="1">
                <a:latin typeface="Calibri" pitchFamily="34" charset="0"/>
              </a:rPr>
              <a:t>Pluviómentors</a:t>
            </a:r>
            <a:endParaRPr lang="es-MX" sz="1600" b="1" dirty="0">
              <a:latin typeface="Calibri" pitchFamily="34" charset="0"/>
            </a:endParaRPr>
          </a:p>
          <a:p>
            <a:pPr marL="177800" indent="-177800">
              <a:spcBef>
                <a:spcPct val="10000"/>
              </a:spcBef>
              <a:buFontTx/>
              <a:buChar char="•"/>
            </a:pPr>
            <a:r>
              <a:rPr lang="es-MX" sz="1600" b="1" dirty="0">
                <a:latin typeface="Calibri" pitchFamily="34" charset="0"/>
              </a:rPr>
              <a:t>Acelerómetros</a:t>
            </a:r>
            <a:endParaRPr lang="es-ES" sz="1600" b="1" dirty="0">
              <a:latin typeface="Calibri" pitchFamily="34" charset="0"/>
            </a:endParaRPr>
          </a:p>
        </p:txBody>
      </p:sp>
      <p:pic>
        <p:nvPicPr>
          <p:cNvPr id="6156" name="Picture 14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435600" y="4292600"/>
            <a:ext cx="302895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9"/>
          <p:cNvPicPr>
            <a:picLocks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8077200" y="6623050"/>
            <a:ext cx="990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" y="-1"/>
            <a:ext cx="9160344" cy="817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03" name="Picture 4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66800" y="4419600"/>
            <a:ext cx="2514600" cy="1952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5417" name="Rectangle 57"/>
          <p:cNvSpPr>
            <a:spLocks noChangeArrowheads="1"/>
          </p:cNvSpPr>
          <p:nvPr/>
        </p:nvSpPr>
        <p:spPr bwMode="auto">
          <a:xfrm>
            <a:off x="990600" y="3962400"/>
            <a:ext cx="3810000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  <a:buSzPct val="160000"/>
            </a:pPr>
            <a:r>
              <a:rPr lang="en-US" sz="1200" b="1"/>
              <a:t>64 telemetry signals, 16 dedicated computers, warning and communication system</a:t>
            </a:r>
            <a:r>
              <a:rPr lang="en-US" sz="1400"/>
              <a:t> </a:t>
            </a:r>
          </a:p>
        </p:txBody>
      </p:sp>
      <p:grpSp>
        <p:nvGrpSpPr>
          <p:cNvPr id="2" name="Group 104"/>
          <p:cNvGrpSpPr>
            <a:grpSpLocks/>
          </p:cNvGrpSpPr>
          <p:nvPr/>
        </p:nvGrpSpPr>
        <p:grpSpPr bwMode="auto">
          <a:xfrm>
            <a:off x="3886200" y="4437063"/>
            <a:ext cx="1509713" cy="1582737"/>
            <a:chOff x="2313" y="2795"/>
            <a:chExt cx="951" cy="997"/>
          </a:xfrm>
        </p:grpSpPr>
        <p:sp>
          <p:nvSpPr>
            <p:cNvPr id="15362" name="Rectangle 2"/>
            <p:cNvSpPr>
              <a:spLocks noChangeArrowheads="1"/>
            </p:cNvSpPr>
            <p:nvPr/>
          </p:nvSpPr>
          <p:spPr bwMode="auto">
            <a:xfrm>
              <a:off x="2313" y="2795"/>
              <a:ext cx="951" cy="997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5418" name="Rectangle 58"/>
            <p:cNvSpPr>
              <a:spLocks noChangeArrowheads="1"/>
            </p:cNvSpPr>
            <p:nvPr/>
          </p:nvSpPr>
          <p:spPr bwMode="auto">
            <a:xfrm>
              <a:off x="2400" y="2880"/>
              <a:ext cx="816" cy="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es-MX" sz="1200" b="1">
                  <a:solidFill>
                    <a:srgbClr val="FF0000"/>
                  </a:solidFill>
                </a:rPr>
                <a:t>MONITORING</a:t>
              </a:r>
              <a:r>
                <a:rPr lang="es-MX" sz="1200" b="1"/>
                <a:t>:</a:t>
              </a:r>
            </a:p>
            <a:p>
              <a:pPr algn="l"/>
              <a:endParaRPr lang="es-MX" sz="1200" b="1"/>
            </a:p>
            <a:p>
              <a:pPr algn="l">
                <a:buFontTx/>
                <a:buChar char="•"/>
              </a:pPr>
              <a:r>
                <a:rPr lang="es-MX" sz="1200" b="1">
                  <a:solidFill>
                    <a:schemeClr val="accent2"/>
                  </a:solidFill>
                </a:rPr>
                <a:t> Visual</a:t>
              </a:r>
            </a:p>
            <a:p>
              <a:pPr algn="l">
                <a:buFontTx/>
                <a:buChar char="•"/>
              </a:pPr>
              <a:r>
                <a:rPr lang="es-MX" sz="1200" b="1">
                  <a:solidFill>
                    <a:schemeClr val="accent2"/>
                  </a:solidFill>
                </a:rPr>
                <a:t> </a:t>
              </a:r>
              <a:r>
                <a:rPr lang="en-US" sz="1200" b="1">
                  <a:solidFill>
                    <a:schemeClr val="accent2"/>
                  </a:solidFill>
                </a:rPr>
                <a:t>Seismic</a:t>
              </a:r>
            </a:p>
            <a:p>
              <a:pPr algn="l">
                <a:buFontTx/>
                <a:buChar char="•"/>
              </a:pPr>
              <a:r>
                <a:rPr lang="en-US" sz="1200" b="1">
                  <a:solidFill>
                    <a:schemeClr val="accent2"/>
                  </a:solidFill>
                </a:rPr>
                <a:t> Geodesic</a:t>
              </a:r>
            </a:p>
            <a:p>
              <a:pPr algn="l">
                <a:buFontTx/>
                <a:buChar char="•"/>
              </a:pPr>
              <a:r>
                <a:rPr lang="en-US" sz="1200" b="1">
                  <a:solidFill>
                    <a:schemeClr val="accent2"/>
                  </a:solidFill>
                </a:rPr>
                <a:t> Geochemical</a:t>
              </a:r>
            </a:p>
            <a:p>
              <a:pPr algn="l">
                <a:buFontTx/>
                <a:buChar char="•"/>
              </a:pPr>
              <a:endParaRPr lang="en-US" sz="1200" b="1">
                <a:solidFill>
                  <a:schemeClr val="accent2"/>
                </a:solidFill>
              </a:endParaRPr>
            </a:p>
          </p:txBody>
        </p:sp>
      </p:grpSp>
      <p:grpSp>
        <p:nvGrpSpPr>
          <p:cNvPr id="3" name="Group 103"/>
          <p:cNvGrpSpPr>
            <a:grpSpLocks/>
          </p:cNvGrpSpPr>
          <p:nvPr/>
        </p:nvGrpSpPr>
        <p:grpSpPr bwMode="auto">
          <a:xfrm>
            <a:off x="5627688" y="3657600"/>
            <a:ext cx="2449512" cy="2819400"/>
            <a:chOff x="3497" y="2160"/>
            <a:chExt cx="1543" cy="1776"/>
          </a:xfrm>
        </p:grpSpPr>
        <p:sp>
          <p:nvSpPr>
            <p:cNvPr id="15399" name="Rectangle 39"/>
            <p:cNvSpPr>
              <a:spLocks noChangeArrowheads="1"/>
            </p:cNvSpPr>
            <p:nvPr/>
          </p:nvSpPr>
          <p:spPr bwMode="auto">
            <a:xfrm>
              <a:off x="3497" y="2160"/>
              <a:ext cx="1543" cy="1776"/>
            </a:xfrm>
            <a:prstGeom prst="rect">
              <a:avLst/>
            </a:prstGeom>
            <a:solidFill>
              <a:srgbClr val="99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5419" name="Rectangle 59"/>
            <p:cNvSpPr>
              <a:spLocks noChangeArrowheads="1"/>
            </p:cNvSpPr>
            <p:nvPr/>
          </p:nvSpPr>
          <p:spPr bwMode="auto">
            <a:xfrm>
              <a:off x="3600" y="2352"/>
              <a:ext cx="1344" cy="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/>
            <a:lstStyle/>
            <a:p>
              <a:pPr algn="l" defTabSz="762000">
                <a:lnSpc>
                  <a:spcPct val="80000"/>
                </a:lnSpc>
                <a:spcBef>
                  <a:spcPct val="20000"/>
                </a:spcBef>
                <a:buClr>
                  <a:srgbClr val="FF0000"/>
                </a:buClr>
                <a:buSzPct val="160000"/>
                <a:buFontTx/>
                <a:buChar char="•"/>
              </a:pPr>
              <a:r>
                <a:rPr lang="es-MX" sz="900" b="1"/>
                <a:t>     </a:t>
              </a:r>
              <a:r>
                <a:rPr lang="en-US" sz="900" b="1"/>
                <a:t>2</a:t>
              </a:r>
              <a:r>
                <a:rPr lang="es-MX" sz="900" b="1"/>
                <a:t>0</a:t>
              </a:r>
              <a:r>
                <a:rPr lang="en-US" sz="900" b="1"/>
                <a:t> remote measurement points</a:t>
              </a:r>
              <a:endParaRPr lang="en-US" sz="500"/>
            </a:p>
          </p:txBody>
        </p:sp>
        <p:sp>
          <p:nvSpPr>
            <p:cNvPr id="15420" name="Rectangle 60"/>
            <p:cNvSpPr>
              <a:spLocks noChangeArrowheads="1"/>
            </p:cNvSpPr>
            <p:nvPr/>
          </p:nvSpPr>
          <p:spPr bwMode="auto">
            <a:xfrm>
              <a:off x="3600" y="2496"/>
              <a:ext cx="1392" cy="1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/>
            <a:lstStyle/>
            <a:p>
              <a:pPr marL="457200" indent="-457200" algn="l" defTabSz="762000">
                <a:lnSpc>
                  <a:spcPct val="80000"/>
                </a:lnSpc>
                <a:spcBef>
                  <a:spcPct val="20000"/>
                </a:spcBef>
                <a:buClr>
                  <a:srgbClr val="FF0000"/>
                </a:buClr>
                <a:buSzPct val="160000"/>
              </a:pPr>
              <a:r>
                <a:rPr lang="es-MX" sz="800" b="1"/>
                <a:t>9 </a:t>
              </a:r>
              <a:r>
                <a:rPr lang="en-US" sz="800" b="1"/>
                <a:t>   se</a:t>
              </a:r>
              <a:r>
                <a:rPr lang="es-MX" sz="800" b="1"/>
                <a:t>is</a:t>
              </a:r>
              <a:r>
                <a:rPr lang="en-US" sz="800" b="1"/>
                <a:t>mometers</a:t>
              </a:r>
            </a:p>
            <a:p>
              <a:pPr marL="457200" indent="-457200" algn="l" defTabSz="762000">
                <a:lnSpc>
                  <a:spcPct val="80000"/>
                </a:lnSpc>
                <a:spcBef>
                  <a:spcPct val="20000"/>
                </a:spcBef>
              </a:pPr>
              <a:r>
                <a:rPr lang="en-US" sz="800" b="1"/>
                <a:t>4    tiltmeters</a:t>
              </a:r>
            </a:p>
            <a:p>
              <a:pPr marL="457200" indent="-457200" algn="l" defTabSz="762000">
                <a:lnSpc>
                  <a:spcPct val="80000"/>
                </a:lnSpc>
                <a:spcBef>
                  <a:spcPct val="20000"/>
                </a:spcBef>
              </a:pPr>
              <a:r>
                <a:rPr lang="en-US" sz="800" b="1"/>
                <a:t>3    </a:t>
              </a:r>
              <a:r>
                <a:rPr lang="es-MX" sz="800" b="1"/>
                <a:t>f</a:t>
              </a:r>
              <a:r>
                <a:rPr lang="en-US" sz="800" b="1"/>
                <a:t>low detectors</a:t>
              </a:r>
            </a:p>
            <a:p>
              <a:pPr marL="457200" indent="-457200" algn="l" defTabSz="762000">
                <a:lnSpc>
                  <a:spcPct val="80000"/>
                </a:lnSpc>
                <a:spcBef>
                  <a:spcPct val="20000"/>
                </a:spcBef>
              </a:pPr>
              <a:r>
                <a:rPr lang="en-US" sz="800" b="1"/>
                <a:t>1    </a:t>
              </a:r>
              <a:r>
                <a:rPr lang="es-MX" sz="800" b="1"/>
                <a:t>real-time</a:t>
              </a:r>
              <a:r>
                <a:rPr lang="en-US" sz="800" b="1"/>
                <a:t> </a:t>
              </a:r>
              <a:r>
                <a:rPr lang="es-MX" sz="800" b="1"/>
                <a:t>hi-res video</a:t>
              </a:r>
              <a:endParaRPr lang="en-US" sz="800" b="1"/>
            </a:p>
            <a:p>
              <a:pPr marL="457200" indent="-457200" algn="l" defTabSz="762000">
                <a:lnSpc>
                  <a:spcPct val="80000"/>
                </a:lnSpc>
                <a:spcBef>
                  <a:spcPct val="20000"/>
                </a:spcBef>
              </a:pPr>
              <a:r>
                <a:rPr lang="en-US" sz="800" b="1"/>
                <a:t>1    </a:t>
              </a:r>
              <a:r>
                <a:rPr lang="es-MX" sz="800" b="1"/>
                <a:t>i</a:t>
              </a:r>
              <a:r>
                <a:rPr lang="en-US" sz="800" b="1"/>
                <a:t>nfrared camera</a:t>
              </a:r>
              <a:endParaRPr lang="es-MX" sz="800" b="1"/>
            </a:p>
            <a:p>
              <a:pPr marL="457200" indent="-457200" algn="l" defTabSz="762000">
                <a:lnSpc>
                  <a:spcPct val="80000"/>
                </a:lnSpc>
                <a:spcBef>
                  <a:spcPct val="20000"/>
                </a:spcBef>
              </a:pPr>
              <a:r>
                <a:rPr lang="es-MX" sz="800" b="1"/>
                <a:t>1    automatic remote controlled EDM</a:t>
              </a:r>
            </a:p>
            <a:p>
              <a:pPr marL="457200" indent="-457200" algn="l" defTabSz="762000">
                <a:lnSpc>
                  <a:spcPct val="80000"/>
                </a:lnSpc>
                <a:spcBef>
                  <a:spcPct val="20000"/>
                </a:spcBef>
              </a:pPr>
              <a:r>
                <a:rPr lang="es-MX" sz="800" b="1"/>
                <a:t>      with 4 measuring points</a:t>
              </a:r>
            </a:p>
            <a:p>
              <a:pPr marL="457200" indent="-457200" algn="l" defTabSz="762000">
                <a:lnSpc>
                  <a:spcPct val="80000"/>
                </a:lnSpc>
                <a:spcBef>
                  <a:spcPct val="20000"/>
                </a:spcBef>
              </a:pPr>
              <a:endParaRPr lang="en-US" sz="800" b="1"/>
            </a:p>
          </p:txBody>
        </p:sp>
        <p:sp>
          <p:nvSpPr>
            <p:cNvPr id="15421" name="Rectangle 61"/>
            <p:cNvSpPr>
              <a:spLocks noChangeArrowheads="1"/>
            </p:cNvSpPr>
            <p:nvPr/>
          </p:nvSpPr>
          <p:spPr bwMode="auto">
            <a:xfrm>
              <a:off x="3552" y="3264"/>
              <a:ext cx="1440" cy="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/>
            <a:lstStyle/>
            <a:p>
              <a:pPr marL="190500" indent="-190500" algn="l" defTabSz="762000">
                <a:lnSpc>
                  <a:spcPct val="30000"/>
                </a:lnSpc>
                <a:spcBef>
                  <a:spcPct val="20000"/>
                </a:spcBef>
              </a:pPr>
              <a:endParaRPr lang="en-US" sz="800"/>
            </a:p>
            <a:p>
              <a:pPr marL="190500" indent="-190500" algn="l" defTabSz="762000">
                <a:lnSpc>
                  <a:spcPct val="30000"/>
                </a:lnSpc>
                <a:spcBef>
                  <a:spcPct val="20000"/>
                </a:spcBef>
                <a:buClr>
                  <a:srgbClr val="FF0000"/>
                </a:buClr>
                <a:buSzPct val="160000"/>
                <a:buFontTx/>
                <a:buChar char="•"/>
              </a:pPr>
              <a:endParaRPr lang="en-US" sz="800"/>
            </a:p>
            <a:p>
              <a:pPr marL="190500" indent="-190500" algn="l" defTabSz="762000">
                <a:lnSpc>
                  <a:spcPct val="30000"/>
                </a:lnSpc>
                <a:spcBef>
                  <a:spcPct val="20000"/>
                </a:spcBef>
                <a:buClr>
                  <a:srgbClr val="FF0000"/>
                </a:buClr>
                <a:buSzPct val="160000"/>
                <a:buFontTx/>
                <a:buChar char="•"/>
              </a:pPr>
              <a:r>
                <a:rPr lang="es-MX" sz="900" b="1"/>
                <a:t>Other measurements:</a:t>
              </a:r>
            </a:p>
            <a:p>
              <a:pPr marL="190500" indent="-190500" algn="l" defTabSz="762000">
                <a:lnSpc>
                  <a:spcPct val="30000"/>
                </a:lnSpc>
                <a:spcBef>
                  <a:spcPct val="20000"/>
                </a:spcBef>
                <a:buClr>
                  <a:srgbClr val="FF0000"/>
                </a:buClr>
                <a:buSzPct val="160000"/>
              </a:pPr>
              <a:r>
                <a:rPr lang="es-MX" sz="800"/>
                <a:t>       </a:t>
              </a:r>
            </a:p>
            <a:p>
              <a:pPr marL="190500" indent="-190500" algn="l" defTabSz="762000">
                <a:lnSpc>
                  <a:spcPct val="30000"/>
                </a:lnSpc>
                <a:spcBef>
                  <a:spcPct val="20000"/>
                </a:spcBef>
                <a:buClr>
                  <a:srgbClr val="FF0000"/>
                </a:buClr>
                <a:buSzPct val="160000"/>
              </a:pPr>
              <a:r>
                <a:rPr lang="es-MX" sz="800"/>
                <a:t>       </a:t>
              </a:r>
              <a:r>
                <a:rPr lang="es-MX" sz="800" b="1"/>
                <a:t>SO2 , COSPEC</a:t>
              </a:r>
            </a:p>
            <a:p>
              <a:pPr marL="190500" indent="-190500" algn="l" defTabSz="762000">
                <a:spcBef>
                  <a:spcPct val="20000"/>
                </a:spcBef>
                <a:buClr>
                  <a:srgbClr val="FF0000"/>
                </a:buClr>
                <a:buSzPct val="160000"/>
              </a:pPr>
              <a:r>
                <a:rPr lang="es-MX" sz="800" b="1"/>
                <a:t>       CO2 , LICOR</a:t>
              </a:r>
            </a:p>
            <a:p>
              <a:pPr marL="190500" indent="-190500" algn="l" defTabSz="762000">
                <a:spcBef>
                  <a:spcPct val="20000"/>
                </a:spcBef>
                <a:buClr>
                  <a:srgbClr val="FF0000"/>
                </a:buClr>
                <a:buSzPct val="160000"/>
              </a:pPr>
              <a:r>
                <a:rPr lang="es-MX" sz="800" b="1"/>
                <a:t>       Chemical analysis of ash and</a:t>
              </a:r>
            </a:p>
            <a:p>
              <a:pPr marL="190500" indent="-190500" algn="l" defTabSz="762000">
                <a:spcBef>
                  <a:spcPct val="20000"/>
                </a:spcBef>
                <a:buClr>
                  <a:srgbClr val="FF0000"/>
                </a:buClr>
                <a:buSzPct val="160000"/>
              </a:pPr>
              <a:r>
                <a:rPr lang="es-MX" sz="800" b="1"/>
                <a:t>        water springs</a:t>
              </a:r>
            </a:p>
            <a:p>
              <a:pPr marL="190500" indent="-190500" algn="l" defTabSz="762000">
                <a:spcBef>
                  <a:spcPct val="20000"/>
                </a:spcBef>
                <a:buClr>
                  <a:srgbClr val="FF0000"/>
                </a:buClr>
                <a:buSzPct val="160000"/>
              </a:pPr>
              <a:r>
                <a:rPr lang="es-MX" sz="800" b="1"/>
                <a:t>       Satellite images, infrasonic sensor</a:t>
              </a:r>
            </a:p>
            <a:p>
              <a:pPr marL="190500" indent="-190500" algn="l" defTabSz="762000">
                <a:spcBef>
                  <a:spcPct val="20000"/>
                </a:spcBef>
                <a:buClr>
                  <a:srgbClr val="FF0000"/>
                </a:buClr>
                <a:buSzPct val="160000"/>
              </a:pPr>
              <a:r>
                <a:rPr lang="es-MX" sz="800" b="1"/>
                <a:t>  </a:t>
              </a:r>
            </a:p>
            <a:p>
              <a:pPr marL="190500" indent="-190500" algn="l" defTabSz="762000">
                <a:lnSpc>
                  <a:spcPct val="30000"/>
                </a:lnSpc>
                <a:spcBef>
                  <a:spcPct val="20000"/>
                </a:spcBef>
                <a:buClr>
                  <a:srgbClr val="FF0000"/>
                </a:buClr>
                <a:buSzPct val="160000"/>
              </a:pPr>
              <a:endParaRPr lang="en-US" sz="800" b="1"/>
            </a:p>
          </p:txBody>
        </p:sp>
      </p:grpSp>
      <p:pic>
        <p:nvPicPr>
          <p:cNvPr id="15422" name="Picture 6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47800" y="1434331"/>
            <a:ext cx="2514600" cy="1793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5423" name="Picture 6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34000" y="1453381"/>
            <a:ext cx="2514600" cy="17954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5424" name="Rectangle 64"/>
          <p:cNvSpPr>
            <a:spLocks noChangeArrowheads="1"/>
          </p:cNvSpPr>
          <p:nvPr/>
        </p:nvSpPr>
        <p:spPr bwMode="auto">
          <a:xfrm>
            <a:off x="4343400" y="1864544"/>
            <a:ext cx="773113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marL="342900" indent="-342900" algn="just" defTabSz="762000" eaLnBrk="0" hangingPunct="0">
              <a:lnSpc>
                <a:spcPct val="70000"/>
              </a:lnSpc>
              <a:spcBef>
                <a:spcPct val="20000"/>
              </a:spcBef>
            </a:pPr>
            <a:r>
              <a:rPr lang="en-US" sz="1200" b="1">
                <a:latin typeface="Comic Sans MS" pitchFamily="66" charset="0"/>
              </a:rPr>
              <a:t> RADIO</a:t>
            </a:r>
          </a:p>
        </p:txBody>
      </p:sp>
      <p:sp>
        <p:nvSpPr>
          <p:cNvPr id="15425" name="Rectangle 65"/>
          <p:cNvSpPr>
            <a:spLocks noChangeArrowheads="1"/>
          </p:cNvSpPr>
          <p:nvPr/>
        </p:nvSpPr>
        <p:spPr bwMode="auto">
          <a:xfrm>
            <a:off x="4229100" y="3075806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marL="342900" indent="-342900" algn="just" defTabSz="762000" eaLnBrk="0" hangingPunct="0">
              <a:spcBef>
                <a:spcPct val="20000"/>
              </a:spcBef>
            </a:pPr>
            <a:r>
              <a:rPr lang="en-US" sz="1400">
                <a:latin typeface="Comic Sans MS" pitchFamily="66" charset="0"/>
              </a:rPr>
              <a:t>6</a:t>
            </a:r>
            <a:r>
              <a:rPr lang="es-MX" sz="1400">
                <a:latin typeface="Comic Sans MS" pitchFamily="66" charset="0"/>
              </a:rPr>
              <a:t>0 km</a:t>
            </a:r>
            <a:endParaRPr lang="en-US" sz="1400">
              <a:latin typeface="Comic Sans MS" pitchFamily="66" charset="0"/>
            </a:endParaRPr>
          </a:p>
        </p:txBody>
      </p:sp>
      <p:grpSp>
        <p:nvGrpSpPr>
          <p:cNvPr id="4" name="Group 66"/>
          <p:cNvGrpSpPr>
            <a:grpSpLocks/>
          </p:cNvGrpSpPr>
          <p:nvPr/>
        </p:nvGrpSpPr>
        <p:grpSpPr bwMode="auto">
          <a:xfrm>
            <a:off x="6710363" y="2313806"/>
            <a:ext cx="403225" cy="311150"/>
            <a:chOff x="4080" y="2041"/>
            <a:chExt cx="284" cy="236"/>
          </a:xfrm>
        </p:grpSpPr>
        <p:sp>
          <p:nvSpPr>
            <p:cNvPr id="15427" name="Rectangle 67"/>
            <p:cNvSpPr>
              <a:spLocks noChangeArrowheads="1"/>
            </p:cNvSpPr>
            <p:nvPr/>
          </p:nvSpPr>
          <p:spPr bwMode="auto">
            <a:xfrm>
              <a:off x="4189" y="2141"/>
              <a:ext cx="175" cy="136"/>
            </a:xfrm>
            <a:prstGeom prst="rect">
              <a:avLst/>
            </a:prstGeom>
            <a:solidFill>
              <a:srgbClr val="CC9900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5428" name="Line 68"/>
            <p:cNvSpPr>
              <a:spLocks noChangeShapeType="1"/>
            </p:cNvSpPr>
            <p:nvPr/>
          </p:nvSpPr>
          <p:spPr bwMode="auto">
            <a:xfrm flipV="1">
              <a:off x="4132" y="2041"/>
              <a:ext cx="0" cy="12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5429" name="Line 69"/>
            <p:cNvSpPr>
              <a:spLocks noChangeShapeType="1"/>
            </p:cNvSpPr>
            <p:nvPr/>
          </p:nvSpPr>
          <p:spPr bwMode="auto">
            <a:xfrm>
              <a:off x="4080" y="2065"/>
              <a:ext cx="105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5430" name="Line 70"/>
            <p:cNvSpPr>
              <a:spLocks noChangeShapeType="1"/>
            </p:cNvSpPr>
            <p:nvPr/>
          </p:nvSpPr>
          <p:spPr bwMode="auto">
            <a:xfrm>
              <a:off x="4132" y="2161"/>
              <a:ext cx="53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5" name="Group 71"/>
          <p:cNvGrpSpPr>
            <a:grpSpLocks/>
          </p:cNvGrpSpPr>
          <p:nvPr/>
        </p:nvGrpSpPr>
        <p:grpSpPr bwMode="auto">
          <a:xfrm>
            <a:off x="6643688" y="2853556"/>
            <a:ext cx="401637" cy="311150"/>
            <a:chOff x="4032" y="2617"/>
            <a:chExt cx="284" cy="236"/>
          </a:xfrm>
        </p:grpSpPr>
        <p:sp>
          <p:nvSpPr>
            <p:cNvPr id="15432" name="Rectangle 72"/>
            <p:cNvSpPr>
              <a:spLocks noChangeArrowheads="1"/>
            </p:cNvSpPr>
            <p:nvPr/>
          </p:nvSpPr>
          <p:spPr bwMode="auto">
            <a:xfrm>
              <a:off x="4141" y="2717"/>
              <a:ext cx="175" cy="136"/>
            </a:xfrm>
            <a:prstGeom prst="rect">
              <a:avLst/>
            </a:prstGeom>
            <a:solidFill>
              <a:srgbClr val="CC9900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5433" name="Line 73"/>
            <p:cNvSpPr>
              <a:spLocks noChangeShapeType="1"/>
            </p:cNvSpPr>
            <p:nvPr/>
          </p:nvSpPr>
          <p:spPr bwMode="auto">
            <a:xfrm flipV="1">
              <a:off x="4084" y="2617"/>
              <a:ext cx="0" cy="12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5434" name="Line 74"/>
            <p:cNvSpPr>
              <a:spLocks noChangeShapeType="1"/>
            </p:cNvSpPr>
            <p:nvPr/>
          </p:nvSpPr>
          <p:spPr bwMode="auto">
            <a:xfrm>
              <a:off x="4032" y="2641"/>
              <a:ext cx="105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5435" name="Line 75"/>
            <p:cNvSpPr>
              <a:spLocks noChangeShapeType="1"/>
            </p:cNvSpPr>
            <p:nvPr/>
          </p:nvSpPr>
          <p:spPr bwMode="auto">
            <a:xfrm>
              <a:off x="4084" y="2737"/>
              <a:ext cx="53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6" name="Group 76"/>
          <p:cNvGrpSpPr>
            <a:grpSpLocks/>
          </p:cNvGrpSpPr>
          <p:nvPr/>
        </p:nvGrpSpPr>
        <p:grpSpPr bwMode="auto">
          <a:xfrm>
            <a:off x="7315200" y="2694806"/>
            <a:ext cx="401638" cy="311150"/>
            <a:chOff x="4848" y="2509"/>
            <a:chExt cx="284" cy="236"/>
          </a:xfrm>
        </p:grpSpPr>
        <p:sp>
          <p:nvSpPr>
            <p:cNvPr id="15437" name="Rectangle 77"/>
            <p:cNvSpPr>
              <a:spLocks noChangeArrowheads="1"/>
            </p:cNvSpPr>
            <p:nvPr/>
          </p:nvSpPr>
          <p:spPr bwMode="auto">
            <a:xfrm>
              <a:off x="4957" y="2609"/>
              <a:ext cx="175" cy="136"/>
            </a:xfrm>
            <a:prstGeom prst="rect">
              <a:avLst/>
            </a:prstGeom>
            <a:solidFill>
              <a:srgbClr val="CC9900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5438" name="Line 78"/>
            <p:cNvSpPr>
              <a:spLocks noChangeShapeType="1"/>
            </p:cNvSpPr>
            <p:nvPr/>
          </p:nvSpPr>
          <p:spPr bwMode="auto">
            <a:xfrm flipV="1">
              <a:off x="4900" y="2509"/>
              <a:ext cx="0" cy="12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5439" name="Line 79"/>
            <p:cNvSpPr>
              <a:spLocks noChangeShapeType="1"/>
            </p:cNvSpPr>
            <p:nvPr/>
          </p:nvSpPr>
          <p:spPr bwMode="auto">
            <a:xfrm>
              <a:off x="4848" y="2533"/>
              <a:ext cx="105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5440" name="Line 80"/>
            <p:cNvSpPr>
              <a:spLocks noChangeShapeType="1"/>
            </p:cNvSpPr>
            <p:nvPr/>
          </p:nvSpPr>
          <p:spPr bwMode="auto">
            <a:xfrm>
              <a:off x="4900" y="2629"/>
              <a:ext cx="53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15441" name="Line 81"/>
          <p:cNvSpPr>
            <a:spLocks noChangeShapeType="1"/>
          </p:cNvSpPr>
          <p:nvPr/>
        </p:nvSpPr>
        <p:spPr bwMode="auto">
          <a:xfrm>
            <a:off x="2514600" y="3380606"/>
            <a:ext cx="4486275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 type="stealth" w="med" len="lg"/>
            <a:tailEnd type="stealth" w="med" len="lg"/>
          </a:ln>
          <a:effectLst/>
        </p:spPr>
        <p:txBody>
          <a:bodyPr/>
          <a:lstStyle/>
          <a:p>
            <a:endParaRPr lang="es-ES"/>
          </a:p>
        </p:txBody>
      </p:sp>
      <p:grpSp>
        <p:nvGrpSpPr>
          <p:cNvPr id="7" name="Group 82"/>
          <p:cNvGrpSpPr>
            <a:grpSpLocks/>
          </p:cNvGrpSpPr>
          <p:nvPr/>
        </p:nvGrpSpPr>
        <p:grpSpPr bwMode="auto">
          <a:xfrm>
            <a:off x="5846763" y="2339206"/>
            <a:ext cx="401637" cy="311150"/>
            <a:chOff x="4848" y="2509"/>
            <a:chExt cx="284" cy="236"/>
          </a:xfrm>
        </p:grpSpPr>
        <p:sp>
          <p:nvSpPr>
            <p:cNvPr id="15443" name="Rectangle 83"/>
            <p:cNvSpPr>
              <a:spLocks noChangeArrowheads="1"/>
            </p:cNvSpPr>
            <p:nvPr/>
          </p:nvSpPr>
          <p:spPr bwMode="auto">
            <a:xfrm>
              <a:off x="4957" y="2609"/>
              <a:ext cx="175" cy="136"/>
            </a:xfrm>
            <a:prstGeom prst="rect">
              <a:avLst/>
            </a:prstGeom>
            <a:solidFill>
              <a:srgbClr val="CC9900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5444" name="Line 84"/>
            <p:cNvSpPr>
              <a:spLocks noChangeShapeType="1"/>
            </p:cNvSpPr>
            <p:nvPr/>
          </p:nvSpPr>
          <p:spPr bwMode="auto">
            <a:xfrm flipV="1">
              <a:off x="4900" y="2509"/>
              <a:ext cx="0" cy="12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5445" name="Line 85"/>
            <p:cNvSpPr>
              <a:spLocks noChangeShapeType="1"/>
            </p:cNvSpPr>
            <p:nvPr/>
          </p:nvSpPr>
          <p:spPr bwMode="auto">
            <a:xfrm>
              <a:off x="4848" y="2533"/>
              <a:ext cx="105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5446" name="Line 86"/>
            <p:cNvSpPr>
              <a:spLocks noChangeShapeType="1"/>
            </p:cNvSpPr>
            <p:nvPr/>
          </p:nvSpPr>
          <p:spPr bwMode="auto">
            <a:xfrm>
              <a:off x="4900" y="2629"/>
              <a:ext cx="53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8" name="Group 87"/>
          <p:cNvGrpSpPr>
            <a:grpSpLocks/>
          </p:cNvGrpSpPr>
          <p:nvPr/>
        </p:nvGrpSpPr>
        <p:grpSpPr bwMode="auto">
          <a:xfrm>
            <a:off x="3733800" y="2085206"/>
            <a:ext cx="2057400" cy="914400"/>
            <a:chOff x="1645" y="967"/>
            <a:chExt cx="2270" cy="1156"/>
          </a:xfrm>
        </p:grpSpPr>
        <p:grpSp>
          <p:nvGrpSpPr>
            <p:cNvPr id="9" name="Group 88"/>
            <p:cNvGrpSpPr>
              <a:grpSpLocks/>
            </p:cNvGrpSpPr>
            <p:nvPr/>
          </p:nvGrpSpPr>
          <p:grpSpPr bwMode="auto">
            <a:xfrm>
              <a:off x="1645" y="1325"/>
              <a:ext cx="2141" cy="798"/>
              <a:chOff x="1440" y="1776"/>
              <a:chExt cx="2256" cy="1056"/>
            </a:xfrm>
          </p:grpSpPr>
          <p:sp>
            <p:nvSpPr>
              <p:cNvPr id="15449" name="Line 89"/>
              <p:cNvSpPr>
                <a:spLocks noChangeShapeType="1"/>
              </p:cNvSpPr>
              <p:nvPr/>
            </p:nvSpPr>
            <p:spPr bwMode="auto">
              <a:xfrm flipH="1" flipV="1">
                <a:off x="1440" y="1776"/>
                <a:ext cx="816" cy="33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5450" name="Line 90"/>
              <p:cNvSpPr>
                <a:spLocks noChangeShapeType="1"/>
              </p:cNvSpPr>
              <p:nvPr/>
            </p:nvSpPr>
            <p:spPr bwMode="auto">
              <a:xfrm flipH="1">
                <a:off x="2016" y="2112"/>
                <a:ext cx="240" cy="4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5451" name="Line 91"/>
              <p:cNvSpPr>
                <a:spLocks noChangeShapeType="1"/>
              </p:cNvSpPr>
              <p:nvPr/>
            </p:nvSpPr>
            <p:spPr bwMode="auto">
              <a:xfrm>
                <a:off x="2016" y="2160"/>
                <a:ext cx="1680" cy="67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10" name="Group 92"/>
            <p:cNvGrpSpPr>
              <a:grpSpLocks/>
            </p:cNvGrpSpPr>
            <p:nvPr/>
          </p:nvGrpSpPr>
          <p:grpSpPr bwMode="auto">
            <a:xfrm>
              <a:off x="1645" y="967"/>
              <a:ext cx="2270" cy="837"/>
              <a:chOff x="1440" y="1776"/>
              <a:chExt cx="2256" cy="1056"/>
            </a:xfrm>
          </p:grpSpPr>
          <p:sp>
            <p:nvSpPr>
              <p:cNvPr id="15453" name="Line 93"/>
              <p:cNvSpPr>
                <a:spLocks noChangeShapeType="1"/>
              </p:cNvSpPr>
              <p:nvPr/>
            </p:nvSpPr>
            <p:spPr bwMode="auto">
              <a:xfrm flipH="1" flipV="1">
                <a:off x="1440" y="1776"/>
                <a:ext cx="816" cy="33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5454" name="Line 94"/>
              <p:cNvSpPr>
                <a:spLocks noChangeShapeType="1"/>
              </p:cNvSpPr>
              <p:nvPr/>
            </p:nvSpPr>
            <p:spPr bwMode="auto">
              <a:xfrm flipH="1">
                <a:off x="2016" y="2112"/>
                <a:ext cx="240" cy="4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5455" name="Line 95"/>
              <p:cNvSpPr>
                <a:spLocks noChangeShapeType="1"/>
              </p:cNvSpPr>
              <p:nvPr/>
            </p:nvSpPr>
            <p:spPr bwMode="auto">
              <a:xfrm>
                <a:off x="2016" y="2160"/>
                <a:ext cx="1680" cy="67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</p:grpSp>
      </p:grpSp>
      <p:sp>
        <p:nvSpPr>
          <p:cNvPr id="15465" name="Rectangle 105"/>
          <p:cNvSpPr>
            <a:spLocks noChangeArrowheads="1"/>
          </p:cNvSpPr>
          <p:nvPr/>
        </p:nvSpPr>
        <p:spPr bwMode="auto">
          <a:xfrm>
            <a:off x="990600" y="3456806"/>
            <a:ext cx="3429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  <a:buSzPct val="160000"/>
            </a:pPr>
            <a:r>
              <a:rPr lang="es-MX" sz="1400" b="1"/>
              <a:t>Central </a:t>
            </a:r>
            <a:r>
              <a:rPr lang="en-US" sz="1400" b="1">
                <a:cs typeface="Times New Roman" pitchFamily="18" charset="0"/>
              </a:rPr>
              <a:t>data acquisition</a:t>
            </a:r>
          </a:p>
          <a:p>
            <a:pPr>
              <a:lnSpc>
                <a:spcPct val="40000"/>
              </a:lnSpc>
              <a:spcBef>
                <a:spcPct val="50000"/>
              </a:spcBef>
              <a:buClr>
                <a:srgbClr val="FF0000"/>
              </a:buClr>
              <a:buSzPct val="160000"/>
            </a:pPr>
            <a:r>
              <a:rPr lang="en-US" sz="1400" b="1">
                <a:cs typeface="Times New Roman" pitchFamily="18" charset="0"/>
              </a:rPr>
              <a:t>and processing facility</a:t>
            </a:r>
            <a:r>
              <a:rPr lang="es-MX" sz="1400" b="1">
                <a:cs typeface="Times New Roman" pitchFamily="18" charset="0"/>
              </a:rPr>
              <a:t> </a:t>
            </a:r>
            <a:r>
              <a:rPr lang="en-US" sz="1400" b="1">
                <a:cs typeface="Times New Roman" pitchFamily="18" charset="0"/>
              </a:rPr>
              <a:t>at</a:t>
            </a:r>
            <a:r>
              <a:rPr lang="es-MX" sz="1400" b="1">
                <a:cs typeface="Times New Roman" pitchFamily="18" charset="0"/>
              </a:rPr>
              <a:t> CENAPRED</a:t>
            </a:r>
          </a:p>
        </p:txBody>
      </p:sp>
      <p:sp>
        <p:nvSpPr>
          <p:cNvPr id="15466" name="Text Box 106"/>
          <p:cNvSpPr txBox="1">
            <a:spLocks noChangeArrowheads="1"/>
          </p:cNvSpPr>
          <p:nvPr/>
        </p:nvSpPr>
        <p:spPr bwMode="auto">
          <a:xfrm>
            <a:off x="1841500" y="840259"/>
            <a:ext cx="5249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Popocatepetl monitoring and warning system</a:t>
            </a:r>
          </a:p>
        </p:txBody>
      </p:sp>
      <p:pic>
        <p:nvPicPr>
          <p:cNvPr id="48" name="Picture 9"/>
          <p:cNvPicPr>
            <a:picLocks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077200" y="6623050"/>
            <a:ext cx="990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" y="-1"/>
            <a:ext cx="9160344" cy="817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4" name="Rectangle 8"/>
          <p:cNvSpPr>
            <a:spLocks noChangeArrowheads="1"/>
          </p:cNvSpPr>
          <p:nvPr/>
        </p:nvSpPr>
        <p:spPr bwMode="auto">
          <a:xfrm>
            <a:off x="779463" y="1174750"/>
            <a:ext cx="6675437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9945" name="Rectangle 9"/>
          <p:cNvSpPr>
            <a:spLocks noChangeArrowheads="1"/>
          </p:cNvSpPr>
          <p:nvPr/>
        </p:nvSpPr>
        <p:spPr bwMode="auto">
          <a:xfrm>
            <a:off x="3492500" y="1066800"/>
            <a:ext cx="18129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9946" name="Rectangle 10"/>
          <p:cNvSpPr>
            <a:spLocks noChangeArrowheads="1"/>
          </p:cNvSpPr>
          <p:nvPr/>
        </p:nvSpPr>
        <p:spPr bwMode="auto">
          <a:xfrm>
            <a:off x="3543300" y="2852738"/>
            <a:ext cx="15795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99"/>
                </a:solidFill>
              </a:rPr>
              <a:t>CENTRAL RECORDING</a:t>
            </a:r>
          </a:p>
          <a:p>
            <a:pPr algn="l"/>
            <a:r>
              <a:rPr lang="en-US" sz="1000" b="1">
                <a:solidFill>
                  <a:srgbClr val="000099"/>
                </a:solidFill>
              </a:rPr>
              <a:t> STATION AT CENAPRED 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39948" name="Rectangle 12"/>
          <p:cNvSpPr>
            <a:spLocks noChangeArrowheads="1"/>
          </p:cNvSpPr>
          <p:nvPr/>
        </p:nvSpPr>
        <p:spPr bwMode="auto">
          <a:xfrm>
            <a:off x="7226300" y="2387600"/>
            <a:ext cx="16129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FF0000"/>
                </a:solidFill>
              </a:rPr>
              <a:t>POPOTEL</a:t>
            </a:r>
          </a:p>
          <a:p>
            <a:pPr algn="l"/>
            <a:r>
              <a:rPr lang="en-US" sz="1000" b="1">
                <a:solidFill>
                  <a:srgbClr val="FF0000"/>
                </a:solidFill>
              </a:rPr>
              <a:t>(TELEPHONE MESSAGES)</a:t>
            </a:r>
            <a:endParaRPr lang="en-US" sz="2400">
              <a:latin typeface="Times New Roman" pitchFamily="18" charset="0"/>
            </a:endParaRP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6616700" y="4508500"/>
            <a:ext cx="303213" cy="509588"/>
            <a:chOff x="4247" y="3326"/>
            <a:chExt cx="191" cy="321"/>
          </a:xfrm>
        </p:grpSpPr>
        <p:grpSp>
          <p:nvGrpSpPr>
            <p:cNvPr id="3" name="Group 14"/>
            <p:cNvGrpSpPr>
              <a:grpSpLocks/>
            </p:cNvGrpSpPr>
            <p:nvPr/>
          </p:nvGrpSpPr>
          <p:grpSpPr bwMode="auto">
            <a:xfrm>
              <a:off x="4247" y="3385"/>
              <a:ext cx="191" cy="250"/>
              <a:chOff x="4247" y="3385"/>
              <a:chExt cx="191" cy="250"/>
            </a:xfrm>
          </p:grpSpPr>
          <p:grpSp>
            <p:nvGrpSpPr>
              <p:cNvPr id="4" name="Group 15"/>
              <p:cNvGrpSpPr>
                <a:grpSpLocks/>
              </p:cNvGrpSpPr>
              <p:nvPr/>
            </p:nvGrpSpPr>
            <p:grpSpPr bwMode="auto">
              <a:xfrm>
                <a:off x="4247" y="3385"/>
                <a:ext cx="191" cy="75"/>
                <a:chOff x="4247" y="3385"/>
                <a:chExt cx="191" cy="75"/>
              </a:xfrm>
            </p:grpSpPr>
            <p:grpSp>
              <p:nvGrpSpPr>
                <p:cNvPr id="5" name="Group 16"/>
                <p:cNvGrpSpPr>
                  <a:grpSpLocks/>
                </p:cNvGrpSpPr>
                <p:nvPr/>
              </p:nvGrpSpPr>
              <p:grpSpPr bwMode="auto">
                <a:xfrm>
                  <a:off x="4247" y="3385"/>
                  <a:ext cx="36" cy="74"/>
                  <a:chOff x="4247" y="3385"/>
                  <a:chExt cx="36" cy="74"/>
                </a:xfrm>
              </p:grpSpPr>
              <p:sp>
                <p:nvSpPr>
                  <p:cNvPr id="39953" name="Arc 17"/>
                  <p:cNvSpPr>
                    <a:spLocks/>
                  </p:cNvSpPr>
                  <p:nvPr/>
                </p:nvSpPr>
                <p:spPr bwMode="auto">
                  <a:xfrm>
                    <a:off x="4255" y="3387"/>
                    <a:ext cx="26" cy="68"/>
                  </a:xfrm>
                  <a:custGeom>
                    <a:avLst/>
                    <a:gdLst>
                      <a:gd name="G0" fmla="+- 21600 0 0"/>
                      <a:gd name="G1" fmla="+- 21600 0 0"/>
                      <a:gd name="G2" fmla="+- 21600 0 0"/>
                      <a:gd name="T0" fmla="*/ 21600 w 21600"/>
                      <a:gd name="T1" fmla="*/ 43200 h 43200"/>
                      <a:gd name="T2" fmla="*/ 21600 w 21600"/>
                      <a:gd name="T3" fmla="*/ 0 h 43200"/>
                      <a:gd name="T4" fmla="*/ 21600 w 21600"/>
                      <a:gd name="T5" fmla="*/ 21600 h 432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43200" fill="none" extrusionOk="0">
                        <a:moveTo>
                          <a:pt x="21600" y="43200"/>
                        </a:moveTo>
                        <a:cubicBezTo>
                          <a:pt x="9670" y="43200"/>
                          <a:pt x="0" y="33529"/>
                          <a:pt x="0" y="21600"/>
                        </a:cubicBezTo>
                        <a:cubicBezTo>
                          <a:pt x="-1" y="9670"/>
                          <a:pt x="9670" y="0"/>
                          <a:pt x="21599" y="0"/>
                        </a:cubicBezTo>
                      </a:path>
                      <a:path w="21600" h="43200" stroke="0" extrusionOk="0">
                        <a:moveTo>
                          <a:pt x="21600" y="43200"/>
                        </a:moveTo>
                        <a:cubicBezTo>
                          <a:pt x="9670" y="43200"/>
                          <a:pt x="0" y="33529"/>
                          <a:pt x="0" y="21600"/>
                        </a:cubicBezTo>
                        <a:cubicBezTo>
                          <a:pt x="-1" y="9670"/>
                          <a:pt x="9670" y="0"/>
                          <a:pt x="21599" y="0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solidFill>
                    <a:srgbClr val="FF4040"/>
                  </a:solidFill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39954" name="Freeform 18"/>
                  <p:cNvSpPr>
                    <a:spLocks/>
                  </p:cNvSpPr>
                  <p:nvPr/>
                </p:nvSpPr>
                <p:spPr bwMode="auto">
                  <a:xfrm>
                    <a:off x="4247" y="3385"/>
                    <a:ext cx="36" cy="74"/>
                  </a:xfrm>
                  <a:custGeom>
                    <a:avLst/>
                    <a:gdLst/>
                    <a:ahLst/>
                    <a:cxnLst>
                      <a:cxn ang="0">
                        <a:pos x="210" y="0"/>
                      </a:cxn>
                      <a:cxn ang="0">
                        <a:pos x="0" y="0"/>
                      </a:cxn>
                      <a:cxn ang="0">
                        <a:pos x="24" y="7"/>
                      </a:cxn>
                      <a:cxn ang="0">
                        <a:pos x="37" y="13"/>
                      </a:cxn>
                      <a:cxn ang="0">
                        <a:pos x="47" y="20"/>
                      </a:cxn>
                      <a:cxn ang="0">
                        <a:pos x="60" y="29"/>
                      </a:cxn>
                      <a:cxn ang="0">
                        <a:pos x="70" y="39"/>
                      </a:cxn>
                      <a:cxn ang="0">
                        <a:pos x="79" y="49"/>
                      </a:cxn>
                      <a:cxn ang="0">
                        <a:pos x="88" y="61"/>
                      </a:cxn>
                      <a:cxn ang="0">
                        <a:pos x="93" y="71"/>
                      </a:cxn>
                      <a:cxn ang="0">
                        <a:pos x="100" y="84"/>
                      </a:cxn>
                      <a:cxn ang="0">
                        <a:pos x="106" y="98"/>
                      </a:cxn>
                      <a:cxn ang="0">
                        <a:pos x="112" y="114"/>
                      </a:cxn>
                      <a:cxn ang="0">
                        <a:pos x="117" y="127"/>
                      </a:cxn>
                      <a:cxn ang="0">
                        <a:pos x="122" y="141"/>
                      </a:cxn>
                      <a:cxn ang="0">
                        <a:pos x="156" y="312"/>
                      </a:cxn>
                      <a:cxn ang="0">
                        <a:pos x="169" y="384"/>
                      </a:cxn>
                      <a:cxn ang="0">
                        <a:pos x="177" y="431"/>
                      </a:cxn>
                      <a:cxn ang="0">
                        <a:pos x="188" y="478"/>
                      </a:cxn>
                      <a:cxn ang="0">
                        <a:pos x="204" y="522"/>
                      </a:cxn>
                      <a:cxn ang="0">
                        <a:pos x="212" y="522"/>
                      </a:cxn>
                      <a:cxn ang="0">
                        <a:pos x="210" y="0"/>
                      </a:cxn>
                    </a:cxnLst>
                    <a:rect l="0" t="0" r="r" b="b"/>
                    <a:pathLst>
                      <a:path w="212" h="522">
                        <a:moveTo>
                          <a:pt x="210" y="0"/>
                        </a:moveTo>
                        <a:lnTo>
                          <a:pt x="0" y="0"/>
                        </a:lnTo>
                        <a:lnTo>
                          <a:pt x="24" y="7"/>
                        </a:lnTo>
                        <a:lnTo>
                          <a:pt x="37" y="13"/>
                        </a:lnTo>
                        <a:lnTo>
                          <a:pt x="47" y="20"/>
                        </a:lnTo>
                        <a:lnTo>
                          <a:pt x="60" y="29"/>
                        </a:lnTo>
                        <a:lnTo>
                          <a:pt x="70" y="39"/>
                        </a:lnTo>
                        <a:lnTo>
                          <a:pt x="79" y="49"/>
                        </a:lnTo>
                        <a:lnTo>
                          <a:pt x="88" y="61"/>
                        </a:lnTo>
                        <a:lnTo>
                          <a:pt x="93" y="71"/>
                        </a:lnTo>
                        <a:lnTo>
                          <a:pt x="100" y="84"/>
                        </a:lnTo>
                        <a:lnTo>
                          <a:pt x="106" y="98"/>
                        </a:lnTo>
                        <a:lnTo>
                          <a:pt x="112" y="114"/>
                        </a:lnTo>
                        <a:lnTo>
                          <a:pt x="117" y="127"/>
                        </a:lnTo>
                        <a:lnTo>
                          <a:pt x="122" y="141"/>
                        </a:lnTo>
                        <a:lnTo>
                          <a:pt x="156" y="312"/>
                        </a:lnTo>
                        <a:lnTo>
                          <a:pt x="169" y="384"/>
                        </a:lnTo>
                        <a:lnTo>
                          <a:pt x="177" y="431"/>
                        </a:lnTo>
                        <a:lnTo>
                          <a:pt x="188" y="478"/>
                        </a:lnTo>
                        <a:lnTo>
                          <a:pt x="204" y="522"/>
                        </a:lnTo>
                        <a:lnTo>
                          <a:pt x="212" y="522"/>
                        </a:lnTo>
                        <a:lnTo>
                          <a:pt x="210" y="0"/>
                        </a:lnTo>
                        <a:close/>
                      </a:path>
                    </a:pathLst>
                  </a:custGeom>
                  <a:solidFill>
                    <a:srgbClr val="FF8000"/>
                  </a:solidFill>
                  <a:ln w="1588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</p:grpSp>
            <p:grpSp>
              <p:nvGrpSpPr>
                <p:cNvPr id="6" name="Group 19"/>
                <p:cNvGrpSpPr>
                  <a:grpSpLocks/>
                </p:cNvGrpSpPr>
                <p:nvPr/>
              </p:nvGrpSpPr>
              <p:grpSpPr bwMode="auto">
                <a:xfrm>
                  <a:off x="4403" y="3385"/>
                  <a:ext cx="35" cy="75"/>
                  <a:chOff x="4403" y="3385"/>
                  <a:chExt cx="35" cy="75"/>
                </a:xfrm>
              </p:grpSpPr>
              <p:sp>
                <p:nvSpPr>
                  <p:cNvPr id="39956" name="Arc 20"/>
                  <p:cNvSpPr>
                    <a:spLocks/>
                  </p:cNvSpPr>
                  <p:nvPr/>
                </p:nvSpPr>
                <p:spPr bwMode="auto">
                  <a:xfrm>
                    <a:off x="4404" y="3388"/>
                    <a:ext cx="26" cy="6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43200"/>
                      <a:gd name="T2" fmla="*/ 0 w 21600"/>
                      <a:gd name="T3" fmla="*/ 43200 h 43200"/>
                      <a:gd name="T4" fmla="*/ 0 w 21600"/>
                      <a:gd name="T5" fmla="*/ 21600 h 432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432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529"/>
                          <a:pt x="11929" y="43199"/>
                          <a:pt x="0" y="43200"/>
                        </a:cubicBezTo>
                      </a:path>
                      <a:path w="21600" h="432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529"/>
                          <a:pt x="11929" y="43199"/>
                          <a:pt x="0" y="432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FF4040"/>
                  </a:solidFill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39957" name="Freeform 21"/>
                  <p:cNvSpPr>
                    <a:spLocks/>
                  </p:cNvSpPr>
                  <p:nvPr/>
                </p:nvSpPr>
                <p:spPr bwMode="auto">
                  <a:xfrm>
                    <a:off x="4403" y="3385"/>
                    <a:ext cx="35" cy="75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212" y="0"/>
                      </a:cxn>
                      <a:cxn ang="0">
                        <a:pos x="188" y="7"/>
                      </a:cxn>
                      <a:cxn ang="0">
                        <a:pos x="176" y="14"/>
                      </a:cxn>
                      <a:cxn ang="0">
                        <a:pos x="165" y="21"/>
                      </a:cxn>
                      <a:cxn ang="0">
                        <a:pos x="152" y="30"/>
                      </a:cxn>
                      <a:cxn ang="0">
                        <a:pos x="142" y="40"/>
                      </a:cxn>
                      <a:cxn ang="0">
                        <a:pos x="134" y="50"/>
                      </a:cxn>
                      <a:cxn ang="0">
                        <a:pos x="124" y="61"/>
                      </a:cxn>
                      <a:cxn ang="0">
                        <a:pos x="119" y="71"/>
                      </a:cxn>
                      <a:cxn ang="0">
                        <a:pos x="113" y="85"/>
                      </a:cxn>
                      <a:cxn ang="0">
                        <a:pos x="106" y="98"/>
                      </a:cxn>
                      <a:cxn ang="0">
                        <a:pos x="100" y="114"/>
                      </a:cxn>
                      <a:cxn ang="0">
                        <a:pos x="96" y="128"/>
                      </a:cxn>
                      <a:cxn ang="0">
                        <a:pos x="90" y="141"/>
                      </a:cxn>
                      <a:cxn ang="0">
                        <a:pos x="56" y="313"/>
                      </a:cxn>
                      <a:cxn ang="0">
                        <a:pos x="43" y="384"/>
                      </a:cxn>
                      <a:cxn ang="0">
                        <a:pos x="35" y="431"/>
                      </a:cxn>
                      <a:cxn ang="0">
                        <a:pos x="24" y="479"/>
                      </a:cxn>
                      <a:cxn ang="0">
                        <a:pos x="9" y="523"/>
                      </a:cxn>
                      <a:cxn ang="0">
                        <a:pos x="0" y="523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12" h="523">
                        <a:moveTo>
                          <a:pt x="2" y="0"/>
                        </a:moveTo>
                        <a:lnTo>
                          <a:pt x="212" y="0"/>
                        </a:lnTo>
                        <a:lnTo>
                          <a:pt x="188" y="7"/>
                        </a:lnTo>
                        <a:lnTo>
                          <a:pt x="176" y="14"/>
                        </a:lnTo>
                        <a:lnTo>
                          <a:pt x="165" y="21"/>
                        </a:lnTo>
                        <a:lnTo>
                          <a:pt x="152" y="30"/>
                        </a:lnTo>
                        <a:lnTo>
                          <a:pt x="142" y="40"/>
                        </a:lnTo>
                        <a:lnTo>
                          <a:pt x="134" y="50"/>
                        </a:lnTo>
                        <a:lnTo>
                          <a:pt x="124" y="61"/>
                        </a:lnTo>
                        <a:lnTo>
                          <a:pt x="119" y="71"/>
                        </a:lnTo>
                        <a:lnTo>
                          <a:pt x="113" y="85"/>
                        </a:lnTo>
                        <a:lnTo>
                          <a:pt x="106" y="98"/>
                        </a:lnTo>
                        <a:lnTo>
                          <a:pt x="100" y="114"/>
                        </a:lnTo>
                        <a:lnTo>
                          <a:pt x="96" y="128"/>
                        </a:lnTo>
                        <a:lnTo>
                          <a:pt x="90" y="141"/>
                        </a:lnTo>
                        <a:lnTo>
                          <a:pt x="56" y="313"/>
                        </a:lnTo>
                        <a:lnTo>
                          <a:pt x="43" y="384"/>
                        </a:lnTo>
                        <a:lnTo>
                          <a:pt x="35" y="431"/>
                        </a:lnTo>
                        <a:lnTo>
                          <a:pt x="24" y="479"/>
                        </a:lnTo>
                        <a:lnTo>
                          <a:pt x="9" y="523"/>
                        </a:lnTo>
                        <a:lnTo>
                          <a:pt x="0" y="523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FF8000"/>
                  </a:solidFill>
                  <a:ln w="1588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</p:grpSp>
          </p:grpSp>
          <p:grpSp>
            <p:nvGrpSpPr>
              <p:cNvPr id="7" name="Group 22"/>
              <p:cNvGrpSpPr>
                <a:grpSpLocks/>
              </p:cNvGrpSpPr>
              <p:nvPr/>
            </p:nvGrpSpPr>
            <p:grpSpPr bwMode="auto">
              <a:xfrm>
                <a:off x="4247" y="3560"/>
                <a:ext cx="191" cy="75"/>
                <a:chOff x="4247" y="3560"/>
                <a:chExt cx="191" cy="75"/>
              </a:xfrm>
            </p:grpSpPr>
            <p:grpSp>
              <p:nvGrpSpPr>
                <p:cNvPr id="8" name="Group 23"/>
                <p:cNvGrpSpPr>
                  <a:grpSpLocks/>
                </p:cNvGrpSpPr>
                <p:nvPr/>
              </p:nvGrpSpPr>
              <p:grpSpPr bwMode="auto">
                <a:xfrm>
                  <a:off x="4247" y="3560"/>
                  <a:ext cx="36" cy="74"/>
                  <a:chOff x="4247" y="3560"/>
                  <a:chExt cx="36" cy="74"/>
                </a:xfrm>
              </p:grpSpPr>
              <p:sp>
                <p:nvSpPr>
                  <p:cNvPr id="39960" name="Arc 24"/>
                  <p:cNvSpPr>
                    <a:spLocks/>
                  </p:cNvSpPr>
                  <p:nvPr/>
                </p:nvSpPr>
                <p:spPr bwMode="auto">
                  <a:xfrm>
                    <a:off x="4255" y="3562"/>
                    <a:ext cx="26" cy="68"/>
                  </a:xfrm>
                  <a:custGeom>
                    <a:avLst/>
                    <a:gdLst>
                      <a:gd name="G0" fmla="+- 21600 0 0"/>
                      <a:gd name="G1" fmla="+- 21600 0 0"/>
                      <a:gd name="G2" fmla="+- 21600 0 0"/>
                      <a:gd name="T0" fmla="*/ 21600 w 21600"/>
                      <a:gd name="T1" fmla="*/ 43200 h 43200"/>
                      <a:gd name="T2" fmla="*/ 21600 w 21600"/>
                      <a:gd name="T3" fmla="*/ 0 h 43200"/>
                      <a:gd name="T4" fmla="*/ 21600 w 21600"/>
                      <a:gd name="T5" fmla="*/ 21600 h 432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43200" fill="none" extrusionOk="0">
                        <a:moveTo>
                          <a:pt x="21600" y="43200"/>
                        </a:moveTo>
                        <a:cubicBezTo>
                          <a:pt x="9670" y="43200"/>
                          <a:pt x="0" y="33529"/>
                          <a:pt x="0" y="21600"/>
                        </a:cubicBezTo>
                        <a:cubicBezTo>
                          <a:pt x="-1" y="9670"/>
                          <a:pt x="9670" y="0"/>
                          <a:pt x="21599" y="0"/>
                        </a:cubicBezTo>
                      </a:path>
                      <a:path w="21600" h="43200" stroke="0" extrusionOk="0">
                        <a:moveTo>
                          <a:pt x="21600" y="43200"/>
                        </a:moveTo>
                        <a:cubicBezTo>
                          <a:pt x="9670" y="43200"/>
                          <a:pt x="0" y="33529"/>
                          <a:pt x="0" y="21600"/>
                        </a:cubicBezTo>
                        <a:cubicBezTo>
                          <a:pt x="-1" y="9670"/>
                          <a:pt x="9670" y="0"/>
                          <a:pt x="21599" y="0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solidFill>
                    <a:srgbClr val="00A000"/>
                  </a:solidFill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39961" name="Freeform 25"/>
                  <p:cNvSpPr>
                    <a:spLocks/>
                  </p:cNvSpPr>
                  <p:nvPr/>
                </p:nvSpPr>
                <p:spPr bwMode="auto">
                  <a:xfrm>
                    <a:off x="4247" y="3560"/>
                    <a:ext cx="36" cy="74"/>
                  </a:xfrm>
                  <a:custGeom>
                    <a:avLst/>
                    <a:gdLst/>
                    <a:ahLst/>
                    <a:cxnLst>
                      <a:cxn ang="0">
                        <a:pos x="210" y="0"/>
                      </a:cxn>
                      <a:cxn ang="0">
                        <a:pos x="0" y="0"/>
                      </a:cxn>
                      <a:cxn ang="0">
                        <a:pos x="24" y="6"/>
                      </a:cxn>
                      <a:cxn ang="0">
                        <a:pos x="37" y="13"/>
                      </a:cxn>
                      <a:cxn ang="0">
                        <a:pos x="47" y="20"/>
                      </a:cxn>
                      <a:cxn ang="0">
                        <a:pos x="60" y="29"/>
                      </a:cxn>
                      <a:cxn ang="0">
                        <a:pos x="70" y="39"/>
                      </a:cxn>
                      <a:cxn ang="0">
                        <a:pos x="79" y="49"/>
                      </a:cxn>
                      <a:cxn ang="0">
                        <a:pos x="88" y="59"/>
                      </a:cxn>
                      <a:cxn ang="0">
                        <a:pos x="93" y="70"/>
                      </a:cxn>
                      <a:cxn ang="0">
                        <a:pos x="100" y="83"/>
                      </a:cxn>
                      <a:cxn ang="0">
                        <a:pos x="106" y="97"/>
                      </a:cxn>
                      <a:cxn ang="0">
                        <a:pos x="112" y="112"/>
                      </a:cxn>
                      <a:cxn ang="0">
                        <a:pos x="117" y="126"/>
                      </a:cxn>
                      <a:cxn ang="0">
                        <a:pos x="122" y="140"/>
                      </a:cxn>
                      <a:cxn ang="0">
                        <a:pos x="156" y="312"/>
                      </a:cxn>
                      <a:cxn ang="0">
                        <a:pos x="169" y="383"/>
                      </a:cxn>
                      <a:cxn ang="0">
                        <a:pos x="177" y="430"/>
                      </a:cxn>
                      <a:cxn ang="0">
                        <a:pos x="188" y="477"/>
                      </a:cxn>
                      <a:cxn ang="0">
                        <a:pos x="204" y="521"/>
                      </a:cxn>
                      <a:cxn ang="0">
                        <a:pos x="212" y="521"/>
                      </a:cxn>
                      <a:cxn ang="0">
                        <a:pos x="210" y="0"/>
                      </a:cxn>
                    </a:cxnLst>
                    <a:rect l="0" t="0" r="r" b="b"/>
                    <a:pathLst>
                      <a:path w="212" h="521">
                        <a:moveTo>
                          <a:pt x="210" y="0"/>
                        </a:moveTo>
                        <a:lnTo>
                          <a:pt x="0" y="0"/>
                        </a:lnTo>
                        <a:lnTo>
                          <a:pt x="24" y="6"/>
                        </a:lnTo>
                        <a:lnTo>
                          <a:pt x="37" y="13"/>
                        </a:lnTo>
                        <a:lnTo>
                          <a:pt x="47" y="20"/>
                        </a:lnTo>
                        <a:lnTo>
                          <a:pt x="60" y="29"/>
                        </a:lnTo>
                        <a:lnTo>
                          <a:pt x="70" y="39"/>
                        </a:lnTo>
                        <a:lnTo>
                          <a:pt x="79" y="49"/>
                        </a:lnTo>
                        <a:lnTo>
                          <a:pt x="88" y="59"/>
                        </a:lnTo>
                        <a:lnTo>
                          <a:pt x="93" y="70"/>
                        </a:lnTo>
                        <a:lnTo>
                          <a:pt x="100" y="83"/>
                        </a:lnTo>
                        <a:lnTo>
                          <a:pt x="106" y="97"/>
                        </a:lnTo>
                        <a:lnTo>
                          <a:pt x="112" y="112"/>
                        </a:lnTo>
                        <a:lnTo>
                          <a:pt x="117" y="126"/>
                        </a:lnTo>
                        <a:lnTo>
                          <a:pt x="122" y="140"/>
                        </a:lnTo>
                        <a:lnTo>
                          <a:pt x="156" y="312"/>
                        </a:lnTo>
                        <a:lnTo>
                          <a:pt x="169" y="383"/>
                        </a:lnTo>
                        <a:lnTo>
                          <a:pt x="177" y="430"/>
                        </a:lnTo>
                        <a:lnTo>
                          <a:pt x="188" y="477"/>
                        </a:lnTo>
                        <a:lnTo>
                          <a:pt x="204" y="521"/>
                        </a:lnTo>
                        <a:lnTo>
                          <a:pt x="212" y="521"/>
                        </a:lnTo>
                        <a:lnTo>
                          <a:pt x="210" y="0"/>
                        </a:lnTo>
                        <a:close/>
                      </a:path>
                    </a:pathLst>
                  </a:custGeom>
                  <a:solidFill>
                    <a:srgbClr val="FF8000"/>
                  </a:solidFill>
                  <a:ln w="1588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</p:grpSp>
            <p:grpSp>
              <p:nvGrpSpPr>
                <p:cNvPr id="9" name="Group 26"/>
                <p:cNvGrpSpPr>
                  <a:grpSpLocks/>
                </p:cNvGrpSpPr>
                <p:nvPr/>
              </p:nvGrpSpPr>
              <p:grpSpPr bwMode="auto">
                <a:xfrm>
                  <a:off x="4403" y="3560"/>
                  <a:ext cx="35" cy="75"/>
                  <a:chOff x="4403" y="3560"/>
                  <a:chExt cx="35" cy="75"/>
                </a:xfrm>
              </p:grpSpPr>
              <p:sp>
                <p:nvSpPr>
                  <p:cNvPr id="39963" name="Arc 27"/>
                  <p:cNvSpPr>
                    <a:spLocks/>
                  </p:cNvSpPr>
                  <p:nvPr/>
                </p:nvSpPr>
                <p:spPr bwMode="auto">
                  <a:xfrm>
                    <a:off x="4404" y="3563"/>
                    <a:ext cx="26" cy="6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43200"/>
                      <a:gd name="T2" fmla="*/ 0 w 21600"/>
                      <a:gd name="T3" fmla="*/ 43200 h 43200"/>
                      <a:gd name="T4" fmla="*/ 0 w 21600"/>
                      <a:gd name="T5" fmla="*/ 21600 h 432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432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529"/>
                          <a:pt x="11929" y="43199"/>
                          <a:pt x="0" y="43200"/>
                        </a:cubicBezTo>
                      </a:path>
                      <a:path w="21600" h="432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529"/>
                          <a:pt x="11929" y="43199"/>
                          <a:pt x="0" y="432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00A000"/>
                  </a:solidFill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39964" name="Freeform 28"/>
                  <p:cNvSpPr>
                    <a:spLocks/>
                  </p:cNvSpPr>
                  <p:nvPr/>
                </p:nvSpPr>
                <p:spPr bwMode="auto">
                  <a:xfrm>
                    <a:off x="4403" y="3560"/>
                    <a:ext cx="35" cy="75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212" y="0"/>
                      </a:cxn>
                      <a:cxn ang="0">
                        <a:pos x="188" y="7"/>
                      </a:cxn>
                      <a:cxn ang="0">
                        <a:pos x="176" y="13"/>
                      </a:cxn>
                      <a:cxn ang="0">
                        <a:pos x="165" y="20"/>
                      </a:cxn>
                      <a:cxn ang="0">
                        <a:pos x="152" y="29"/>
                      </a:cxn>
                      <a:cxn ang="0">
                        <a:pos x="142" y="39"/>
                      </a:cxn>
                      <a:cxn ang="0">
                        <a:pos x="134" y="50"/>
                      </a:cxn>
                      <a:cxn ang="0">
                        <a:pos x="124" y="60"/>
                      </a:cxn>
                      <a:cxn ang="0">
                        <a:pos x="119" y="70"/>
                      </a:cxn>
                      <a:cxn ang="0">
                        <a:pos x="113" y="83"/>
                      </a:cxn>
                      <a:cxn ang="0">
                        <a:pos x="106" y="97"/>
                      </a:cxn>
                      <a:cxn ang="0">
                        <a:pos x="100" y="113"/>
                      </a:cxn>
                      <a:cxn ang="0">
                        <a:pos x="96" y="126"/>
                      </a:cxn>
                      <a:cxn ang="0">
                        <a:pos x="90" y="140"/>
                      </a:cxn>
                      <a:cxn ang="0">
                        <a:pos x="56" y="313"/>
                      </a:cxn>
                      <a:cxn ang="0">
                        <a:pos x="43" y="384"/>
                      </a:cxn>
                      <a:cxn ang="0">
                        <a:pos x="35" y="430"/>
                      </a:cxn>
                      <a:cxn ang="0">
                        <a:pos x="24" y="477"/>
                      </a:cxn>
                      <a:cxn ang="0">
                        <a:pos x="9" y="521"/>
                      </a:cxn>
                      <a:cxn ang="0">
                        <a:pos x="0" y="521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12" h="521">
                        <a:moveTo>
                          <a:pt x="2" y="0"/>
                        </a:moveTo>
                        <a:lnTo>
                          <a:pt x="212" y="0"/>
                        </a:lnTo>
                        <a:lnTo>
                          <a:pt x="188" y="7"/>
                        </a:lnTo>
                        <a:lnTo>
                          <a:pt x="176" y="13"/>
                        </a:lnTo>
                        <a:lnTo>
                          <a:pt x="165" y="20"/>
                        </a:lnTo>
                        <a:lnTo>
                          <a:pt x="152" y="29"/>
                        </a:lnTo>
                        <a:lnTo>
                          <a:pt x="142" y="39"/>
                        </a:lnTo>
                        <a:lnTo>
                          <a:pt x="134" y="50"/>
                        </a:lnTo>
                        <a:lnTo>
                          <a:pt x="124" y="60"/>
                        </a:lnTo>
                        <a:lnTo>
                          <a:pt x="119" y="70"/>
                        </a:lnTo>
                        <a:lnTo>
                          <a:pt x="113" y="83"/>
                        </a:lnTo>
                        <a:lnTo>
                          <a:pt x="106" y="97"/>
                        </a:lnTo>
                        <a:lnTo>
                          <a:pt x="100" y="113"/>
                        </a:lnTo>
                        <a:lnTo>
                          <a:pt x="96" y="126"/>
                        </a:lnTo>
                        <a:lnTo>
                          <a:pt x="90" y="140"/>
                        </a:lnTo>
                        <a:lnTo>
                          <a:pt x="56" y="313"/>
                        </a:lnTo>
                        <a:lnTo>
                          <a:pt x="43" y="384"/>
                        </a:lnTo>
                        <a:lnTo>
                          <a:pt x="35" y="430"/>
                        </a:lnTo>
                        <a:lnTo>
                          <a:pt x="24" y="477"/>
                        </a:lnTo>
                        <a:lnTo>
                          <a:pt x="9" y="521"/>
                        </a:lnTo>
                        <a:lnTo>
                          <a:pt x="0" y="521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FF8000"/>
                  </a:solidFill>
                  <a:ln w="1588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</p:grpSp>
          </p:grpSp>
          <p:grpSp>
            <p:nvGrpSpPr>
              <p:cNvPr id="10" name="Group 29"/>
              <p:cNvGrpSpPr>
                <a:grpSpLocks/>
              </p:cNvGrpSpPr>
              <p:nvPr/>
            </p:nvGrpSpPr>
            <p:grpSpPr bwMode="auto">
              <a:xfrm>
                <a:off x="4247" y="3472"/>
                <a:ext cx="191" cy="75"/>
                <a:chOff x="4247" y="3472"/>
                <a:chExt cx="191" cy="75"/>
              </a:xfrm>
            </p:grpSpPr>
            <p:grpSp>
              <p:nvGrpSpPr>
                <p:cNvPr id="11" name="Group 30"/>
                <p:cNvGrpSpPr>
                  <a:grpSpLocks/>
                </p:cNvGrpSpPr>
                <p:nvPr/>
              </p:nvGrpSpPr>
              <p:grpSpPr bwMode="auto">
                <a:xfrm>
                  <a:off x="4247" y="3472"/>
                  <a:ext cx="36" cy="74"/>
                  <a:chOff x="4247" y="3472"/>
                  <a:chExt cx="36" cy="74"/>
                </a:xfrm>
              </p:grpSpPr>
              <p:sp>
                <p:nvSpPr>
                  <p:cNvPr id="39967" name="Arc 31"/>
                  <p:cNvSpPr>
                    <a:spLocks/>
                  </p:cNvSpPr>
                  <p:nvPr/>
                </p:nvSpPr>
                <p:spPr bwMode="auto">
                  <a:xfrm>
                    <a:off x="4255" y="3474"/>
                    <a:ext cx="26" cy="69"/>
                  </a:xfrm>
                  <a:custGeom>
                    <a:avLst/>
                    <a:gdLst>
                      <a:gd name="G0" fmla="+- 21600 0 0"/>
                      <a:gd name="G1" fmla="+- 21600 0 0"/>
                      <a:gd name="G2" fmla="+- 21600 0 0"/>
                      <a:gd name="T0" fmla="*/ 21600 w 21600"/>
                      <a:gd name="T1" fmla="*/ 43200 h 43200"/>
                      <a:gd name="T2" fmla="*/ 21600 w 21600"/>
                      <a:gd name="T3" fmla="*/ 0 h 43200"/>
                      <a:gd name="T4" fmla="*/ 21600 w 21600"/>
                      <a:gd name="T5" fmla="*/ 21600 h 432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43200" fill="none" extrusionOk="0">
                        <a:moveTo>
                          <a:pt x="21600" y="43200"/>
                        </a:moveTo>
                        <a:cubicBezTo>
                          <a:pt x="9670" y="43200"/>
                          <a:pt x="0" y="33529"/>
                          <a:pt x="0" y="21600"/>
                        </a:cubicBezTo>
                        <a:cubicBezTo>
                          <a:pt x="-1" y="9670"/>
                          <a:pt x="9670" y="0"/>
                          <a:pt x="21599" y="0"/>
                        </a:cubicBezTo>
                      </a:path>
                      <a:path w="21600" h="43200" stroke="0" extrusionOk="0">
                        <a:moveTo>
                          <a:pt x="21600" y="43200"/>
                        </a:moveTo>
                        <a:cubicBezTo>
                          <a:pt x="9670" y="43200"/>
                          <a:pt x="0" y="33529"/>
                          <a:pt x="0" y="21600"/>
                        </a:cubicBezTo>
                        <a:cubicBezTo>
                          <a:pt x="-1" y="9670"/>
                          <a:pt x="9670" y="0"/>
                          <a:pt x="21599" y="0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solidFill>
                    <a:srgbClr val="E0E000"/>
                  </a:solidFill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39968" name="Freeform 32"/>
                  <p:cNvSpPr>
                    <a:spLocks/>
                  </p:cNvSpPr>
                  <p:nvPr/>
                </p:nvSpPr>
                <p:spPr bwMode="auto">
                  <a:xfrm>
                    <a:off x="4247" y="3472"/>
                    <a:ext cx="36" cy="74"/>
                  </a:xfrm>
                  <a:custGeom>
                    <a:avLst/>
                    <a:gdLst/>
                    <a:ahLst/>
                    <a:cxnLst>
                      <a:cxn ang="0">
                        <a:pos x="210" y="0"/>
                      </a:cxn>
                      <a:cxn ang="0">
                        <a:pos x="0" y="0"/>
                      </a:cxn>
                      <a:cxn ang="0">
                        <a:pos x="24" y="7"/>
                      </a:cxn>
                      <a:cxn ang="0">
                        <a:pos x="37" y="14"/>
                      </a:cxn>
                      <a:cxn ang="0">
                        <a:pos x="47" y="21"/>
                      </a:cxn>
                      <a:cxn ang="0">
                        <a:pos x="60" y="30"/>
                      </a:cxn>
                      <a:cxn ang="0">
                        <a:pos x="70" y="40"/>
                      </a:cxn>
                      <a:cxn ang="0">
                        <a:pos x="79" y="50"/>
                      </a:cxn>
                      <a:cxn ang="0">
                        <a:pos x="88" y="61"/>
                      </a:cxn>
                      <a:cxn ang="0">
                        <a:pos x="93" y="72"/>
                      </a:cxn>
                      <a:cxn ang="0">
                        <a:pos x="100" y="85"/>
                      </a:cxn>
                      <a:cxn ang="0">
                        <a:pos x="106" y="99"/>
                      </a:cxn>
                      <a:cxn ang="0">
                        <a:pos x="112" y="114"/>
                      </a:cxn>
                      <a:cxn ang="0">
                        <a:pos x="117" y="128"/>
                      </a:cxn>
                      <a:cxn ang="0">
                        <a:pos x="122" y="142"/>
                      </a:cxn>
                      <a:cxn ang="0">
                        <a:pos x="156" y="313"/>
                      </a:cxn>
                      <a:cxn ang="0">
                        <a:pos x="169" y="384"/>
                      </a:cxn>
                      <a:cxn ang="0">
                        <a:pos x="177" y="432"/>
                      </a:cxn>
                      <a:cxn ang="0">
                        <a:pos x="188" y="479"/>
                      </a:cxn>
                      <a:cxn ang="0">
                        <a:pos x="204" y="523"/>
                      </a:cxn>
                      <a:cxn ang="0">
                        <a:pos x="212" y="523"/>
                      </a:cxn>
                      <a:cxn ang="0">
                        <a:pos x="210" y="0"/>
                      </a:cxn>
                    </a:cxnLst>
                    <a:rect l="0" t="0" r="r" b="b"/>
                    <a:pathLst>
                      <a:path w="212" h="523">
                        <a:moveTo>
                          <a:pt x="210" y="0"/>
                        </a:moveTo>
                        <a:lnTo>
                          <a:pt x="0" y="0"/>
                        </a:lnTo>
                        <a:lnTo>
                          <a:pt x="24" y="7"/>
                        </a:lnTo>
                        <a:lnTo>
                          <a:pt x="37" y="14"/>
                        </a:lnTo>
                        <a:lnTo>
                          <a:pt x="47" y="21"/>
                        </a:lnTo>
                        <a:lnTo>
                          <a:pt x="60" y="30"/>
                        </a:lnTo>
                        <a:lnTo>
                          <a:pt x="70" y="40"/>
                        </a:lnTo>
                        <a:lnTo>
                          <a:pt x="79" y="50"/>
                        </a:lnTo>
                        <a:lnTo>
                          <a:pt x="88" y="61"/>
                        </a:lnTo>
                        <a:lnTo>
                          <a:pt x="93" y="72"/>
                        </a:lnTo>
                        <a:lnTo>
                          <a:pt x="100" y="85"/>
                        </a:lnTo>
                        <a:lnTo>
                          <a:pt x="106" y="99"/>
                        </a:lnTo>
                        <a:lnTo>
                          <a:pt x="112" y="114"/>
                        </a:lnTo>
                        <a:lnTo>
                          <a:pt x="117" y="128"/>
                        </a:lnTo>
                        <a:lnTo>
                          <a:pt x="122" y="142"/>
                        </a:lnTo>
                        <a:lnTo>
                          <a:pt x="156" y="313"/>
                        </a:lnTo>
                        <a:lnTo>
                          <a:pt x="169" y="384"/>
                        </a:lnTo>
                        <a:lnTo>
                          <a:pt x="177" y="432"/>
                        </a:lnTo>
                        <a:lnTo>
                          <a:pt x="188" y="479"/>
                        </a:lnTo>
                        <a:lnTo>
                          <a:pt x="204" y="523"/>
                        </a:lnTo>
                        <a:lnTo>
                          <a:pt x="212" y="523"/>
                        </a:lnTo>
                        <a:lnTo>
                          <a:pt x="210" y="0"/>
                        </a:lnTo>
                        <a:close/>
                      </a:path>
                    </a:pathLst>
                  </a:custGeom>
                  <a:solidFill>
                    <a:srgbClr val="FF8000"/>
                  </a:solidFill>
                  <a:ln w="1588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</p:grpSp>
            <p:grpSp>
              <p:nvGrpSpPr>
                <p:cNvPr id="12" name="Group 33"/>
                <p:cNvGrpSpPr>
                  <a:grpSpLocks/>
                </p:cNvGrpSpPr>
                <p:nvPr/>
              </p:nvGrpSpPr>
              <p:grpSpPr bwMode="auto">
                <a:xfrm>
                  <a:off x="4403" y="3472"/>
                  <a:ext cx="35" cy="75"/>
                  <a:chOff x="4403" y="3472"/>
                  <a:chExt cx="35" cy="75"/>
                </a:xfrm>
              </p:grpSpPr>
              <p:sp>
                <p:nvSpPr>
                  <p:cNvPr id="39970" name="Arc 34"/>
                  <p:cNvSpPr>
                    <a:spLocks/>
                  </p:cNvSpPr>
                  <p:nvPr/>
                </p:nvSpPr>
                <p:spPr bwMode="auto">
                  <a:xfrm>
                    <a:off x="4404" y="3475"/>
                    <a:ext cx="26" cy="6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43200"/>
                      <a:gd name="T2" fmla="*/ 0 w 21600"/>
                      <a:gd name="T3" fmla="*/ 43200 h 43200"/>
                      <a:gd name="T4" fmla="*/ 0 w 21600"/>
                      <a:gd name="T5" fmla="*/ 21600 h 432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432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529"/>
                          <a:pt x="11929" y="43199"/>
                          <a:pt x="0" y="43200"/>
                        </a:cubicBezTo>
                      </a:path>
                      <a:path w="21600" h="432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529"/>
                          <a:pt x="11929" y="43199"/>
                          <a:pt x="0" y="432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E0E000"/>
                  </a:solidFill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39971" name="Freeform 35"/>
                  <p:cNvSpPr>
                    <a:spLocks/>
                  </p:cNvSpPr>
                  <p:nvPr/>
                </p:nvSpPr>
                <p:spPr bwMode="auto">
                  <a:xfrm>
                    <a:off x="4403" y="3472"/>
                    <a:ext cx="35" cy="75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212" y="0"/>
                      </a:cxn>
                      <a:cxn ang="0">
                        <a:pos x="188" y="7"/>
                      </a:cxn>
                      <a:cxn ang="0">
                        <a:pos x="176" y="13"/>
                      </a:cxn>
                      <a:cxn ang="0">
                        <a:pos x="165" y="20"/>
                      </a:cxn>
                      <a:cxn ang="0">
                        <a:pos x="152" y="29"/>
                      </a:cxn>
                      <a:cxn ang="0">
                        <a:pos x="142" y="39"/>
                      </a:cxn>
                      <a:cxn ang="0">
                        <a:pos x="134" y="49"/>
                      </a:cxn>
                      <a:cxn ang="0">
                        <a:pos x="124" y="61"/>
                      </a:cxn>
                      <a:cxn ang="0">
                        <a:pos x="119" y="71"/>
                      </a:cxn>
                      <a:cxn ang="0">
                        <a:pos x="113" y="84"/>
                      </a:cxn>
                      <a:cxn ang="0">
                        <a:pos x="106" y="98"/>
                      </a:cxn>
                      <a:cxn ang="0">
                        <a:pos x="100" y="114"/>
                      </a:cxn>
                      <a:cxn ang="0">
                        <a:pos x="96" y="127"/>
                      </a:cxn>
                      <a:cxn ang="0">
                        <a:pos x="90" y="141"/>
                      </a:cxn>
                      <a:cxn ang="0">
                        <a:pos x="56" y="312"/>
                      </a:cxn>
                      <a:cxn ang="0">
                        <a:pos x="43" y="384"/>
                      </a:cxn>
                      <a:cxn ang="0">
                        <a:pos x="35" y="431"/>
                      </a:cxn>
                      <a:cxn ang="0">
                        <a:pos x="24" y="478"/>
                      </a:cxn>
                      <a:cxn ang="0">
                        <a:pos x="9" y="522"/>
                      </a:cxn>
                      <a:cxn ang="0">
                        <a:pos x="0" y="522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12" h="522">
                        <a:moveTo>
                          <a:pt x="2" y="0"/>
                        </a:moveTo>
                        <a:lnTo>
                          <a:pt x="212" y="0"/>
                        </a:lnTo>
                        <a:lnTo>
                          <a:pt x="188" y="7"/>
                        </a:lnTo>
                        <a:lnTo>
                          <a:pt x="176" y="13"/>
                        </a:lnTo>
                        <a:lnTo>
                          <a:pt x="165" y="20"/>
                        </a:lnTo>
                        <a:lnTo>
                          <a:pt x="152" y="29"/>
                        </a:lnTo>
                        <a:lnTo>
                          <a:pt x="142" y="39"/>
                        </a:lnTo>
                        <a:lnTo>
                          <a:pt x="134" y="49"/>
                        </a:lnTo>
                        <a:lnTo>
                          <a:pt x="124" y="61"/>
                        </a:lnTo>
                        <a:lnTo>
                          <a:pt x="119" y="71"/>
                        </a:lnTo>
                        <a:lnTo>
                          <a:pt x="113" y="84"/>
                        </a:lnTo>
                        <a:lnTo>
                          <a:pt x="106" y="98"/>
                        </a:lnTo>
                        <a:lnTo>
                          <a:pt x="100" y="114"/>
                        </a:lnTo>
                        <a:lnTo>
                          <a:pt x="96" y="127"/>
                        </a:lnTo>
                        <a:lnTo>
                          <a:pt x="90" y="141"/>
                        </a:lnTo>
                        <a:lnTo>
                          <a:pt x="56" y="312"/>
                        </a:lnTo>
                        <a:lnTo>
                          <a:pt x="43" y="384"/>
                        </a:lnTo>
                        <a:lnTo>
                          <a:pt x="35" y="431"/>
                        </a:lnTo>
                        <a:lnTo>
                          <a:pt x="24" y="478"/>
                        </a:lnTo>
                        <a:lnTo>
                          <a:pt x="9" y="522"/>
                        </a:lnTo>
                        <a:lnTo>
                          <a:pt x="0" y="522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FF8000"/>
                  </a:solidFill>
                  <a:ln w="1588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</p:grpSp>
          </p:grpSp>
        </p:grpSp>
        <p:grpSp>
          <p:nvGrpSpPr>
            <p:cNvPr id="13" name="Group 36"/>
            <p:cNvGrpSpPr>
              <a:grpSpLocks/>
            </p:cNvGrpSpPr>
            <p:nvPr/>
          </p:nvGrpSpPr>
          <p:grpSpPr bwMode="auto">
            <a:xfrm>
              <a:off x="4306" y="3326"/>
              <a:ext cx="73" cy="50"/>
              <a:chOff x="4306" y="3326"/>
              <a:chExt cx="73" cy="50"/>
            </a:xfrm>
          </p:grpSpPr>
          <p:sp>
            <p:nvSpPr>
              <p:cNvPr id="39973" name="Freeform 37"/>
              <p:cNvSpPr>
                <a:spLocks/>
              </p:cNvSpPr>
              <p:nvPr/>
            </p:nvSpPr>
            <p:spPr bwMode="auto">
              <a:xfrm>
                <a:off x="4306" y="3326"/>
                <a:ext cx="73" cy="50"/>
              </a:xfrm>
              <a:custGeom>
                <a:avLst/>
                <a:gdLst/>
                <a:ahLst/>
                <a:cxnLst>
                  <a:cxn ang="0">
                    <a:pos x="140" y="352"/>
                  </a:cxn>
                  <a:cxn ang="0">
                    <a:pos x="140" y="274"/>
                  </a:cxn>
                  <a:cxn ang="0">
                    <a:pos x="54" y="274"/>
                  </a:cxn>
                  <a:cxn ang="0">
                    <a:pos x="44" y="271"/>
                  </a:cxn>
                  <a:cxn ang="0">
                    <a:pos x="36" y="268"/>
                  </a:cxn>
                  <a:cxn ang="0">
                    <a:pos x="27" y="263"/>
                  </a:cxn>
                  <a:cxn ang="0">
                    <a:pos x="19" y="256"/>
                  </a:cxn>
                  <a:cxn ang="0">
                    <a:pos x="11" y="248"/>
                  </a:cxn>
                  <a:cxn ang="0">
                    <a:pos x="6" y="239"/>
                  </a:cxn>
                  <a:cxn ang="0">
                    <a:pos x="3" y="232"/>
                  </a:cxn>
                  <a:cxn ang="0">
                    <a:pos x="0" y="222"/>
                  </a:cxn>
                  <a:cxn ang="0">
                    <a:pos x="0" y="212"/>
                  </a:cxn>
                  <a:cxn ang="0">
                    <a:pos x="0" y="202"/>
                  </a:cxn>
                  <a:cxn ang="0">
                    <a:pos x="3" y="191"/>
                  </a:cxn>
                  <a:cxn ang="0">
                    <a:pos x="9" y="179"/>
                  </a:cxn>
                  <a:cxn ang="0">
                    <a:pos x="17" y="169"/>
                  </a:cxn>
                  <a:cxn ang="0">
                    <a:pos x="25" y="160"/>
                  </a:cxn>
                  <a:cxn ang="0">
                    <a:pos x="36" y="152"/>
                  </a:cxn>
                  <a:cxn ang="0">
                    <a:pos x="43" y="147"/>
                  </a:cxn>
                  <a:cxn ang="0">
                    <a:pos x="52" y="143"/>
                  </a:cxn>
                  <a:cxn ang="0">
                    <a:pos x="142" y="143"/>
                  </a:cxn>
                  <a:cxn ang="0">
                    <a:pos x="142" y="74"/>
                  </a:cxn>
                  <a:cxn ang="0">
                    <a:pos x="145" y="65"/>
                  </a:cxn>
                  <a:cxn ang="0">
                    <a:pos x="150" y="54"/>
                  </a:cxn>
                  <a:cxn ang="0">
                    <a:pos x="155" y="44"/>
                  </a:cxn>
                  <a:cxn ang="0">
                    <a:pos x="164" y="33"/>
                  </a:cxn>
                  <a:cxn ang="0">
                    <a:pos x="173" y="22"/>
                  </a:cxn>
                  <a:cxn ang="0">
                    <a:pos x="183" y="14"/>
                  </a:cxn>
                  <a:cxn ang="0">
                    <a:pos x="191" y="9"/>
                  </a:cxn>
                  <a:cxn ang="0">
                    <a:pos x="203" y="3"/>
                  </a:cxn>
                  <a:cxn ang="0">
                    <a:pos x="215" y="0"/>
                  </a:cxn>
                  <a:cxn ang="0">
                    <a:pos x="228" y="0"/>
                  </a:cxn>
                  <a:cxn ang="0">
                    <a:pos x="242" y="2"/>
                  </a:cxn>
                  <a:cxn ang="0">
                    <a:pos x="253" y="8"/>
                  </a:cxn>
                  <a:cxn ang="0">
                    <a:pos x="263" y="13"/>
                  </a:cxn>
                  <a:cxn ang="0">
                    <a:pos x="273" y="22"/>
                  </a:cxn>
                  <a:cxn ang="0">
                    <a:pos x="285" y="34"/>
                  </a:cxn>
                  <a:cxn ang="0">
                    <a:pos x="293" y="44"/>
                  </a:cxn>
                  <a:cxn ang="0">
                    <a:pos x="297" y="54"/>
                  </a:cxn>
                  <a:cxn ang="0">
                    <a:pos x="302" y="65"/>
                  </a:cxn>
                  <a:cxn ang="0">
                    <a:pos x="304" y="79"/>
                  </a:cxn>
                  <a:cxn ang="0">
                    <a:pos x="304" y="142"/>
                  </a:cxn>
                  <a:cxn ang="0">
                    <a:pos x="388" y="142"/>
                  </a:cxn>
                  <a:cxn ang="0">
                    <a:pos x="397" y="147"/>
                  </a:cxn>
                  <a:cxn ang="0">
                    <a:pos x="406" y="152"/>
                  </a:cxn>
                  <a:cxn ang="0">
                    <a:pos x="414" y="159"/>
                  </a:cxn>
                  <a:cxn ang="0">
                    <a:pos x="422" y="168"/>
                  </a:cxn>
                  <a:cxn ang="0">
                    <a:pos x="429" y="177"/>
                  </a:cxn>
                  <a:cxn ang="0">
                    <a:pos x="434" y="187"/>
                  </a:cxn>
                  <a:cxn ang="0">
                    <a:pos x="436" y="198"/>
                  </a:cxn>
                  <a:cxn ang="0">
                    <a:pos x="437" y="209"/>
                  </a:cxn>
                  <a:cxn ang="0">
                    <a:pos x="437" y="221"/>
                  </a:cxn>
                  <a:cxn ang="0">
                    <a:pos x="434" y="231"/>
                  </a:cxn>
                  <a:cxn ang="0">
                    <a:pos x="429" y="242"/>
                  </a:cxn>
                  <a:cxn ang="0">
                    <a:pos x="422" y="252"/>
                  </a:cxn>
                  <a:cxn ang="0">
                    <a:pos x="415" y="261"/>
                  </a:cxn>
                  <a:cxn ang="0">
                    <a:pos x="406" y="266"/>
                  </a:cxn>
                  <a:cxn ang="0">
                    <a:pos x="387" y="274"/>
                  </a:cxn>
                  <a:cxn ang="0">
                    <a:pos x="304" y="274"/>
                  </a:cxn>
                  <a:cxn ang="0">
                    <a:pos x="304" y="353"/>
                  </a:cxn>
                  <a:cxn ang="0">
                    <a:pos x="140" y="352"/>
                  </a:cxn>
                </a:cxnLst>
                <a:rect l="0" t="0" r="r" b="b"/>
                <a:pathLst>
                  <a:path w="437" h="353">
                    <a:moveTo>
                      <a:pt x="140" y="352"/>
                    </a:moveTo>
                    <a:lnTo>
                      <a:pt x="140" y="274"/>
                    </a:lnTo>
                    <a:lnTo>
                      <a:pt x="54" y="274"/>
                    </a:lnTo>
                    <a:lnTo>
                      <a:pt x="44" y="271"/>
                    </a:lnTo>
                    <a:lnTo>
                      <a:pt x="36" y="268"/>
                    </a:lnTo>
                    <a:lnTo>
                      <a:pt x="27" y="263"/>
                    </a:lnTo>
                    <a:lnTo>
                      <a:pt x="19" y="256"/>
                    </a:lnTo>
                    <a:lnTo>
                      <a:pt x="11" y="248"/>
                    </a:lnTo>
                    <a:lnTo>
                      <a:pt x="6" y="239"/>
                    </a:lnTo>
                    <a:lnTo>
                      <a:pt x="3" y="232"/>
                    </a:lnTo>
                    <a:lnTo>
                      <a:pt x="0" y="222"/>
                    </a:lnTo>
                    <a:lnTo>
                      <a:pt x="0" y="212"/>
                    </a:lnTo>
                    <a:lnTo>
                      <a:pt x="0" y="202"/>
                    </a:lnTo>
                    <a:lnTo>
                      <a:pt x="3" y="191"/>
                    </a:lnTo>
                    <a:lnTo>
                      <a:pt x="9" y="179"/>
                    </a:lnTo>
                    <a:lnTo>
                      <a:pt x="17" y="169"/>
                    </a:lnTo>
                    <a:lnTo>
                      <a:pt x="25" y="160"/>
                    </a:lnTo>
                    <a:lnTo>
                      <a:pt x="36" y="152"/>
                    </a:lnTo>
                    <a:lnTo>
                      <a:pt x="43" y="147"/>
                    </a:lnTo>
                    <a:lnTo>
                      <a:pt x="52" y="143"/>
                    </a:lnTo>
                    <a:lnTo>
                      <a:pt x="142" y="143"/>
                    </a:lnTo>
                    <a:lnTo>
                      <a:pt x="142" y="74"/>
                    </a:lnTo>
                    <a:lnTo>
                      <a:pt x="145" y="65"/>
                    </a:lnTo>
                    <a:lnTo>
                      <a:pt x="150" y="54"/>
                    </a:lnTo>
                    <a:lnTo>
                      <a:pt x="155" y="44"/>
                    </a:lnTo>
                    <a:lnTo>
                      <a:pt x="164" y="33"/>
                    </a:lnTo>
                    <a:lnTo>
                      <a:pt x="173" y="22"/>
                    </a:lnTo>
                    <a:lnTo>
                      <a:pt x="183" y="14"/>
                    </a:lnTo>
                    <a:lnTo>
                      <a:pt x="191" y="9"/>
                    </a:lnTo>
                    <a:lnTo>
                      <a:pt x="203" y="3"/>
                    </a:lnTo>
                    <a:lnTo>
                      <a:pt x="215" y="0"/>
                    </a:lnTo>
                    <a:lnTo>
                      <a:pt x="228" y="0"/>
                    </a:lnTo>
                    <a:lnTo>
                      <a:pt x="242" y="2"/>
                    </a:lnTo>
                    <a:lnTo>
                      <a:pt x="253" y="8"/>
                    </a:lnTo>
                    <a:lnTo>
                      <a:pt x="263" y="13"/>
                    </a:lnTo>
                    <a:lnTo>
                      <a:pt x="273" y="22"/>
                    </a:lnTo>
                    <a:lnTo>
                      <a:pt x="285" y="34"/>
                    </a:lnTo>
                    <a:lnTo>
                      <a:pt x="293" y="44"/>
                    </a:lnTo>
                    <a:lnTo>
                      <a:pt x="297" y="54"/>
                    </a:lnTo>
                    <a:lnTo>
                      <a:pt x="302" y="65"/>
                    </a:lnTo>
                    <a:lnTo>
                      <a:pt x="304" y="79"/>
                    </a:lnTo>
                    <a:lnTo>
                      <a:pt x="304" y="142"/>
                    </a:lnTo>
                    <a:lnTo>
                      <a:pt x="388" y="142"/>
                    </a:lnTo>
                    <a:lnTo>
                      <a:pt x="397" y="147"/>
                    </a:lnTo>
                    <a:lnTo>
                      <a:pt x="406" y="152"/>
                    </a:lnTo>
                    <a:lnTo>
                      <a:pt x="414" y="159"/>
                    </a:lnTo>
                    <a:lnTo>
                      <a:pt x="422" y="168"/>
                    </a:lnTo>
                    <a:lnTo>
                      <a:pt x="429" y="177"/>
                    </a:lnTo>
                    <a:lnTo>
                      <a:pt x="434" y="187"/>
                    </a:lnTo>
                    <a:lnTo>
                      <a:pt x="436" y="198"/>
                    </a:lnTo>
                    <a:lnTo>
                      <a:pt x="437" y="209"/>
                    </a:lnTo>
                    <a:lnTo>
                      <a:pt x="437" y="221"/>
                    </a:lnTo>
                    <a:lnTo>
                      <a:pt x="434" y="231"/>
                    </a:lnTo>
                    <a:lnTo>
                      <a:pt x="429" y="242"/>
                    </a:lnTo>
                    <a:lnTo>
                      <a:pt x="422" y="252"/>
                    </a:lnTo>
                    <a:lnTo>
                      <a:pt x="415" y="261"/>
                    </a:lnTo>
                    <a:lnTo>
                      <a:pt x="406" y="266"/>
                    </a:lnTo>
                    <a:lnTo>
                      <a:pt x="387" y="274"/>
                    </a:lnTo>
                    <a:lnTo>
                      <a:pt x="304" y="274"/>
                    </a:lnTo>
                    <a:lnTo>
                      <a:pt x="304" y="353"/>
                    </a:lnTo>
                    <a:lnTo>
                      <a:pt x="140" y="352"/>
                    </a:lnTo>
                    <a:close/>
                  </a:path>
                </a:pathLst>
              </a:custGeom>
              <a:solidFill>
                <a:srgbClr val="E07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9974" name="Oval 38"/>
              <p:cNvSpPr>
                <a:spLocks noChangeArrowheads="1"/>
              </p:cNvSpPr>
              <p:nvPr/>
            </p:nvSpPr>
            <p:spPr bwMode="auto">
              <a:xfrm>
                <a:off x="4332" y="3346"/>
                <a:ext cx="22" cy="20"/>
              </a:xfrm>
              <a:prstGeom prst="ellipse">
                <a:avLst/>
              </a:prstGeom>
              <a:solidFill>
                <a:srgbClr val="FFA040"/>
              </a:solidFill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sp>
          <p:nvSpPr>
            <p:cNvPr id="39975" name="Rectangle 39"/>
            <p:cNvSpPr>
              <a:spLocks noChangeArrowheads="1"/>
            </p:cNvSpPr>
            <p:nvPr/>
          </p:nvSpPr>
          <p:spPr bwMode="auto">
            <a:xfrm>
              <a:off x="4279" y="3372"/>
              <a:ext cx="127" cy="275"/>
            </a:xfrm>
            <a:prstGeom prst="rect">
              <a:avLst/>
            </a:prstGeom>
            <a:solidFill>
              <a:srgbClr val="FF8000"/>
            </a:solidFill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grpSp>
          <p:nvGrpSpPr>
            <p:cNvPr id="14" name="Group 40"/>
            <p:cNvGrpSpPr>
              <a:grpSpLocks/>
            </p:cNvGrpSpPr>
            <p:nvPr/>
          </p:nvGrpSpPr>
          <p:grpSpPr bwMode="auto">
            <a:xfrm>
              <a:off x="4297" y="3379"/>
              <a:ext cx="89" cy="253"/>
              <a:chOff x="4297" y="3379"/>
              <a:chExt cx="89" cy="253"/>
            </a:xfrm>
          </p:grpSpPr>
          <p:grpSp>
            <p:nvGrpSpPr>
              <p:cNvPr id="15" name="Group 41"/>
              <p:cNvGrpSpPr>
                <a:grpSpLocks/>
              </p:cNvGrpSpPr>
              <p:nvPr/>
            </p:nvGrpSpPr>
            <p:grpSpPr bwMode="auto">
              <a:xfrm>
                <a:off x="4299" y="3379"/>
                <a:ext cx="87" cy="76"/>
                <a:chOff x="4299" y="3379"/>
                <a:chExt cx="87" cy="76"/>
              </a:xfrm>
            </p:grpSpPr>
            <p:sp>
              <p:nvSpPr>
                <p:cNvPr id="39978" name="Freeform 42"/>
                <p:cNvSpPr>
                  <a:spLocks/>
                </p:cNvSpPr>
                <p:nvPr/>
              </p:nvSpPr>
              <p:spPr bwMode="auto">
                <a:xfrm>
                  <a:off x="4299" y="3379"/>
                  <a:ext cx="87" cy="73"/>
                </a:xfrm>
                <a:custGeom>
                  <a:avLst/>
                  <a:gdLst/>
                  <a:ahLst/>
                  <a:cxnLst>
                    <a:cxn ang="0">
                      <a:pos x="0" y="174"/>
                    </a:cxn>
                    <a:cxn ang="0">
                      <a:pos x="1" y="158"/>
                    </a:cxn>
                    <a:cxn ang="0">
                      <a:pos x="5" y="141"/>
                    </a:cxn>
                    <a:cxn ang="0">
                      <a:pos x="12" y="126"/>
                    </a:cxn>
                    <a:cxn ang="0">
                      <a:pos x="20" y="111"/>
                    </a:cxn>
                    <a:cxn ang="0">
                      <a:pos x="27" y="100"/>
                    </a:cxn>
                    <a:cxn ang="0">
                      <a:pos x="36" y="89"/>
                    </a:cxn>
                    <a:cxn ang="0">
                      <a:pos x="46" y="76"/>
                    </a:cxn>
                    <a:cxn ang="0">
                      <a:pos x="60" y="64"/>
                    </a:cxn>
                    <a:cxn ang="0">
                      <a:pos x="77" y="53"/>
                    </a:cxn>
                    <a:cxn ang="0">
                      <a:pos x="98" y="40"/>
                    </a:cxn>
                    <a:cxn ang="0">
                      <a:pos x="118" y="30"/>
                    </a:cxn>
                    <a:cxn ang="0">
                      <a:pos x="142" y="21"/>
                    </a:cxn>
                    <a:cxn ang="0">
                      <a:pos x="164" y="13"/>
                    </a:cxn>
                    <a:cxn ang="0">
                      <a:pos x="190" y="8"/>
                    </a:cxn>
                    <a:cxn ang="0">
                      <a:pos x="213" y="3"/>
                    </a:cxn>
                    <a:cxn ang="0">
                      <a:pos x="232" y="2"/>
                    </a:cxn>
                    <a:cxn ang="0">
                      <a:pos x="254" y="0"/>
                    </a:cxn>
                    <a:cxn ang="0">
                      <a:pos x="277" y="0"/>
                    </a:cxn>
                    <a:cxn ang="0">
                      <a:pos x="295" y="2"/>
                    </a:cxn>
                    <a:cxn ang="0">
                      <a:pos x="314" y="4"/>
                    </a:cxn>
                    <a:cxn ang="0">
                      <a:pos x="335" y="9"/>
                    </a:cxn>
                    <a:cxn ang="0">
                      <a:pos x="354" y="13"/>
                    </a:cxn>
                    <a:cxn ang="0">
                      <a:pos x="374" y="20"/>
                    </a:cxn>
                    <a:cxn ang="0">
                      <a:pos x="392" y="27"/>
                    </a:cxn>
                    <a:cxn ang="0">
                      <a:pos x="411" y="36"/>
                    </a:cxn>
                    <a:cxn ang="0">
                      <a:pos x="425" y="43"/>
                    </a:cxn>
                    <a:cxn ang="0">
                      <a:pos x="436" y="50"/>
                    </a:cxn>
                    <a:cxn ang="0">
                      <a:pos x="448" y="58"/>
                    </a:cxn>
                    <a:cxn ang="0">
                      <a:pos x="460" y="67"/>
                    </a:cxn>
                    <a:cxn ang="0">
                      <a:pos x="472" y="78"/>
                    </a:cxn>
                    <a:cxn ang="0">
                      <a:pos x="483" y="91"/>
                    </a:cxn>
                    <a:cxn ang="0">
                      <a:pos x="493" y="104"/>
                    </a:cxn>
                    <a:cxn ang="0">
                      <a:pos x="500" y="115"/>
                    </a:cxn>
                    <a:cxn ang="0">
                      <a:pos x="507" y="125"/>
                    </a:cxn>
                    <a:cxn ang="0">
                      <a:pos x="512" y="136"/>
                    </a:cxn>
                    <a:cxn ang="0">
                      <a:pos x="516" y="148"/>
                    </a:cxn>
                    <a:cxn ang="0">
                      <a:pos x="520" y="162"/>
                    </a:cxn>
                    <a:cxn ang="0">
                      <a:pos x="520" y="505"/>
                    </a:cxn>
                    <a:cxn ang="0">
                      <a:pos x="1" y="503"/>
                    </a:cxn>
                    <a:cxn ang="0">
                      <a:pos x="0" y="174"/>
                    </a:cxn>
                  </a:cxnLst>
                  <a:rect l="0" t="0" r="r" b="b"/>
                  <a:pathLst>
                    <a:path w="520" h="505">
                      <a:moveTo>
                        <a:pt x="0" y="174"/>
                      </a:moveTo>
                      <a:lnTo>
                        <a:pt x="1" y="158"/>
                      </a:lnTo>
                      <a:lnTo>
                        <a:pt x="5" y="141"/>
                      </a:lnTo>
                      <a:lnTo>
                        <a:pt x="12" y="126"/>
                      </a:lnTo>
                      <a:lnTo>
                        <a:pt x="20" y="111"/>
                      </a:lnTo>
                      <a:lnTo>
                        <a:pt x="27" y="100"/>
                      </a:lnTo>
                      <a:lnTo>
                        <a:pt x="36" y="89"/>
                      </a:lnTo>
                      <a:lnTo>
                        <a:pt x="46" y="76"/>
                      </a:lnTo>
                      <a:lnTo>
                        <a:pt x="60" y="64"/>
                      </a:lnTo>
                      <a:lnTo>
                        <a:pt x="77" y="53"/>
                      </a:lnTo>
                      <a:lnTo>
                        <a:pt x="98" y="40"/>
                      </a:lnTo>
                      <a:lnTo>
                        <a:pt x="118" y="30"/>
                      </a:lnTo>
                      <a:lnTo>
                        <a:pt x="142" y="21"/>
                      </a:lnTo>
                      <a:lnTo>
                        <a:pt x="164" y="13"/>
                      </a:lnTo>
                      <a:lnTo>
                        <a:pt x="190" y="8"/>
                      </a:lnTo>
                      <a:lnTo>
                        <a:pt x="213" y="3"/>
                      </a:lnTo>
                      <a:lnTo>
                        <a:pt x="232" y="2"/>
                      </a:lnTo>
                      <a:lnTo>
                        <a:pt x="254" y="0"/>
                      </a:lnTo>
                      <a:lnTo>
                        <a:pt x="277" y="0"/>
                      </a:lnTo>
                      <a:lnTo>
                        <a:pt x="295" y="2"/>
                      </a:lnTo>
                      <a:lnTo>
                        <a:pt x="314" y="4"/>
                      </a:lnTo>
                      <a:lnTo>
                        <a:pt x="335" y="9"/>
                      </a:lnTo>
                      <a:lnTo>
                        <a:pt x="354" y="13"/>
                      </a:lnTo>
                      <a:lnTo>
                        <a:pt x="374" y="20"/>
                      </a:lnTo>
                      <a:lnTo>
                        <a:pt x="392" y="27"/>
                      </a:lnTo>
                      <a:lnTo>
                        <a:pt x="411" y="36"/>
                      </a:lnTo>
                      <a:lnTo>
                        <a:pt x="425" y="43"/>
                      </a:lnTo>
                      <a:lnTo>
                        <a:pt x="436" y="50"/>
                      </a:lnTo>
                      <a:lnTo>
                        <a:pt x="448" y="58"/>
                      </a:lnTo>
                      <a:lnTo>
                        <a:pt x="460" y="67"/>
                      </a:lnTo>
                      <a:lnTo>
                        <a:pt x="472" y="78"/>
                      </a:lnTo>
                      <a:lnTo>
                        <a:pt x="483" y="91"/>
                      </a:lnTo>
                      <a:lnTo>
                        <a:pt x="493" y="104"/>
                      </a:lnTo>
                      <a:lnTo>
                        <a:pt x="500" y="115"/>
                      </a:lnTo>
                      <a:lnTo>
                        <a:pt x="507" y="125"/>
                      </a:lnTo>
                      <a:lnTo>
                        <a:pt x="512" y="136"/>
                      </a:lnTo>
                      <a:lnTo>
                        <a:pt x="516" y="148"/>
                      </a:lnTo>
                      <a:lnTo>
                        <a:pt x="520" y="162"/>
                      </a:lnTo>
                      <a:lnTo>
                        <a:pt x="520" y="505"/>
                      </a:lnTo>
                      <a:lnTo>
                        <a:pt x="1" y="503"/>
                      </a:lnTo>
                      <a:lnTo>
                        <a:pt x="0" y="174"/>
                      </a:lnTo>
                      <a:close/>
                    </a:path>
                  </a:pathLst>
                </a:custGeom>
                <a:solidFill>
                  <a:srgbClr val="FFA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grpSp>
              <p:nvGrpSpPr>
                <p:cNvPr id="16" name="Group 43"/>
                <p:cNvGrpSpPr>
                  <a:grpSpLocks/>
                </p:cNvGrpSpPr>
                <p:nvPr/>
              </p:nvGrpSpPr>
              <p:grpSpPr bwMode="auto">
                <a:xfrm>
                  <a:off x="4299" y="3383"/>
                  <a:ext cx="87" cy="72"/>
                  <a:chOff x="4299" y="3383"/>
                  <a:chExt cx="87" cy="72"/>
                </a:xfrm>
              </p:grpSpPr>
              <p:sp>
                <p:nvSpPr>
                  <p:cNvPr id="39980" name="Freeform 44"/>
                  <p:cNvSpPr>
                    <a:spLocks/>
                  </p:cNvSpPr>
                  <p:nvPr/>
                </p:nvSpPr>
                <p:spPr bwMode="auto">
                  <a:xfrm>
                    <a:off x="4299" y="3383"/>
                    <a:ext cx="87" cy="72"/>
                  </a:xfrm>
                  <a:custGeom>
                    <a:avLst/>
                    <a:gdLst/>
                    <a:ahLst/>
                    <a:cxnLst>
                      <a:cxn ang="0">
                        <a:pos x="0" y="172"/>
                      </a:cxn>
                      <a:cxn ang="0">
                        <a:pos x="1" y="158"/>
                      </a:cxn>
                      <a:cxn ang="0">
                        <a:pos x="5" y="141"/>
                      </a:cxn>
                      <a:cxn ang="0">
                        <a:pos x="12" y="126"/>
                      </a:cxn>
                      <a:cxn ang="0">
                        <a:pos x="20" y="112"/>
                      </a:cxn>
                      <a:cxn ang="0">
                        <a:pos x="27" y="100"/>
                      </a:cxn>
                      <a:cxn ang="0">
                        <a:pos x="36" y="89"/>
                      </a:cxn>
                      <a:cxn ang="0">
                        <a:pos x="46" y="77"/>
                      </a:cxn>
                      <a:cxn ang="0">
                        <a:pos x="60" y="64"/>
                      </a:cxn>
                      <a:cxn ang="0">
                        <a:pos x="77" y="53"/>
                      </a:cxn>
                      <a:cxn ang="0">
                        <a:pos x="98" y="40"/>
                      </a:cxn>
                      <a:cxn ang="0">
                        <a:pos x="118" y="30"/>
                      </a:cxn>
                      <a:cxn ang="0">
                        <a:pos x="142" y="21"/>
                      </a:cxn>
                      <a:cxn ang="0">
                        <a:pos x="164" y="13"/>
                      </a:cxn>
                      <a:cxn ang="0">
                        <a:pos x="190" y="8"/>
                      </a:cxn>
                      <a:cxn ang="0">
                        <a:pos x="213" y="3"/>
                      </a:cxn>
                      <a:cxn ang="0">
                        <a:pos x="232" y="2"/>
                      </a:cxn>
                      <a:cxn ang="0">
                        <a:pos x="254" y="0"/>
                      </a:cxn>
                      <a:cxn ang="0">
                        <a:pos x="277" y="0"/>
                      </a:cxn>
                      <a:cxn ang="0">
                        <a:pos x="295" y="2"/>
                      </a:cxn>
                      <a:cxn ang="0">
                        <a:pos x="314" y="4"/>
                      </a:cxn>
                      <a:cxn ang="0">
                        <a:pos x="335" y="9"/>
                      </a:cxn>
                      <a:cxn ang="0">
                        <a:pos x="354" y="13"/>
                      </a:cxn>
                      <a:cxn ang="0">
                        <a:pos x="374" y="20"/>
                      </a:cxn>
                      <a:cxn ang="0">
                        <a:pos x="392" y="27"/>
                      </a:cxn>
                      <a:cxn ang="0">
                        <a:pos x="411" y="36"/>
                      </a:cxn>
                      <a:cxn ang="0">
                        <a:pos x="425" y="43"/>
                      </a:cxn>
                      <a:cxn ang="0">
                        <a:pos x="436" y="51"/>
                      </a:cxn>
                      <a:cxn ang="0">
                        <a:pos x="448" y="58"/>
                      </a:cxn>
                      <a:cxn ang="0">
                        <a:pos x="460" y="67"/>
                      </a:cxn>
                      <a:cxn ang="0">
                        <a:pos x="472" y="78"/>
                      </a:cxn>
                      <a:cxn ang="0">
                        <a:pos x="483" y="91"/>
                      </a:cxn>
                      <a:cxn ang="0">
                        <a:pos x="493" y="104"/>
                      </a:cxn>
                      <a:cxn ang="0">
                        <a:pos x="500" y="115"/>
                      </a:cxn>
                      <a:cxn ang="0">
                        <a:pos x="507" y="125"/>
                      </a:cxn>
                      <a:cxn ang="0">
                        <a:pos x="512" y="136"/>
                      </a:cxn>
                      <a:cxn ang="0">
                        <a:pos x="516" y="148"/>
                      </a:cxn>
                      <a:cxn ang="0">
                        <a:pos x="520" y="161"/>
                      </a:cxn>
                      <a:cxn ang="0">
                        <a:pos x="520" y="505"/>
                      </a:cxn>
                      <a:cxn ang="0">
                        <a:pos x="1" y="503"/>
                      </a:cxn>
                      <a:cxn ang="0">
                        <a:pos x="0" y="172"/>
                      </a:cxn>
                    </a:cxnLst>
                    <a:rect l="0" t="0" r="r" b="b"/>
                    <a:pathLst>
                      <a:path w="520" h="505">
                        <a:moveTo>
                          <a:pt x="0" y="172"/>
                        </a:moveTo>
                        <a:lnTo>
                          <a:pt x="1" y="158"/>
                        </a:lnTo>
                        <a:lnTo>
                          <a:pt x="5" y="141"/>
                        </a:lnTo>
                        <a:lnTo>
                          <a:pt x="12" y="126"/>
                        </a:lnTo>
                        <a:lnTo>
                          <a:pt x="20" y="112"/>
                        </a:lnTo>
                        <a:lnTo>
                          <a:pt x="27" y="100"/>
                        </a:lnTo>
                        <a:lnTo>
                          <a:pt x="36" y="89"/>
                        </a:lnTo>
                        <a:lnTo>
                          <a:pt x="46" y="77"/>
                        </a:lnTo>
                        <a:lnTo>
                          <a:pt x="60" y="64"/>
                        </a:lnTo>
                        <a:lnTo>
                          <a:pt x="77" y="53"/>
                        </a:lnTo>
                        <a:lnTo>
                          <a:pt x="98" y="40"/>
                        </a:lnTo>
                        <a:lnTo>
                          <a:pt x="118" y="30"/>
                        </a:lnTo>
                        <a:lnTo>
                          <a:pt x="142" y="21"/>
                        </a:lnTo>
                        <a:lnTo>
                          <a:pt x="164" y="13"/>
                        </a:lnTo>
                        <a:lnTo>
                          <a:pt x="190" y="8"/>
                        </a:lnTo>
                        <a:lnTo>
                          <a:pt x="213" y="3"/>
                        </a:lnTo>
                        <a:lnTo>
                          <a:pt x="232" y="2"/>
                        </a:lnTo>
                        <a:lnTo>
                          <a:pt x="254" y="0"/>
                        </a:lnTo>
                        <a:lnTo>
                          <a:pt x="277" y="0"/>
                        </a:lnTo>
                        <a:lnTo>
                          <a:pt x="295" y="2"/>
                        </a:lnTo>
                        <a:lnTo>
                          <a:pt x="314" y="4"/>
                        </a:lnTo>
                        <a:lnTo>
                          <a:pt x="335" y="9"/>
                        </a:lnTo>
                        <a:lnTo>
                          <a:pt x="354" y="13"/>
                        </a:lnTo>
                        <a:lnTo>
                          <a:pt x="374" y="20"/>
                        </a:lnTo>
                        <a:lnTo>
                          <a:pt x="392" y="27"/>
                        </a:lnTo>
                        <a:lnTo>
                          <a:pt x="411" y="36"/>
                        </a:lnTo>
                        <a:lnTo>
                          <a:pt x="425" y="43"/>
                        </a:lnTo>
                        <a:lnTo>
                          <a:pt x="436" y="51"/>
                        </a:lnTo>
                        <a:lnTo>
                          <a:pt x="448" y="58"/>
                        </a:lnTo>
                        <a:lnTo>
                          <a:pt x="460" y="67"/>
                        </a:lnTo>
                        <a:lnTo>
                          <a:pt x="472" y="78"/>
                        </a:lnTo>
                        <a:lnTo>
                          <a:pt x="483" y="91"/>
                        </a:lnTo>
                        <a:lnTo>
                          <a:pt x="493" y="104"/>
                        </a:lnTo>
                        <a:lnTo>
                          <a:pt x="500" y="115"/>
                        </a:lnTo>
                        <a:lnTo>
                          <a:pt x="507" y="125"/>
                        </a:lnTo>
                        <a:lnTo>
                          <a:pt x="512" y="136"/>
                        </a:lnTo>
                        <a:lnTo>
                          <a:pt x="516" y="148"/>
                        </a:lnTo>
                        <a:lnTo>
                          <a:pt x="520" y="161"/>
                        </a:lnTo>
                        <a:lnTo>
                          <a:pt x="520" y="505"/>
                        </a:lnTo>
                        <a:lnTo>
                          <a:pt x="1" y="503"/>
                        </a:lnTo>
                        <a:lnTo>
                          <a:pt x="0" y="172"/>
                        </a:lnTo>
                        <a:close/>
                      </a:path>
                    </a:pathLst>
                  </a:custGeom>
                  <a:solidFill>
                    <a:srgbClr val="E07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39981" name="Oval 45"/>
                  <p:cNvSpPr>
                    <a:spLocks noChangeArrowheads="1"/>
                  </p:cNvSpPr>
                  <p:nvPr/>
                </p:nvSpPr>
                <p:spPr bwMode="auto">
                  <a:xfrm>
                    <a:off x="4304" y="3386"/>
                    <a:ext cx="75" cy="69"/>
                  </a:xfrm>
                  <a:prstGeom prst="ellipse">
                    <a:avLst/>
                  </a:prstGeom>
                  <a:solidFill>
                    <a:srgbClr val="FF4040"/>
                  </a:solidFill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grpSp>
                <p:nvGrpSpPr>
                  <p:cNvPr id="17" name="Group 46"/>
                  <p:cNvGrpSpPr>
                    <a:grpSpLocks/>
                  </p:cNvGrpSpPr>
                  <p:nvPr/>
                </p:nvGrpSpPr>
                <p:grpSpPr bwMode="auto">
                  <a:xfrm>
                    <a:off x="4346" y="3393"/>
                    <a:ext cx="14" cy="11"/>
                    <a:chOff x="4346" y="3393"/>
                    <a:chExt cx="14" cy="11"/>
                  </a:xfrm>
                </p:grpSpPr>
                <p:sp>
                  <p:nvSpPr>
                    <p:cNvPr id="39983" name="Oval 4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46" y="3393"/>
                      <a:ext cx="9" cy="8"/>
                    </a:xfrm>
                    <a:prstGeom prst="ellipse">
                      <a:avLst/>
                    </a:prstGeom>
                    <a:solidFill>
                      <a:srgbClr val="FFC0C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ES"/>
                    </a:p>
                  </p:txBody>
                </p:sp>
                <p:sp>
                  <p:nvSpPr>
                    <p:cNvPr id="39984" name="Oval 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53" y="3398"/>
                      <a:ext cx="7" cy="6"/>
                    </a:xfrm>
                    <a:prstGeom prst="ellipse">
                      <a:avLst/>
                    </a:prstGeom>
                    <a:solidFill>
                      <a:srgbClr val="FFC0C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ES"/>
                    </a:p>
                  </p:txBody>
                </p:sp>
              </p:grpSp>
            </p:grpSp>
          </p:grpSp>
          <p:grpSp>
            <p:nvGrpSpPr>
              <p:cNvPr id="18" name="Group 49"/>
              <p:cNvGrpSpPr>
                <a:grpSpLocks/>
              </p:cNvGrpSpPr>
              <p:nvPr/>
            </p:nvGrpSpPr>
            <p:grpSpPr bwMode="auto">
              <a:xfrm>
                <a:off x="4297" y="3471"/>
                <a:ext cx="87" cy="75"/>
                <a:chOff x="4297" y="3471"/>
                <a:chExt cx="87" cy="75"/>
              </a:xfrm>
            </p:grpSpPr>
            <p:sp>
              <p:nvSpPr>
                <p:cNvPr id="39986" name="Freeform 50"/>
                <p:cNvSpPr>
                  <a:spLocks/>
                </p:cNvSpPr>
                <p:nvPr/>
              </p:nvSpPr>
              <p:spPr bwMode="auto">
                <a:xfrm>
                  <a:off x="4297" y="3471"/>
                  <a:ext cx="86" cy="72"/>
                </a:xfrm>
                <a:custGeom>
                  <a:avLst/>
                  <a:gdLst/>
                  <a:ahLst/>
                  <a:cxnLst>
                    <a:cxn ang="0">
                      <a:pos x="0" y="173"/>
                    </a:cxn>
                    <a:cxn ang="0">
                      <a:pos x="1" y="158"/>
                    </a:cxn>
                    <a:cxn ang="0">
                      <a:pos x="6" y="141"/>
                    </a:cxn>
                    <a:cxn ang="0">
                      <a:pos x="12" y="126"/>
                    </a:cxn>
                    <a:cxn ang="0">
                      <a:pos x="20" y="111"/>
                    </a:cxn>
                    <a:cxn ang="0">
                      <a:pos x="28" y="100"/>
                    </a:cxn>
                    <a:cxn ang="0">
                      <a:pos x="36" y="89"/>
                    </a:cxn>
                    <a:cxn ang="0">
                      <a:pos x="47" y="76"/>
                    </a:cxn>
                    <a:cxn ang="0">
                      <a:pos x="60" y="64"/>
                    </a:cxn>
                    <a:cxn ang="0">
                      <a:pos x="77" y="53"/>
                    </a:cxn>
                    <a:cxn ang="0">
                      <a:pos x="98" y="40"/>
                    </a:cxn>
                    <a:cxn ang="0">
                      <a:pos x="118" y="30"/>
                    </a:cxn>
                    <a:cxn ang="0">
                      <a:pos x="142" y="21"/>
                    </a:cxn>
                    <a:cxn ang="0">
                      <a:pos x="165" y="13"/>
                    </a:cxn>
                    <a:cxn ang="0">
                      <a:pos x="191" y="8"/>
                    </a:cxn>
                    <a:cxn ang="0">
                      <a:pos x="214" y="3"/>
                    </a:cxn>
                    <a:cxn ang="0">
                      <a:pos x="233" y="2"/>
                    </a:cxn>
                    <a:cxn ang="0">
                      <a:pos x="255" y="0"/>
                    </a:cxn>
                    <a:cxn ang="0">
                      <a:pos x="278" y="0"/>
                    </a:cxn>
                    <a:cxn ang="0">
                      <a:pos x="296" y="2"/>
                    </a:cxn>
                    <a:cxn ang="0">
                      <a:pos x="315" y="4"/>
                    </a:cxn>
                    <a:cxn ang="0">
                      <a:pos x="336" y="9"/>
                    </a:cxn>
                    <a:cxn ang="0">
                      <a:pos x="354" y="13"/>
                    </a:cxn>
                    <a:cxn ang="0">
                      <a:pos x="374" y="20"/>
                    </a:cxn>
                    <a:cxn ang="0">
                      <a:pos x="392" y="27"/>
                    </a:cxn>
                    <a:cxn ang="0">
                      <a:pos x="411" y="36"/>
                    </a:cxn>
                    <a:cxn ang="0">
                      <a:pos x="425" y="43"/>
                    </a:cxn>
                    <a:cxn ang="0">
                      <a:pos x="436" y="50"/>
                    </a:cxn>
                    <a:cxn ang="0">
                      <a:pos x="448" y="58"/>
                    </a:cxn>
                    <a:cxn ang="0">
                      <a:pos x="461" y="67"/>
                    </a:cxn>
                    <a:cxn ang="0">
                      <a:pos x="472" y="78"/>
                    </a:cxn>
                    <a:cxn ang="0">
                      <a:pos x="484" y="91"/>
                    </a:cxn>
                    <a:cxn ang="0">
                      <a:pos x="493" y="103"/>
                    </a:cxn>
                    <a:cxn ang="0">
                      <a:pos x="501" y="115"/>
                    </a:cxn>
                    <a:cxn ang="0">
                      <a:pos x="507" y="125"/>
                    </a:cxn>
                    <a:cxn ang="0">
                      <a:pos x="512" y="136"/>
                    </a:cxn>
                    <a:cxn ang="0">
                      <a:pos x="516" y="148"/>
                    </a:cxn>
                    <a:cxn ang="0">
                      <a:pos x="521" y="162"/>
                    </a:cxn>
                    <a:cxn ang="0">
                      <a:pos x="521" y="505"/>
                    </a:cxn>
                    <a:cxn ang="0">
                      <a:pos x="1" y="503"/>
                    </a:cxn>
                    <a:cxn ang="0">
                      <a:pos x="0" y="173"/>
                    </a:cxn>
                  </a:cxnLst>
                  <a:rect l="0" t="0" r="r" b="b"/>
                  <a:pathLst>
                    <a:path w="521" h="505">
                      <a:moveTo>
                        <a:pt x="0" y="173"/>
                      </a:moveTo>
                      <a:lnTo>
                        <a:pt x="1" y="158"/>
                      </a:lnTo>
                      <a:lnTo>
                        <a:pt x="6" y="141"/>
                      </a:lnTo>
                      <a:lnTo>
                        <a:pt x="12" y="126"/>
                      </a:lnTo>
                      <a:lnTo>
                        <a:pt x="20" y="111"/>
                      </a:lnTo>
                      <a:lnTo>
                        <a:pt x="28" y="100"/>
                      </a:lnTo>
                      <a:lnTo>
                        <a:pt x="36" y="89"/>
                      </a:lnTo>
                      <a:lnTo>
                        <a:pt x="47" y="76"/>
                      </a:lnTo>
                      <a:lnTo>
                        <a:pt x="60" y="64"/>
                      </a:lnTo>
                      <a:lnTo>
                        <a:pt x="77" y="53"/>
                      </a:lnTo>
                      <a:lnTo>
                        <a:pt x="98" y="40"/>
                      </a:lnTo>
                      <a:lnTo>
                        <a:pt x="118" y="30"/>
                      </a:lnTo>
                      <a:lnTo>
                        <a:pt x="142" y="21"/>
                      </a:lnTo>
                      <a:lnTo>
                        <a:pt x="165" y="13"/>
                      </a:lnTo>
                      <a:lnTo>
                        <a:pt x="191" y="8"/>
                      </a:lnTo>
                      <a:lnTo>
                        <a:pt x="214" y="3"/>
                      </a:lnTo>
                      <a:lnTo>
                        <a:pt x="233" y="2"/>
                      </a:lnTo>
                      <a:lnTo>
                        <a:pt x="255" y="0"/>
                      </a:lnTo>
                      <a:lnTo>
                        <a:pt x="278" y="0"/>
                      </a:lnTo>
                      <a:lnTo>
                        <a:pt x="296" y="2"/>
                      </a:lnTo>
                      <a:lnTo>
                        <a:pt x="315" y="4"/>
                      </a:lnTo>
                      <a:lnTo>
                        <a:pt x="336" y="9"/>
                      </a:lnTo>
                      <a:lnTo>
                        <a:pt x="354" y="13"/>
                      </a:lnTo>
                      <a:lnTo>
                        <a:pt x="374" y="20"/>
                      </a:lnTo>
                      <a:lnTo>
                        <a:pt x="392" y="27"/>
                      </a:lnTo>
                      <a:lnTo>
                        <a:pt x="411" y="36"/>
                      </a:lnTo>
                      <a:lnTo>
                        <a:pt x="425" y="43"/>
                      </a:lnTo>
                      <a:lnTo>
                        <a:pt x="436" y="50"/>
                      </a:lnTo>
                      <a:lnTo>
                        <a:pt x="448" y="58"/>
                      </a:lnTo>
                      <a:lnTo>
                        <a:pt x="461" y="67"/>
                      </a:lnTo>
                      <a:lnTo>
                        <a:pt x="472" y="78"/>
                      </a:lnTo>
                      <a:lnTo>
                        <a:pt x="484" y="91"/>
                      </a:lnTo>
                      <a:lnTo>
                        <a:pt x="493" y="103"/>
                      </a:lnTo>
                      <a:lnTo>
                        <a:pt x="501" y="115"/>
                      </a:lnTo>
                      <a:lnTo>
                        <a:pt x="507" y="125"/>
                      </a:lnTo>
                      <a:lnTo>
                        <a:pt x="512" y="136"/>
                      </a:lnTo>
                      <a:lnTo>
                        <a:pt x="516" y="148"/>
                      </a:lnTo>
                      <a:lnTo>
                        <a:pt x="521" y="162"/>
                      </a:lnTo>
                      <a:lnTo>
                        <a:pt x="521" y="505"/>
                      </a:lnTo>
                      <a:lnTo>
                        <a:pt x="1" y="503"/>
                      </a:lnTo>
                      <a:lnTo>
                        <a:pt x="0" y="173"/>
                      </a:lnTo>
                      <a:close/>
                    </a:path>
                  </a:pathLst>
                </a:custGeom>
                <a:solidFill>
                  <a:srgbClr val="FFA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grpSp>
              <p:nvGrpSpPr>
                <p:cNvPr id="19" name="Group 51"/>
                <p:cNvGrpSpPr>
                  <a:grpSpLocks/>
                </p:cNvGrpSpPr>
                <p:nvPr/>
              </p:nvGrpSpPr>
              <p:grpSpPr bwMode="auto">
                <a:xfrm>
                  <a:off x="4297" y="3474"/>
                  <a:ext cx="87" cy="72"/>
                  <a:chOff x="4297" y="3474"/>
                  <a:chExt cx="87" cy="72"/>
                </a:xfrm>
              </p:grpSpPr>
              <p:sp>
                <p:nvSpPr>
                  <p:cNvPr id="39988" name="Freeform 52"/>
                  <p:cNvSpPr>
                    <a:spLocks/>
                  </p:cNvSpPr>
                  <p:nvPr/>
                </p:nvSpPr>
                <p:spPr bwMode="auto">
                  <a:xfrm>
                    <a:off x="4297" y="3474"/>
                    <a:ext cx="87" cy="72"/>
                  </a:xfrm>
                  <a:custGeom>
                    <a:avLst/>
                    <a:gdLst/>
                    <a:ahLst/>
                    <a:cxnLst>
                      <a:cxn ang="0">
                        <a:pos x="0" y="174"/>
                      </a:cxn>
                      <a:cxn ang="0">
                        <a:pos x="1" y="158"/>
                      </a:cxn>
                      <a:cxn ang="0">
                        <a:pos x="6" y="141"/>
                      </a:cxn>
                      <a:cxn ang="0">
                        <a:pos x="12" y="127"/>
                      </a:cxn>
                      <a:cxn ang="0">
                        <a:pos x="20" y="112"/>
                      </a:cxn>
                      <a:cxn ang="0">
                        <a:pos x="28" y="101"/>
                      </a:cxn>
                      <a:cxn ang="0">
                        <a:pos x="36" y="89"/>
                      </a:cxn>
                      <a:cxn ang="0">
                        <a:pos x="47" y="77"/>
                      </a:cxn>
                      <a:cxn ang="0">
                        <a:pos x="60" y="64"/>
                      </a:cxn>
                      <a:cxn ang="0">
                        <a:pos x="77" y="53"/>
                      </a:cxn>
                      <a:cxn ang="0">
                        <a:pos x="98" y="41"/>
                      </a:cxn>
                      <a:cxn ang="0">
                        <a:pos x="118" y="31"/>
                      </a:cxn>
                      <a:cxn ang="0">
                        <a:pos x="142" y="22"/>
                      </a:cxn>
                      <a:cxn ang="0">
                        <a:pos x="165" y="14"/>
                      </a:cxn>
                      <a:cxn ang="0">
                        <a:pos x="191" y="8"/>
                      </a:cxn>
                      <a:cxn ang="0">
                        <a:pos x="214" y="3"/>
                      </a:cxn>
                      <a:cxn ang="0">
                        <a:pos x="233" y="2"/>
                      </a:cxn>
                      <a:cxn ang="0">
                        <a:pos x="255" y="0"/>
                      </a:cxn>
                      <a:cxn ang="0">
                        <a:pos x="278" y="0"/>
                      </a:cxn>
                      <a:cxn ang="0">
                        <a:pos x="296" y="2"/>
                      </a:cxn>
                      <a:cxn ang="0">
                        <a:pos x="315" y="5"/>
                      </a:cxn>
                      <a:cxn ang="0">
                        <a:pos x="336" y="9"/>
                      </a:cxn>
                      <a:cxn ang="0">
                        <a:pos x="355" y="14"/>
                      </a:cxn>
                      <a:cxn ang="0">
                        <a:pos x="374" y="20"/>
                      </a:cxn>
                      <a:cxn ang="0">
                        <a:pos x="392" y="27"/>
                      </a:cxn>
                      <a:cxn ang="0">
                        <a:pos x="411" y="36"/>
                      </a:cxn>
                      <a:cxn ang="0">
                        <a:pos x="425" y="43"/>
                      </a:cxn>
                      <a:cxn ang="0">
                        <a:pos x="436" y="51"/>
                      </a:cxn>
                      <a:cxn ang="0">
                        <a:pos x="448" y="59"/>
                      </a:cxn>
                      <a:cxn ang="0">
                        <a:pos x="461" y="68"/>
                      </a:cxn>
                      <a:cxn ang="0">
                        <a:pos x="472" y="78"/>
                      </a:cxn>
                      <a:cxn ang="0">
                        <a:pos x="484" y="92"/>
                      </a:cxn>
                      <a:cxn ang="0">
                        <a:pos x="493" y="104"/>
                      </a:cxn>
                      <a:cxn ang="0">
                        <a:pos x="501" y="115"/>
                      </a:cxn>
                      <a:cxn ang="0">
                        <a:pos x="507" y="125"/>
                      </a:cxn>
                      <a:cxn ang="0">
                        <a:pos x="512" y="137"/>
                      </a:cxn>
                      <a:cxn ang="0">
                        <a:pos x="516" y="148"/>
                      </a:cxn>
                      <a:cxn ang="0">
                        <a:pos x="521" y="163"/>
                      </a:cxn>
                      <a:cxn ang="0">
                        <a:pos x="521" y="506"/>
                      </a:cxn>
                      <a:cxn ang="0">
                        <a:pos x="1" y="503"/>
                      </a:cxn>
                      <a:cxn ang="0">
                        <a:pos x="0" y="174"/>
                      </a:cxn>
                    </a:cxnLst>
                    <a:rect l="0" t="0" r="r" b="b"/>
                    <a:pathLst>
                      <a:path w="521" h="506">
                        <a:moveTo>
                          <a:pt x="0" y="174"/>
                        </a:moveTo>
                        <a:lnTo>
                          <a:pt x="1" y="158"/>
                        </a:lnTo>
                        <a:lnTo>
                          <a:pt x="6" y="141"/>
                        </a:lnTo>
                        <a:lnTo>
                          <a:pt x="12" y="127"/>
                        </a:lnTo>
                        <a:lnTo>
                          <a:pt x="20" y="112"/>
                        </a:lnTo>
                        <a:lnTo>
                          <a:pt x="28" y="101"/>
                        </a:lnTo>
                        <a:lnTo>
                          <a:pt x="36" y="89"/>
                        </a:lnTo>
                        <a:lnTo>
                          <a:pt x="47" y="77"/>
                        </a:lnTo>
                        <a:lnTo>
                          <a:pt x="60" y="64"/>
                        </a:lnTo>
                        <a:lnTo>
                          <a:pt x="77" y="53"/>
                        </a:lnTo>
                        <a:lnTo>
                          <a:pt x="98" y="41"/>
                        </a:lnTo>
                        <a:lnTo>
                          <a:pt x="118" y="31"/>
                        </a:lnTo>
                        <a:lnTo>
                          <a:pt x="142" y="22"/>
                        </a:lnTo>
                        <a:lnTo>
                          <a:pt x="165" y="14"/>
                        </a:lnTo>
                        <a:lnTo>
                          <a:pt x="191" y="8"/>
                        </a:lnTo>
                        <a:lnTo>
                          <a:pt x="214" y="3"/>
                        </a:lnTo>
                        <a:lnTo>
                          <a:pt x="233" y="2"/>
                        </a:lnTo>
                        <a:lnTo>
                          <a:pt x="255" y="0"/>
                        </a:lnTo>
                        <a:lnTo>
                          <a:pt x="278" y="0"/>
                        </a:lnTo>
                        <a:lnTo>
                          <a:pt x="296" y="2"/>
                        </a:lnTo>
                        <a:lnTo>
                          <a:pt x="315" y="5"/>
                        </a:lnTo>
                        <a:lnTo>
                          <a:pt x="336" y="9"/>
                        </a:lnTo>
                        <a:lnTo>
                          <a:pt x="355" y="14"/>
                        </a:lnTo>
                        <a:lnTo>
                          <a:pt x="374" y="20"/>
                        </a:lnTo>
                        <a:lnTo>
                          <a:pt x="392" y="27"/>
                        </a:lnTo>
                        <a:lnTo>
                          <a:pt x="411" y="36"/>
                        </a:lnTo>
                        <a:lnTo>
                          <a:pt x="425" y="43"/>
                        </a:lnTo>
                        <a:lnTo>
                          <a:pt x="436" y="51"/>
                        </a:lnTo>
                        <a:lnTo>
                          <a:pt x="448" y="59"/>
                        </a:lnTo>
                        <a:lnTo>
                          <a:pt x="461" y="68"/>
                        </a:lnTo>
                        <a:lnTo>
                          <a:pt x="472" y="78"/>
                        </a:lnTo>
                        <a:lnTo>
                          <a:pt x="484" y="92"/>
                        </a:lnTo>
                        <a:lnTo>
                          <a:pt x="493" y="104"/>
                        </a:lnTo>
                        <a:lnTo>
                          <a:pt x="501" y="115"/>
                        </a:lnTo>
                        <a:lnTo>
                          <a:pt x="507" y="125"/>
                        </a:lnTo>
                        <a:lnTo>
                          <a:pt x="512" y="137"/>
                        </a:lnTo>
                        <a:lnTo>
                          <a:pt x="516" y="148"/>
                        </a:lnTo>
                        <a:lnTo>
                          <a:pt x="521" y="163"/>
                        </a:lnTo>
                        <a:lnTo>
                          <a:pt x="521" y="506"/>
                        </a:lnTo>
                        <a:lnTo>
                          <a:pt x="1" y="503"/>
                        </a:lnTo>
                        <a:lnTo>
                          <a:pt x="0" y="174"/>
                        </a:lnTo>
                        <a:close/>
                      </a:path>
                    </a:pathLst>
                  </a:custGeom>
                  <a:solidFill>
                    <a:srgbClr val="E07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39989" name="Oval 53"/>
                  <p:cNvSpPr>
                    <a:spLocks noChangeArrowheads="1"/>
                  </p:cNvSpPr>
                  <p:nvPr/>
                </p:nvSpPr>
                <p:spPr bwMode="auto">
                  <a:xfrm>
                    <a:off x="4302" y="3476"/>
                    <a:ext cx="75" cy="70"/>
                  </a:xfrm>
                  <a:prstGeom prst="ellipse">
                    <a:avLst/>
                  </a:prstGeom>
                  <a:solidFill>
                    <a:srgbClr val="E0E000"/>
                  </a:solidFill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grpSp>
                <p:nvGrpSpPr>
                  <p:cNvPr id="20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4344" y="3484"/>
                    <a:ext cx="14" cy="11"/>
                    <a:chOff x="4344" y="3484"/>
                    <a:chExt cx="14" cy="11"/>
                  </a:xfrm>
                </p:grpSpPr>
                <p:sp>
                  <p:nvSpPr>
                    <p:cNvPr id="39991" name="Oval 5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44" y="3484"/>
                      <a:ext cx="9" cy="7"/>
                    </a:xfrm>
                    <a:prstGeom prst="ellipse">
                      <a:avLst/>
                    </a:prstGeom>
                    <a:solidFill>
                      <a:srgbClr val="FFFFC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ES"/>
                    </a:p>
                  </p:txBody>
                </p:sp>
                <p:sp>
                  <p:nvSpPr>
                    <p:cNvPr id="39992" name="Oval 5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51" y="3488"/>
                      <a:ext cx="7" cy="7"/>
                    </a:xfrm>
                    <a:prstGeom prst="ellipse">
                      <a:avLst/>
                    </a:prstGeom>
                    <a:solidFill>
                      <a:srgbClr val="FFFFC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ES"/>
                    </a:p>
                  </p:txBody>
                </p:sp>
              </p:grpSp>
            </p:grpSp>
          </p:grpSp>
          <p:grpSp>
            <p:nvGrpSpPr>
              <p:cNvPr id="21" name="Group 57"/>
              <p:cNvGrpSpPr>
                <a:grpSpLocks/>
              </p:cNvGrpSpPr>
              <p:nvPr/>
            </p:nvGrpSpPr>
            <p:grpSpPr bwMode="auto">
              <a:xfrm>
                <a:off x="4299" y="3557"/>
                <a:ext cx="87" cy="75"/>
                <a:chOff x="4299" y="3557"/>
                <a:chExt cx="87" cy="75"/>
              </a:xfrm>
            </p:grpSpPr>
            <p:sp>
              <p:nvSpPr>
                <p:cNvPr id="39994" name="Freeform 58"/>
                <p:cNvSpPr>
                  <a:spLocks/>
                </p:cNvSpPr>
                <p:nvPr/>
              </p:nvSpPr>
              <p:spPr bwMode="auto">
                <a:xfrm>
                  <a:off x="4299" y="3557"/>
                  <a:ext cx="87" cy="72"/>
                </a:xfrm>
                <a:custGeom>
                  <a:avLst/>
                  <a:gdLst/>
                  <a:ahLst/>
                  <a:cxnLst>
                    <a:cxn ang="0">
                      <a:pos x="0" y="172"/>
                    </a:cxn>
                    <a:cxn ang="0">
                      <a:pos x="1" y="157"/>
                    </a:cxn>
                    <a:cxn ang="0">
                      <a:pos x="5" y="140"/>
                    </a:cxn>
                    <a:cxn ang="0">
                      <a:pos x="11" y="125"/>
                    </a:cxn>
                    <a:cxn ang="0">
                      <a:pos x="20" y="110"/>
                    </a:cxn>
                    <a:cxn ang="0">
                      <a:pos x="27" y="99"/>
                    </a:cxn>
                    <a:cxn ang="0">
                      <a:pos x="36" y="88"/>
                    </a:cxn>
                    <a:cxn ang="0">
                      <a:pos x="46" y="75"/>
                    </a:cxn>
                    <a:cxn ang="0">
                      <a:pos x="60" y="64"/>
                    </a:cxn>
                    <a:cxn ang="0">
                      <a:pos x="77" y="53"/>
                    </a:cxn>
                    <a:cxn ang="0">
                      <a:pos x="98" y="40"/>
                    </a:cxn>
                    <a:cxn ang="0">
                      <a:pos x="118" y="30"/>
                    </a:cxn>
                    <a:cxn ang="0">
                      <a:pos x="142" y="21"/>
                    </a:cxn>
                    <a:cxn ang="0">
                      <a:pos x="165" y="13"/>
                    </a:cxn>
                    <a:cxn ang="0">
                      <a:pos x="190" y="8"/>
                    </a:cxn>
                    <a:cxn ang="0">
                      <a:pos x="213" y="3"/>
                    </a:cxn>
                    <a:cxn ang="0">
                      <a:pos x="232" y="2"/>
                    </a:cxn>
                    <a:cxn ang="0">
                      <a:pos x="254" y="0"/>
                    </a:cxn>
                    <a:cxn ang="0">
                      <a:pos x="277" y="0"/>
                    </a:cxn>
                    <a:cxn ang="0">
                      <a:pos x="295" y="2"/>
                    </a:cxn>
                    <a:cxn ang="0">
                      <a:pos x="314" y="4"/>
                    </a:cxn>
                    <a:cxn ang="0">
                      <a:pos x="335" y="9"/>
                    </a:cxn>
                    <a:cxn ang="0">
                      <a:pos x="354" y="13"/>
                    </a:cxn>
                    <a:cxn ang="0">
                      <a:pos x="374" y="20"/>
                    </a:cxn>
                    <a:cxn ang="0">
                      <a:pos x="392" y="27"/>
                    </a:cxn>
                    <a:cxn ang="0">
                      <a:pos x="411" y="36"/>
                    </a:cxn>
                    <a:cxn ang="0">
                      <a:pos x="424" y="43"/>
                    </a:cxn>
                    <a:cxn ang="0">
                      <a:pos x="436" y="50"/>
                    </a:cxn>
                    <a:cxn ang="0">
                      <a:pos x="448" y="58"/>
                    </a:cxn>
                    <a:cxn ang="0">
                      <a:pos x="460" y="67"/>
                    </a:cxn>
                    <a:cxn ang="0">
                      <a:pos x="472" y="76"/>
                    </a:cxn>
                    <a:cxn ang="0">
                      <a:pos x="483" y="90"/>
                    </a:cxn>
                    <a:cxn ang="0">
                      <a:pos x="493" y="102"/>
                    </a:cxn>
                    <a:cxn ang="0">
                      <a:pos x="500" y="114"/>
                    </a:cxn>
                    <a:cxn ang="0">
                      <a:pos x="506" y="124"/>
                    </a:cxn>
                    <a:cxn ang="0">
                      <a:pos x="512" y="135"/>
                    </a:cxn>
                    <a:cxn ang="0">
                      <a:pos x="516" y="146"/>
                    </a:cxn>
                    <a:cxn ang="0">
                      <a:pos x="520" y="161"/>
                    </a:cxn>
                    <a:cxn ang="0">
                      <a:pos x="520" y="504"/>
                    </a:cxn>
                    <a:cxn ang="0">
                      <a:pos x="1" y="502"/>
                    </a:cxn>
                    <a:cxn ang="0">
                      <a:pos x="0" y="172"/>
                    </a:cxn>
                  </a:cxnLst>
                  <a:rect l="0" t="0" r="r" b="b"/>
                  <a:pathLst>
                    <a:path w="520" h="504">
                      <a:moveTo>
                        <a:pt x="0" y="172"/>
                      </a:moveTo>
                      <a:lnTo>
                        <a:pt x="1" y="157"/>
                      </a:lnTo>
                      <a:lnTo>
                        <a:pt x="5" y="140"/>
                      </a:lnTo>
                      <a:lnTo>
                        <a:pt x="11" y="125"/>
                      </a:lnTo>
                      <a:lnTo>
                        <a:pt x="20" y="110"/>
                      </a:lnTo>
                      <a:lnTo>
                        <a:pt x="27" y="99"/>
                      </a:lnTo>
                      <a:lnTo>
                        <a:pt x="36" y="88"/>
                      </a:lnTo>
                      <a:lnTo>
                        <a:pt x="46" y="75"/>
                      </a:lnTo>
                      <a:lnTo>
                        <a:pt x="60" y="64"/>
                      </a:lnTo>
                      <a:lnTo>
                        <a:pt x="77" y="53"/>
                      </a:lnTo>
                      <a:lnTo>
                        <a:pt x="98" y="40"/>
                      </a:lnTo>
                      <a:lnTo>
                        <a:pt x="118" y="30"/>
                      </a:lnTo>
                      <a:lnTo>
                        <a:pt x="142" y="21"/>
                      </a:lnTo>
                      <a:lnTo>
                        <a:pt x="165" y="13"/>
                      </a:lnTo>
                      <a:lnTo>
                        <a:pt x="190" y="8"/>
                      </a:lnTo>
                      <a:lnTo>
                        <a:pt x="213" y="3"/>
                      </a:lnTo>
                      <a:lnTo>
                        <a:pt x="232" y="2"/>
                      </a:lnTo>
                      <a:lnTo>
                        <a:pt x="254" y="0"/>
                      </a:lnTo>
                      <a:lnTo>
                        <a:pt x="277" y="0"/>
                      </a:lnTo>
                      <a:lnTo>
                        <a:pt x="295" y="2"/>
                      </a:lnTo>
                      <a:lnTo>
                        <a:pt x="314" y="4"/>
                      </a:lnTo>
                      <a:lnTo>
                        <a:pt x="335" y="9"/>
                      </a:lnTo>
                      <a:lnTo>
                        <a:pt x="354" y="13"/>
                      </a:lnTo>
                      <a:lnTo>
                        <a:pt x="374" y="20"/>
                      </a:lnTo>
                      <a:lnTo>
                        <a:pt x="392" y="27"/>
                      </a:lnTo>
                      <a:lnTo>
                        <a:pt x="411" y="36"/>
                      </a:lnTo>
                      <a:lnTo>
                        <a:pt x="424" y="43"/>
                      </a:lnTo>
                      <a:lnTo>
                        <a:pt x="436" y="50"/>
                      </a:lnTo>
                      <a:lnTo>
                        <a:pt x="448" y="58"/>
                      </a:lnTo>
                      <a:lnTo>
                        <a:pt x="460" y="67"/>
                      </a:lnTo>
                      <a:lnTo>
                        <a:pt x="472" y="76"/>
                      </a:lnTo>
                      <a:lnTo>
                        <a:pt x="483" y="90"/>
                      </a:lnTo>
                      <a:lnTo>
                        <a:pt x="493" y="102"/>
                      </a:lnTo>
                      <a:lnTo>
                        <a:pt x="500" y="114"/>
                      </a:lnTo>
                      <a:lnTo>
                        <a:pt x="506" y="124"/>
                      </a:lnTo>
                      <a:lnTo>
                        <a:pt x="512" y="135"/>
                      </a:lnTo>
                      <a:lnTo>
                        <a:pt x="516" y="146"/>
                      </a:lnTo>
                      <a:lnTo>
                        <a:pt x="520" y="161"/>
                      </a:lnTo>
                      <a:lnTo>
                        <a:pt x="520" y="504"/>
                      </a:lnTo>
                      <a:lnTo>
                        <a:pt x="1" y="502"/>
                      </a:lnTo>
                      <a:lnTo>
                        <a:pt x="0" y="172"/>
                      </a:lnTo>
                      <a:close/>
                    </a:path>
                  </a:pathLst>
                </a:custGeom>
                <a:solidFill>
                  <a:srgbClr val="FFA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grpSp>
              <p:nvGrpSpPr>
                <p:cNvPr id="22" name="Group 59"/>
                <p:cNvGrpSpPr>
                  <a:grpSpLocks/>
                </p:cNvGrpSpPr>
                <p:nvPr/>
              </p:nvGrpSpPr>
              <p:grpSpPr bwMode="auto">
                <a:xfrm>
                  <a:off x="4299" y="3560"/>
                  <a:ext cx="87" cy="72"/>
                  <a:chOff x="4299" y="3560"/>
                  <a:chExt cx="87" cy="72"/>
                </a:xfrm>
              </p:grpSpPr>
              <p:sp>
                <p:nvSpPr>
                  <p:cNvPr id="39996" name="Freeform 60"/>
                  <p:cNvSpPr>
                    <a:spLocks/>
                  </p:cNvSpPr>
                  <p:nvPr/>
                </p:nvSpPr>
                <p:spPr bwMode="auto">
                  <a:xfrm>
                    <a:off x="4299" y="3560"/>
                    <a:ext cx="87" cy="72"/>
                  </a:xfrm>
                  <a:custGeom>
                    <a:avLst/>
                    <a:gdLst/>
                    <a:ahLst/>
                    <a:cxnLst>
                      <a:cxn ang="0">
                        <a:pos x="0" y="172"/>
                      </a:cxn>
                      <a:cxn ang="0">
                        <a:pos x="1" y="157"/>
                      </a:cxn>
                      <a:cxn ang="0">
                        <a:pos x="5" y="140"/>
                      </a:cxn>
                      <a:cxn ang="0">
                        <a:pos x="12" y="125"/>
                      </a:cxn>
                      <a:cxn ang="0">
                        <a:pos x="20" y="110"/>
                      </a:cxn>
                      <a:cxn ang="0">
                        <a:pos x="27" y="99"/>
                      </a:cxn>
                      <a:cxn ang="0">
                        <a:pos x="36" y="88"/>
                      </a:cxn>
                      <a:cxn ang="0">
                        <a:pos x="46" y="75"/>
                      </a:cxn>
                      <a:cxn ang="0">
                        <a:pos x="60" y="63"/>
                      </a:cxn>
                      <a:cxn ang="0">
                        <a:pos x="77" y="52"/>
                      </a:cxn>
                      <a:cxn ang="0">
                        <a:pos x="98" y="40"/>
                      </a:cxn>
                      <a:cxn ang="0">
                        <a:pos x="118" y="30"/>
                      </a:cxn>
                      <a:cxn ang="0">
                        <a:pos x="142" y="21"/>
                      </a:cxn>
                      <a:cxn ang="0">
                        <a:pos x="164" y="13"/>
                      </a:cxn>
                      <a:cxn ang="0">
                        <a:pos x="190" y="8"/>
                      </a:cxn>
                      <a:cxn ang="0">
                        <a:pos x="213" y="3"/>
                      </a:cxn>
                      <a:cxn ang="0">
                        <a:pos x="232" y="2"/>
                      </a:cxn>
                      <a:cxn ang="0">
                        <a:pos x="254" y="0"/>
                      </a:cxn>
                      <a:cxn ang="0">
                        <a:pos x="277" y="0"/>
                      </a:cxn>
                      <a:cxn ang="0">
                        <a:pos x="295" y="2"/>
                      </a:cxn>
                      <a:cxn ang="0">
                        <a:pos x="314" y="4"/>
                      </a:cxn>
                      <a:cxn ang="0">
                        <a:pos x="335" y="9"/>
                      </a:cxn>
                      <a:cxn ang="0">
                        <a:pos x="354" y="13"/>
                      </a:cxn>
                      <a:cxn ang="0">
                        <a:pos x="374" y="20"/>
                      </a:cxn>
                      <a:cxn ang="0">
                        <a:pos x="392" y="27"/>
                      </a:cxn>
                      <a:cxn ang="0">
                        <a:pos x="411" y="36"/>
                      </a:cxn>
                      <a:cxn ang="0">
                        <a:pos x="425" y="43"/>
                      </a:cxn>
                      <a:cxn ang="0">
                        <a:pos x="436" y="50"/>
                      </a:cxn>
                      <a:cxn ang="0">
                        <a:pos x="448" y="57"/>
                      </a:cxn>
                      <a:cxn ang="0">
                        <a:pos x="460" y="66"/>
                      </a:cxn>
                      <a:cxn ang="0">
                        <a:pos x="472" y="76"/>
                      </a:cxn>
                      <a:cxn ang="0">
                        <a:pos x="483" y="90"/>
                      </a:cxn>
                      <a:cxn ang="0">
                        <a:pos x="493" y="102"/>
                      </a:cxn>
                      <a:cxn ang="0">
                        <a:pos x="500" y="114"/>
                      </a:cxn>
                      <a:cxn ang="0">
                        <a:pos x="507" y="124"/>
                      </a:cxn>
                      <a:cxn ang="0">
                        <a:pos x="512" y="135"/>
                      </a:cxn>
                      <a:cxn ang="0">
                        <a:pos x="516" y="146"/>
                      </a:cxn>
                      <a:cxn ang="0">
                        <a:pos x="520" y="161"/>
                      </a:cxn>
                      <a:cxn ang="0">
                        <a:pos x="520" y="504"/>
                      </a:cxn>
                      <a:cxn ang="0">
                        <a:pos x="1" y="502"/>
                      </a:cxn>
                      <a:cxn ang="0">
                        <a:pos x="0" y="172"/>
                      </a:cxn>
                    </a:cxnLst>
                    <a:rect l="0" t="0" r="r" b="b"/>
                    <a:pathLst>
                      <a:path w="520" h="504">
                        <a:moveTo>
                          <a:pt x="0" y="172"/>
                        </a:moveTo>
                        <a:lnTo>
                          <a:pt x="1" y="157"/>
                        </a:lnTo>
                        <a:lnTo>
                          <a:pt x="5" y="140"/>
                        </a:lnTo>
                        <a:lnTo>
                          <a:pt x="12" y="125"/>
                        </a:lnTo>
                        <a:lnTo>
                          <a:pt x="20" y="110"/>
                        </a:lnTo>
                        <a:lnTo>
                          <a:pt x="27" y="99"/>
                        </a:lnTo>
                        <a:lnTo>
                          <a:pt x="36" y="88"/>
                        </a:lnTo>
                        <a:lnTo>
                          <a:pt x="46" y="75"/>
                        </a:lnTo>
                        <a:lnTo>
                          <a:pt x="60" y="63"/>
                        </a:lnTo>
                        <a:lnTo>
                          <a:pt x="77" y="52"/>
                        </a:lnTo>
                        <a:lnTo>
                          <a:pt x="98" y="40"/>
                        </a:lnTo>
                        <a:lnTo>
                          <a:pt x="118" y="30"/>
                        </a:lnTo>
                        <a:lnTo>
                          <a:pt x="142" y="21"/>
                        </a:lnTo>
                        <a:lnTo>
                          <a:pt x="164" y="13"/>
                        </a:lnTo>
                        <a:lnTo>
                          <a:pt x="190" y="8"/>
                        </a:lnTo>
                        <a:lnTo>
                          <a:pt x="213" y="3"/>
                        </a:lnTo>
                        <a:lnTo>
                          <a:pt x="232" y="2"/>
                        </a:lnTo>
                        <a:lnTo>
                          <a:pt x="254" y="0"/>
                        </a:lnTo>
                        <a:lnTo>
                          <a:pt x="277" y="0"/>
                        </a:lnTo>
                        <a:lnTo>
                          <a:pt x="295" y="2"/>
                        </a:lnTo>
                        <a:lnTo>
                          <a:pt x="314" y="4"/>
                        </a:lnTo>
                        <a:lnTo>
                          <a:pt x="335" y="9"/>
                        </a:lnTo>
                        <a:lnTo>
                          <a:pt x="354" y="13"/>
                        </a:lnTo>
                        <a:lnTo>
                          <a:pt x="374" y="20"/>
                        </a:lnTo>
                        <a:lnTo>
                          <a:pt x="392" y="27"/>
                        </a:lnTo>
                        <a:lnTo>
                          <a:pt x="411" y="36"/>
                        </a:lnTo>
                        <a:lnTo>
                          <a:pt x="425" y="43"/>
                        </a:lnTo>
                        <a:lnTo>
                          <a:pt x="436" y="50"/>
                        </a:lnTo>
                        <a:lnTo>
                          <a:pt x="448" y="57"/>
                        </a:lnTo>
                        <a:lnTo>
                          <a:pt x="460" y="66"/>
                        </a:lnTo>
                        <a:lnTo>
                          <a:pt x="472" y="76"/>
                        </a:lnTo>
                        <a:lnTo>
                          <a:pt x="483" y="90"/>
                        </a:lnTo>
                        <a:lnTo>
                          <a:pt x="493" y="102"/>
                        </a:lnTo>
                        <a:lnTo>
                          <a:pt x="500" y="114"/>
                        </a:lnTo>
                        <a:lnTo>
                          <a:pt x="507" y="124"/>
                        </a:lnTo>
                        <a:lnTo>
                          <a:pt x="512" y="135"/>
                        </a:lnTo>
                        <a:lnTo>
                          <a:pt x="516" y="146"/>
                        </a:lnTo>
                        <a:lnTo>
                          <a:pt x="520" y="161"/>
                        </a:lnTo>
                        <a:lnTo>
                          <a:pt x="520" y="504"/>
                        </a:lnTo>
                        <a:lnTo>
                          <a:pt x="1" y="502"/>
                        </a:lnTo>
                        <a:lnTo>
                          <a:pt x="0" y="172"/>
                        </a:lnTo>
                        <a:close/>
                      </a:path>
                    </a:pathLst>
                  </a:custGeom>
                  <a:solidFill>
                    <a:srgbClr val="E07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39997" name="Oval 61"/>
                  <p:cNvSpPr>
                    <a:spLocks noChangeArrowheads="1"/>
                  </p:cNvSpPr>
                  <p:nvPr/>
                </p:nvSpPr>
                <p:spPr bwMode="auto">
                  <a:xfrm>
                    <a:off x="4304" y="3562"/>
                    <a:ext cx="75" cy="70"/>
                  </a:xfrm>
                  <a:prstGeom prst="ellipse">
                    <a:avLst/>
                  </a:prstGeom>
                  <a:solidFill>
                    <a:srgbClr val="00A000"/>
                  </a:solidFill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grpSp>
                <p:nvGrpSpPr>
                  <p:cNvPr id="23" name="Group 62"/>
                  <p:cNvGrpSpPr>
                    <a:grpSpLocks/>
                  </p:cNvGrpSpPr>
                  <p:nvPr/>
                </p:nvGrpSpPr>
                <p:grpSpPr bwMode="auto">
                  <a:xfrm>
                    <a:off x="4346" y="3569"/>
                    <a:ext cx="14" cy="11"/>
                    <a:chOff x="4346" y="3569"/>
                    <a:chExt cx="14" cy="11"/>
                  </a:xfrm>
                </p:grpSpPr>
                <p:sp>
                  <p:nvSpPr>
                    <p:cNvPr id="39999" name="Oval 6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46" y="3569"/>
                      <a:ext cx="9" cy="8"/>
                    </a:xfrm>
                    <a:prstGeom prst="ellipse">
                      <a:avLst/>
                    </a:prstGeom>
                    <a:solidFill>
                      <a:srgbClr val="80FF8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ES"/>
                    </a:p>
                  </p:txBody>
                </p:sp>
                <p:sp>
                  <p:nvSpPr>
                    <p:cNvPr id="40000" name="Oval 6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53" y="3574"/>
                      <a:ext cx="7" cy="6"/>
                    </a:xfrm>
                    <a:prstGeom prst="ellipse">
                      <a:avLst/>
                    </a:prstGeom>
                    <a:solidFill>
                      <a:srgbClr val="80FF8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ES"/>
                    </a:p>
                  </p:txBody>
                </p:sp>
              </p:grpSp>
            </p:grpSp>
          </p:grpSp>
        </p:grpSp>
      </p:grpSp>
      <p:sp>
        <p:nvSpPr>
          <p:cNvPr id="40001" name="Rectangle 65"/>
          <p:cNvSpPr>
            <a:spLocks noChangeArrowheads="1"/>
          </p:cNvSpPr>
          <p:nvPr/>
        </p:nvSpPr>
        <p:spPr bwMode="auto">
          <a:xfrm>
            <a:off x="1119188" y="3381375"/>
            <a:ext cx="15827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40002" name="Rectangle 66"/>
          <p:cNvSpPr>
            <a:spLocks noChangeArrowheads="1"/>
          </p:cNvSpPr>
          <p:nvPr/>
        </p:nvSpPr>
        <p:spPr bwMode="auto">
          <a:xfrm>
            <a:off x="1633538" y="2487613"/>
            <a:ext cx="12636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99"/>
                </a:solidFill>
              </a:rPr>
              <a:t>INSTRUMENTATION </a:t>
            </a:r>
          </a:p>
          <a:p>
            <a:r>
              <a:rPr lang="en-US" sz="1000" b="1">
                <a:solidFill>
                  <a:srgbClr val="000099"/>
                </a:solidFill>
              </a:rPr>
              <a:t>AND MONITORING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40004" name="Rectangle 68"/>
          <p:cNvSpPr>
            <a:spLocks noChangeArrowheads="1"/>
          </p:cNvSpPr>
          <p:nvPr/>
        </p:nvSpPr>
        <p:spPr bwMode="auto">
          <a:xfrm>
            <a:off x="7316788" y="3836988"/>
            <a:ext cx="7985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FF0000"/>
                </a:solidFill>
              </a:rPr>
              <a:t>INTERNET</a:t>
            </a:r>
          </a:p>
          <a:p>
            <a:pPr algn="l"/>
            <a:r>
              <a:rPr lang="en-US" sz="1000" b="1">
                <a:solidFill>
                  <a:srgbClr val="FF0000"/>
                </a:solidFill>
              </a:rPr>
              <a:t>(BULLETINS)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40006" name="Rectangle 70"/>
          <p:cNvSpPr>
            <a:spLocks noChangeArrowheads="1"/>
          </p:cNvSpPr>
          <p:nvPr/>
        </p:nvSpPr>
        <p:spPr bwMode="auto">
          <a:xfrm>
            <a:off x="7162800" y="1219200"/>
            <a:ext cx="8604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FF0000"/>
                </a:solidFill>
              </a:rPr>
              <a:t>AUTHORITIES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40008" name="Rectangle 72"/>
          <p:cNvSpPr>
            <a:spLocks noChangeArrowheads="1"/>
          </p:cNvSpPr>
          <p:nvPr/>
        </p:nvSpPr>
        <p:spPr bwMode="auto">
          <a:xfrm>
            <a:off x="7205663" y="1801813"/>
            <a:ext cx="9667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FF0000"/>
                </a:solidFill>
              </a:rPr>
              <a:t>AIR TRAFFIC</a:t>
            </a:r>
          </a:p>
          <a:p>
            <a:pPr algn="l"/>
            <a:r>
              <a:rPr lang="en-US" sz="1000" b="1">
                <a:solidFill>
                  <a:srgbClr val="FF0000"/>
                </a:solidFill>
              </a:rPr>
              <a:t>CONTROLLERS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40010" name="Rectangle 74"/>
          <p:cNvSpPr>
            <a:spLocks noChangeArrowheads="1"/>
          </p:cNvSpPr>
          <p:nvPr/>
        </p:nvSpPr>
        <p:spPr bwMode="auto">
          <a:xfrm>
            <a:off x="7135813" y="1411288"/>
            <a:ext cx="120491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FF0000"/>
                </a:solidFill>
              </a:rPr>
              <a:t>CIVIL PROTECCION</a:t>
            </a:r>
            <a:endParaRPr lang="en-US" sz="2400">
              <a:latin typeface="Times New Roman" pitchFamily="18" charset="0"/>
            </a:endParaRPr>
          </a:p>
        </p:txBody>
      </p:sp>
      <p:grpSp>
        <p:nvGrpSpPr>
          <p:cNvPr id="24" name="Group 75"/>
          <p:cNvGrpSpPr>
            <a:grpSpLocks/>
          </p:cNvGrpSpPr>
          <p:nvPr/>
        </p:nvGrpSpPr>
        <p:grpSpPr bwMode="auto">
          <a:xfrm>
            <a:off x="6324600" y="1752600"/>
            <a:ext cx="739775" cy="247650"/>
            <a:chOff x="4101" y="2283"/>
            <a:chExt cx="466" cy="156"/>
          </a:xfrm>
        </p:grpSpPr>
        <p:grpSp>
          <p:nvGrpSpPr>
            <p:cNvPr id="25" name="Group 76"/>
            <p:cNvGrpSpPr>
              <a:grpSpLocks/>
            </p:cNvGrpSpPr>
            <p:nvPr/>
          </p:nvGrpSpPr>
          <p:grpSpPr bwMode="auto">
            <a:xfrm>
              <a:off x="4114" y="2283"/>
              <a:ext cx="453" cy="136"/>
              <a:chOff x="4114" y="2283"/>
              <a:chExt cx="453" cy="136"/>
            </a:xfrm>
          </p:grpSpPr>
          <p:sp>
            <p:nvSpPr>
              <p:cNvPr id="40013" name="Freeform 77"/>
              <p:cNvSpPr>
                <a:spLocks/>
              </p:cNvSpPr>
              <p:nvPr/>
            </p:nvSpPr>
            <p:spPr bwMode="auto">
              <a:xfrm>
                <a:off x="4114" y="2283"/>
                <a:ext cx="453" cy="136"/>
              </a:xfrm>
              <a:custGeom>
                <a:avLst/>
                <a:gdLst/>
                <a:ahLst/>
                <a:cxnLst>
                  <a:cxn ang="0">
                    <a:pos x="178" y="0"/>
                  </a:cxn>
                  <a:cxn ang="0">
                    <a:pos x="671" y="478"/>
                  </a:cxn>
                  <a:cxn ang="0">
                    <a:pos x="711" y="500"/>
                  </a:cxn>
                  <a:cxn ang="0">
                    <a:pos x="2233" y="500"/>
                  </a:cxn>
                  <a:cxn ang="0">
                    <a:pos x="3278" y="480"/>
                  </a:cxn>
                  <a:cxn ang="0">
                    <a:pos x="3327" y="485"/>
                  </a:cxn>
                  <a:cxn ang="0">
                    <a:pos x="3376" y="499"/>
                  </a:cxn>
                  <a:cxn ang="0">
                    <a:pos x="3416" y="515"/>
                  </a:cxn>
                  <a:cxn ang="0">
                    <a:pos x="3457" y="535"/>
                  </a:cxn>
                  <a:cxn ang="0">
                    <a:pos x="3490" y="558"/>
                  </a:cxn>
                  <a:cxn ang="0">
                    <a:pos x="3522" y="597"/>
                  </a:cxn>
                  <a:cxn ang="0">
                    <a:pos x="3556" y="614"/>
                  </a:cxn>
                  <a:cxn ang="0">
                    <a:pos x="3585" y="630"/>
                  </a:cxn>
                  <a:cxn ang="0">
                    <a:pos x="3606" y="647"/>
                  </a:cxn>
                  <a:cxn ang="0">
                    <a:pos x="3621" y="665"/>
                  </a:cxn>
                  <a:cxn ang="0">
                    <a:pos x="3627" y="679"/>
                  </a:cxn>
                  <a:cxn ang="0">
                    <a:pos x="3625" y="695"/>
                  </a:cxn>
                  <a:cxn ang="0">
                    <a:pos x="3612" y="715"/>
                  </a:cxn>
                  <a:cxn ang="0">
                    <a:pos x="3585" y="735"/>
                  </a:cxn>
                  <a:cxn ang="0">
                    <a:pos x="3531" y="751"/>
                  </a:cxn>
                  <a:cxn ang="0">
                    <a:pos x="3474" y="761"/>
                  </a:cxn>
                  <a:cxn ang="0">
                    <a:pos x="3400" y="770"/>
                  </a:cxn>
                  <a:cxn ang="0">
                    <a:pos x="3309" y="777"/>
                  </a:cxn>
                  <a:cxn ang="0">
                    <a:pos x="2982" y="781"/>
                  </a:cxn>
                  <a:cxn ang="0">
                    <a:pos x="1382" y="815"/>
                  </a:cxn>
                  <a:cxn ang="0">
                    <a:pos x="970" y="816"/>
                  </a:cxn>
                  <a:cxn ang="0">
                    <a:pos x="743" y="794"/>
                  </a:cxn>
                  <a:cxn ang="0">
                    <a:pos x="611" y="780"/>
                  </a:cxn>
                  <a:cxn ang="0">
                    <a:pos x="519" y="764"/>
                  </a:cxn>
                  <a:cxn ang="0">
                    <a:pos x="192" y="685"/>
                  </a:cxn>
                  <a:cxn ang="0">
                    <a:pos x="28" y="633"/>
                  </a:cxn>
                  <a:cxn ang="0">
                    <a:pos x="104" y="593"/>
                  </a:cxn>
                  <a:cxn ang="0">
                    <a:pos x="146" y="387"/>
                  </a:cxn>
                  <a:cxn ang="0">
                    <a:pos x="0" y="0"/>
                  </a:cxn>
                </a:cxnLst>
                <a:rect l="0" t="0" r="r" b="b"/>
                <a:pathLst>
                  <a:path w="3627" h="816">
                    <a:moveTo>
                      <a:pt x="0" y="0"/>
                    </a:moveTo>
                    <a:lnTo>
                      <a:pt x="178" y="0"/>
                    </a:lnTo>
                    <a:lnTo>
                      <a:pt x="659" y="468"/>
                    </a:lnTo>
                    <a:lnTo>
                      <a:pt x="671" y="478"/>
                    </a:lnTo>
                    <a:lnTo>
                      <a:pt x="691" y="493"/>
                    </a:lnTo>
                    <a:lnTo>
                      <a:pt x="711" y="500"/>
                    </a:lnTo>
                    <a:lnTo>
                      <a:pt x="1637" y="504"/>
                    </a:lnTo>
                    <a:lnTo>
                      <a:pt x="2233" y="500"/>
                    </a:lnTo>
                    <a:lnTo>
                      <a:pt x="3253" y="478"/>
                    </a:lnTo>
                    <a:lnTo>
                      <a:pt x="3278" y="480"/>
                    </a:lnTo>
                    <a:lnTo>
                      <a:pt x="3302" y="482"/>
                    </a:lnTo>
                    <a:lnTo>
                      <a:pt x="3327" y="485"/>
                    </a:lnTo>
                    <a:lnTo>
                      <a:pt x="3351" y="491"/>
                    </a:lnTo>
                    <a:lnTo>
                      <a:pt x="3376" y="499"/>
                    </a:lnTo>
                    <a:lnTo>
                      <a:pt x="3399" y="507"/>
                    </a:lnTo>
                    <a:lnTo>
                      <a:pt x="3416" y="515"/>
                    </a:lnTo>
                    <a:lnTo>
                      <a:pt x="3437" y="525"/>
                    </a:lnTo>
                    <a:lnTo>
                      <a:pt x="3457" y="535"/>
                    </a:lnTo>
                    <a:lnTo>
                      <a:pt x="3474" y="546"/>
                    </a:lnTo>
                    <a:lnTo>
                      <a:pt x="3490" y="558"/>
                    </a:lnTo>
                    <a:lnTo>
                      <a:pt x="3509" y="576"/>
                    </a:lnTo>
                    <a:lnTo>
                      <a:pt x="3522" y="597"/>
                    </a:lnTo>
                    <a:lnTo>
                      <a:pt x="3535" y="606"/>
                    </a:lnTo>
                    <a:lnTo>
                      <a:pt x="3556" y="614"/>
                    </a:lnTo>
                    <a:lnTo>
                      <a:pt x="3576" y="625"/>
                    </a:lnTo>
                    <a:lnTo>
                      <a:pt x="3585" y="630"/>
                    </a:lnTo>
                    <a:lnTo>
                      <a:pt x="3596" y="639"/>
                    </a:lnTo>
                    <a:lnTo>
                      <a:pt x="3606" y="647"/>
                    </a:lnTo>
                    <a:lnTo>
                      <a:pt x="3614" y="656"/>
                    </a:lnTo>
                    <a:lnTo>
                      <a:pt x="3621" y="665"/>
                    </a:lnTo>
                    <a:lnTo>
                      <a:pt x="3624" y="672"/>
                    </a:lnTo>
                    <a:lnTo>
                      <a:pt x="3627" y="679"/>
                    </a:lnTo>
                    <a:lnTo>
                      <a:pt x="3627" y="685"/>
                    </a:lnTo>
                    <a:lnTo>
                      <a:pt x="3625" y="695"/>
                    </a:lnTo>
                    <a:lnTo>
                      <a:pt x="3619" y="707"/>
                    </a:lnTo>
                    <a:lnTo>
                      <a:pt x="3612" y="715"/>
                    </a:lnTo>
                    <a:lnTo>
                      <a:pt x="3600" y="724"/>
                    </a:lnTo>
                    <a:lnTo>
                      <a:pt x="3585" y="735"/>
                    </a:lnTo>
                    <a:lnTo>
                      <a:pt x="3558" y="744"/>
                    </a:lnTo>
                    <a:lnTo>
                      <a:pt x="3531" y="751"/>
                    </a:lnTo>
                    <a:lnTo>
                      <a:pt x="3505" y="756"/>
                    </a:lnTo>
                    <a:lnTo>
                      <a:pt x="3474" y="761"/>
                    </a:lnTo>
                    <a:lnTo>
                      <a:pt x="3439" y="766"/>
                    </a:lnTo>
                    <a:lnTo>
                      <a:pt x="3400" y="770"/>
                    </a:lnTo>
                    <a:lnTo>
                      <a:pt x="3349" y="774"/>
                    </a:lnTo>
                    <a:lnTo>
                      <a:pt x="3309" y="777"/>
                    </a:lnTo>
                    <a:lnTo>
                      <a:pt x="3225" y="780"/>
                    </a:lnTo>
                    <a:lnTo>
                      <a:pt x="2982" y="781"/>
                    </a:lnTo>
                    <a:lnTo>
                      <a:pt x="2459" y="787"/>
                    </a:lnTo>
                    <a:lnTo>
                      <a:pt x="1382" y="815"/>
                    </a:lnTo>
                    <a:lnTo>
                      <a:pt x="1329" y="816"/>
                    </a:lnTo>
                    <a:lnTo>
                      <a:pt x="970" y="816"/>
                    </a:lnTo>
                    <a:lnTo>
                      <a:pt x="886" y="808"/>
                    </a:lnTo>
                    <a:lnTo>
                      <a:pt x="743" y="794"/>
                    </a:lnTo>
                    <a:lnTo>
                      <a:pt x="665" y="787"/>
                    </a:lnTo>
                    <a:lnTo>
                      <a:pt x="611" y="780"/>
                    </a:lnTo>
                    <a:lnTo>
                      <a:pt x="563" y="773"/>
                    </a:lnTo>
                    <a:lnTo>
                      <a:pt x="519" y="764"/>
                    </a:lnTo>
                    <a:lnTo>
                      <a:pt x="461" y="752"/>
                    </a:lnTo>
                    <a:lnTo>
                      <a:pt x="192" y="685"/>
                    </a:lnTo>
                    <a:lnTo>
                      <a:pt x="129" y="666"/>
                    </a:lnTo>
                    <a:lnTo>
                      <a:pt x="28" y="633"/>
                    </a:lnTo>
                    <a:lnTo>
                      <a:pt x="28" y="611"/>
                    </a:lnTo>
                    <a:lnTo>
                      <a:pt x="104" y="593"/>
                    </a:lnTo>
                    <a:lnTo>
                      <a:pt x="205" y="544"/>
                    </a:lnTo>
                    <a:lnTo>
                      <a:pt x="146" y="387"/>
                    </a:lnTo>
                    <a:lnTo>
                      <a:pt x="89" y="2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grpSp>
            <p:nvGrpSpPr>
              <p:cNvPr id="26" name="Group 78"/>
              <p:cNvGrpSpPr>
                <a:grpSpLocks/>
              </p:cNvGrpSpPr>
              <p:nvPr/>
            </p:nvGrpSpPr>
            <p:grpSpPr bwMode="auto">
              <a:xfrm>
                <a:off x="4193" y="2370"/>
                <a:ext cx="333" cy="22"/>
                <a:chOff x="4193" y="2370"/>
                <a:chExt cx="333" cy="22"/>
              </a:xfrm>
            </p:grpSpPr>
            <p:sp>
              <p:nvSpPr>
                <p:cNvPr id="40015" name="Freeform 79"/>
                <p:cNvSpPr>
                  <a:spLocks/>
                </p:cNvSpPr>
                <p:nvPr/>
              </p:nvSpPr>
              <p:spPr bwMode="auto">
                <a:xfrm>
                  <a:off x="4518" y="2370"/>
                  <a:ext cx="8" cy="2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56" y="0"/>
                    </a:cxn>
                    <a:cxn ang="0">
                      <a:pos x="59" y="6"/>
                    </a:cxn>
                    <a:cxn ang="0">
                      <a:pos x="62" y="14"/>
                    </a:cxn>
                    <a:cxn ang="0">
                      <a:pos x="63" y="22"/>
                    </a:cxn>
                    <a:cxn ang="0">
                      <a:pos x="65" y="34"/>
                    </a:cxn>
                    <a:cxn ang="0">
                      <a:pos x="62" y="95"/>
                    </a:cxn>
                    <a:cxn ang="0">
                      <a:pos x="61" y="111"/>
                    </a:cxn>
                    <a:cxn ang="0">
                      <a:pos x="56" y="126"/>
                    </a:cxn>
                    <a:cxn ang="0">
                      <a:pos x="0" y="126"/>
                    </a:cxn>
                    <a:cxn ang="0">
                      <a:pos x="3" y="112"/>
                    </a:cxn>
                    <a:cxn ang="0">
                      <a:pos x="6" y="97"/>
                    </a:cxn>
                    <a:cxn ang="0">
                      <a:pos x="7" y="35"/>
                    </a:cxn>
                    <a:cxn ang="0">
                      <a:pos x="7" y="22"/>
                    </a:cxn>
                    <a:cxn ang="0">
                      <a:pos x="4" y="13"/>
                    </a:cxn>
                    <a:cxn ang="0">
                      <a:pos x="2" y="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5" h="126">
                      <a:moveTo>
                        <a:pt x="0" y="0"/>
                      </a:moveTo>
                      <a:lnTo>
                        <a:pt x="56" y="0"/>
                      </a:lnTo>
                      <a:lnTo>
                        <a:pt x="59" y="6"/>
                      </a:lnTo>
                      <a:lnTo>
                        <a:pt x="62" y="14"/>
                      </a:lnTo>
                      <a:lnTo>
                        <a:pt x="63" y="22"/>
                      </a:lnTo>
                      <a:lnTo>
                        <a:pt x="65" y="34"/>
                      </a:lnTo>
                      <a:lnTo>
                        <a:pt x="62" y="95"/>
                      </a:lnTo>
                      <a:lnTo>
                        <a:pt x="61" y="111"/>
                      </a:lnTo>
                      <a:lnTo>
                        <a:pt x="56" y="126"/>
                      </a:lnTo>
                      <a:lnTo>
                        <a:pt x="0" y="126"/>
                      </a:lnTo>
                      <a:lnTo>
                        <a:pt x="3" y="112"/>
                      </a:lnTo>
                      <a:lnTo>
                        <a:pt x="6" y="97"/>
                      </a:lnTo>
                      <a:lnTo>
                        <a:pt x="7" y="35"/>
                      </a:lnTo>
                      <a:lnTo>
                        <a:pt x="7" y="22"/>
                      </a:lnTo>
                      <a:lnTo>
                        <a:pt x="4" y="13"/>
                      </a:lnTo>
                      <a:lnTo>
                        <a:pt x="2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0016" name="Freeform 80"/>
                <p:cNvSpPr>
                  <a:spLocks/>
                </p:cNvSpPr>
                <p:nvPr/>
              </p:nvSpPr>
              <p:spPr bwMode="auto">
                <a:xfrm>
                  <a:off x="4427" y="2370"/>
                  <a:ext cx="8" cy="2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57" y="0"/>
                    </a:cxn>
                    <a:cxn ang="0">
                      <a:pos x="59" y="6"/>
                    </a:cxn>
                    <a:cxn ang="0">
                      <a:pos x="62" y="14"/>
                    </a:cxn>
                    <a:cxn ang="0">
                      <a:pos x="64" y="23"/>
                    </a:cxn>
                    <a:cxn ang="0">
                      <a:pos x="65" y="34"/>
                    </a:cxn>
                    <a:cxn ang="0">
                      <a:pos x="62" y="96"/>
                    </a:cxn>
                    <a:cxn ang="0">
                      <a:pos x="61" y="112"/>
                    </a:cxn>
                    <a:cxn ang="0">
                      <a:pos x="57" y="128"/>
                    </a:cxn>
                    <a:cxn ang="0">
                      <a:pos x="0" y="128"/>
                    </a:cxn>
                    <a:cxn ang="0">
                      <a:pos x="3" y="113"/>
                    </a:cxn>
                    <a:cxn ang="0">
                      <a:pos x="6" y="98"/>
                    </a:cxn>
                    <a:cxn ang="0">
                      <a:pos x="7" y="35"/>
                    </a:cxn>
                    <a:cxn ang="0">
                      <a:pos x="7" y="23"/>
                    </a:cxn>
                    <a:cxn ang="0">
                      <a:pos x="5" y="13"/>
                    </a:cxn>
                    <a:cxn ang="0">
                      <a:pos x="2" y="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5" h="128">
                      <a:moveTo>
                        <a:pt x="0" y="0"/>
                      </a:moveTo>
                      <a:lnTo>
                        <a:pt x="57" y="0"/>
                      </a:lnTo>
                      <a:lnTo>
                        <a:pt x="59" y="6"/>
                      </a:lnTo>
                      <a:lnTo>
                        <a:pt x="62" y="14"/>
                      </a:lnTo>
                      <a:lnTo>
                        <a:pt x="64" y="23"/>
                      </a:lnTo>
                      <a:lnTo>
                        <a:pt x="65" y="34"/>
                      </a:lnTo>
                      <a:lnTo>
                        <a:pt x="62" y="96"/>
                      </a:lnTo>
                      <a:lnTo>
                        <a:pt x="61" y="112"/>
                      </a:lnTo>
                      <a:lnTo>
                        <a:pt x="57" y="128"/>
                      </a:lnTo>
                      <a:lnTo>
                        <a:pt x="0" y="128"/>
                      </a:lnTo>
                      <a:lnTo>
                        <a:pt x="3" y="113"/>
                      </a:lnTo>
                      <a:lnTo>
                        <a:pt x="6" y="98"/>
                      </a:lnTo>
                      <a:lnTo>
                        <a:pt x="7" y="35"/>
                      </a:lnTo>
                      <a:lnTo>
                        <a:pt x="7" y="23"/>
                      </a:lnTo>
                      <a:lnTo>
                        <a:pt x="5" y="13"/>
                      </a:lnTo>
                      <a:lnTo>
                        <a:pt x="2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0017" name="Freeform 81"/>
                <p:cNvSpPr>
                  <a:spLocks/>
                </p:cNvSpPr>
                <p:nvPr/>
              </p:nvSpPr>
              <p:spPr bwMode="auto">
                <a:xfrm>
                  <a:off x="4273" y="2371"/>
                  <a:ext cx="8" cy="1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56" y="0"/>
                    </a:cxn>
                    <a:cxn ang="0">
                      <a:pos x="60" y="6"/>
                    </a:cxn>
                    <a:cxn ang="0">
                      <a:pos x="63" y="14"/>
                    </a:cxn>
                    <a:cxn ang="0">
                      <a:pos x="64" y="21"/>
                    </a:cxn>
                    <a:cxn ang="0">
                      <a:pos x="65" y="34"/>
                    </a:cxn>
                    <a:cxn ang="0">
                      <a:pos x="63" y="96"/>
                    </a:cxn>
                    <a:cxn ang="0">
                      <a:pos x="62" y="112"/>
                    </a:cxn>
                    <a:cxn ang="0">
                      <a:pos x="3" y="112"/>
                    </a:cxn>
                    <a:cxn ang="0">
                      <a:pos x="5" y="98"/>
                    </a:cxn>
                    <a:cxn ang="0">
                      <a:pos x="8" y="35"/>
                    </a:cxn>
                    <a:cxn ang="0">
                      <a:pos x="8" y="21"/>
                    </a:cxn>
                    <a:cxn ang="0">
                      <a:pos x="4" y="13"/>
                    </a:cxn>
                    <a:cxn ang="0">
                      <a:pos x="2" y="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5" h="112">
                      <a:moveTo>
                        <a:pt x="0" y="0"/>
                      </a:moveTo>
                      <a:lnTo>
                        <a:pt x="56" y="0"/>
                      </a:lnTo>
                      <a:lnTo>
                        <a:pt x="60" y="6"/>
                      </a:lnTo>
                      <a:lnTo>
                        <a:pt x="63" y="14"/>
                      </a:lnTo>
                      <a:lnTo>
                        <a:pt x="64" y="21"/>
                      </a:lnTo>
                      <a:lnTo>
                        <a:pt x="65" y="34"/>
                      </a:lnTo>
                      <a:lnTo>
                        <a:pt x="63" y="96"/>
                      </a:lnTo>
                      <a:lnTo>
                        <a:pt x="62" y="112"/>
                      </a:lnTo>
                      <a:lnTo>
                        <a:pt x="3" y="112"/>
                      </a:lnTo>
                      <a:lnTo>
                        <a:pt x="5" y="98"/>
                      </a:lnTo>
                      <a:lnTo>
                        <a:pt x="8" y="35"/>
                      </a:lnTo>
                      <a:lnTo>
                        <a:pt x="8" y="21"/>
                      </a:lnTo>
                      <a:lnTo>
                        <a:pt x="4" y="13"/>
                      </a:lnTo>
                      <a:lnTo>
                        <a:pt x="2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0018" name="Freeform 82"/>
                <p:cNvSpPr>
                  <a:spLocks/>
                </p:cNvSpPr>
                <p:nvPr/>
              </p:nvSpPr>
              <p:spPr bwMode="auto">
                <a:xfrm>
                  <a:off x="4193" y="2373"/>
                  <a:ext cx="8" cy="19"/>
                </a:xfrm>
                <a:custGeom>
                  <a:avLst/>
                  <a:gdLst/>
                  <a:ahLst/>
                  <a:cxnLst>
                    <a:cxn ang="0">
                      <a:pos x="66" y="0"/>
                    </a:cxn>
                    <a:cxn ang="0">
                      <a:pos x="9" y="0"/>
                    </a:cxn>
                    <a:cxn ang="0">
                      <a:pos x="6" y="5"/>
                    </a:cxn>
                    <a:cxn ang="0">
                      <a:pos x="3" y="12"/>
                    </a:cxn>
                    <a:cxn ang="0">
                      <a:pos x="2" y="21"/>
                    </a:cxn>
                    <a:cxn ang="0">
                      <a:pos x="0" y="33"/>
                    </a:cxn>
                    <a:cxn ang="0">
                      <a:pos x="3" y="95"/>
                    </a:cxn>
                    <a:cxn ang="0">
                      <a:pos x="4" y="112"/>
                    </a:cxn>
                    <a:cxn ang="0">
                      <a:pos x="63" y="112"/>
                    </a:cxn>
                    <a:cxn ang="0">
                      <a:pos x="60" y="97"/>
                    </a:cxn>
                    <a:cxn ang="0">
                      <a:pos x="59" y="34"/>
                    </a:cxn>
                    <a:cxn ang="0">
                      <a:pos x="59" y="21"/>
                    </a:cxn>
                    <a:cxn ang="0">
                      <a:pos x="62" y="11"/>
                    </a:cxn>
                    <a:cxn ang="0">
                      <a:pos x="64" y="5"/>
                    </a:cxn>
                    <a:cxn ang="0">
                      <a:pos x="66" y="0"/>
                    </a:cxn>
                  </a:cxnLst>
                  <a:rect l="0" t="0" r="r" b="b"/>
                  <a:pathLst>
                    <a:path w="66" h="112">
                      <a:moveTo>
                        <a:pt x="66" y="0"/>
                      </a:moveTo>
                      <a:lnTo>
                        <a:pt x="9" y="0"/>
                      </a:lnTo>
                      <a:lnTo>
                        <a:pt x="6" y="5"/>
                      </a:lnTo>
                      <a:lnTo>
                        <a:pt x="3" y="12"/>
                      </a:lnTo>
                      <a:lnTo>
                        <a:pt x="2" y="21"/>
                      </a:lnTo>
                      <a:lnTo>
                        <a:pt x="0" y="33"/>
                      </a:lnTo>
                      <a:lnTo>
                        <a:pt x="3" y="95"/>
                      </a:lnTo>
                      <a:lnTo>
                        <a:pt x="4" y="112"/>
                      </a:lnTo>
                      <a:lnTo>
                        <a:pt x="63" y="112"/>
                      </a:lnTo>
                      <a:lnTo>
                        <a:pt x="60" y="97"/>
                      </a:lnTo>
                      <a:lnTo>
                        <a:pt x="59" y="34"/>
                      </a:lnTo>
                      <a:lnTo>
                        <a:pt x="59" y="21"/>
                      </a:lnTo>
                      <a:lnTo>
                        <a:pt x="62" y="11"/>
                      </a:lnTo>
                      <a:lnTo>
                        <a:pt x="64" y="5"/>
                      </a:lnTo>
                      <a:lnTo>
                        <a:pt x="66" y="0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27" name="Group 83"/>
              <p:cNvGrpSpPr>
                <a:grpSpLocks/>
              </p:cNvGrpSpPr>
              <p:nvPr/>
            </p:nvGrpSpPr>
            <p:grpSpPr bwMode="auto">
              <a:xfrm>
                <a:off x="4207" y="2375"/>
                <a:ext cx="303" cy="13"/>
                <a:chOff x="4207" y="2375"/>
                <a:chExt cx="303" cy="13"/>
              </a:xfrm>
            </p:grpSpPr>
            <p:grpSp>
              <p:nvGrpSpPr>
                <p:cNvPr id="28" name="Group 84"/>
                <p:cNvGrpSpPr>
                  <a:grpSpLocks/>
                </p:cNvGrpSpPr>
                <p:nvPr/>
              </p:nvGrpSpPr>
              <p:grpSpPr bwMode="auto">
                <a:xfrm>
                  <a:off x="4237" y="2381"/>
                  <a:ext cx="32" cy="6"/>
                  <a:chOff x="4237" y="2381"/>
                  <a:chExt cx="32" cy="6"/>
                </a:xfrm>
              </p:grpSpPr>
              <p:sp>
                <p:nvSpPr>
                  <p:cNvPr id="40021" name="Oval 85"/>
                  <p:cNvSpPr>
                    <a:spLocks noChangeArrowheads="1"/>
                  </p:cNvSpPr>
                  <p:nvPr/>
                </p:nvSpPr>
                <p:spPr bwMode="auto">
                  <a:xfrm>
                    <a:off x="4266" y="2381"/>
                    <a:ext cx="3" cy="6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40022" name="Oval 86"/>
                  <p:cNvSpPr>
                    <a:spLocks noChangeArrowheads="1"/>
                  </p:cNvSpPr>
                  <p:nvPr/>
                </p:nvSpPr>
                <p:spPr bwMode="auto">
                  <a:xfrm>
                    <a:off x="4262" y="2381"/>
                    <a:ext cx="2" cy="6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40023" name="Oval 87"/>
                  <p:cNvSpPr>
                    <a:spLocks noChangeArrowheads="1"/>
                  </p:cNvSpPr>
                  <p:nvPr/>
                </p:nvSpPr>
                <p:spPr bwMode="auto">
                  <a:xfrm>
                    <a:off x="4257" y="2381"/>
                    <a:ext cx="3" cy="6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40024" name="Oval 88"/>
                  <p:cNvSpPr>
                    <a:spLocks noChangeArrowheads="1"/>
                  </p:cNvSpPr>
                  <p:nvPr/>
                </p:nvSpPr>
                <p:spPr bwMode="auto">
                  <a:xfrm>
                    <a:off x="4252" y="2381"/>
                    <a:ext cx="3" cy="6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40025" name="Oval 89"/>
                  <p:cNvSpPr>
                    <a:spLocks noChangeArrowheads="1"/>
                  </p:cNvSpPr>
                  <p:nvPr/>
                </p:nvSpPr>
                <p:spPr bwMode="auto">
                  <a:xfrm>
                    <a:off x="4247" y="2381"/>
                    <a:ext cx="3" cy="6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40026" name="Oval 90"/>
                  <p:cNvSpPr>
                    <a:spLocks noChangeArrowheads="1"/>
                  </p:cNvSpPr>
                  <p:nvPr/>
                </p:nvSpPr>
                <p:spPr bwMode="auto">
                  <a:xfrm>
                    <a:off x="4242" y="2381"/>
                    <a:ext cx="3" cy="6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40027" name="Oval 91"/>
                  <p:cNvSpPr>
                    <a:spLocks noChangeArrowheads="1"/>
                  </p:cNvSpPr>
                  <p:nvPr/>
                </p:nvSpPr>
                <p:spPr bwMode="auto">
                  <a:xfrm>
                    <a:off x="4237" y="2381"/>
                    <a:ext cx="2" cy="6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</p:grpSp>
            <p:grpSp>
              <p:nvGrpSpPr>
                <p:cNvPr id="29" name="Group 92"/>
                <p:cNvGrpSpPr>
                  <a:grpSpLocks/>
                </p:cNvGrpSpPr>
                <p:nvPr/>
              </p:nvGrpSpPr>
              <p:grpSpPr bwMode="auto">
                <a:xfrm>
                  <a:off x="4389" y="2375"/>
                  <a:ext cx="121" cy="9"/>
                  <a:chOff x="4389" y="2375"/>
                  <a:chExt cx="121" cy="9"/>
                </a:xfrm>
              </p:grpSpPr>
              <p:grpSp>
                <p:nvGrpSpPr>
                  <p:cNvPr id="30" name="Group 93"/>
                  <p:cNvGrpSpPr>
                    <a:grpSpLocks/>
                  </p:cNvGrpSpPr>
                  <p:nvPr/>
                </p:nvGrpSpPr>
                <p:grpSpPr bwMode="auto">
                  <a:xfrm>
                    <a:off x="4476" y="2375"/>
                    <a:ext cx="34" cy="7"/>
                    <a:chOff x="4476" y="2375"/>
                    <a:chExt cx="34" cy="7"/>
                  </a:xfrm>
                </p:grpSpPr>
                <p:sp>
                  <p:nvSpPr>
                    <p:cNvPr id="40030" name="Oval 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508" y="2375"/>
                      <a:ext cx="2" cy="6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ES"/>
                    </a:p>
                  </p:txBody>
                </p:sp>
                <p:sp>
                  <p:nvSpPr>
                    <p:cNvPr id="40031" name="Oval 9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502" y="2375"/>
                      <a:ext cx="3" cy="6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ES"/>
                    </a:p>
                  </p:txBody>
                </p:sp>
                <p:sp>
                  <p:nvSpPr>
                    <p:cNvPr id="40032" name="Oval 9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97" y="2375"/>
                      <a:ext cx="3" cy="7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ES"/>
                    </a:p>
                  </p:txBody>
                </p:sp>
                <p:sp>
                  <p:nvSpPr>
                    <p:cNvPr id="40033" name="Oval 9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92" y="2376"/>
                      <a:ext cx="3" cy="6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ES"/>
                    </a:p>
                  </p:txBody>
                </p:sp>
                <p:sp>
                  <p:nvSpPr>
                    <p:cNvPr id="40034" name="Oval 9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87" y="2376"/>
                      <a:ext cx="3" cy="6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ES"/>
                    </a:p>
                  </p:txBody>
                </p:sp>
                <p:sp>
                  <p:nvSpPr>
                    <p:cNvPr id="40035" name="Oval 9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81" y="2376"/>
                      <a:ext cx="3" cy="6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ES"/>
                    </a:p>
                  </p:txBody>
                </p:sp>
                <p:sp>
                  <p:nvSpPr>
                    <p:cNvPr id="40036" name="Oval 1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76" y="2376"/>
                      <a:ext cx="3" cy="6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ES"/>
                    </a:p>
                  </p:txBody>
                </p:sp>
              </p:grpSp>
              <p:grpSp>
                <p:nvGrpSpPr>
                  <p:cNvPr id="31" name="Group 101"/>
                  <p:cNvGrpSpPr>
                    <a:grpSpLocks/>
                  </p:cNvGrpSpPr>
                  <p:nvPr/>
                </p:nvGrpSpPr>
                <p:grpSpPr bwMode="auto">
                  <a:xfrm>
                    <a:off x="4440" y="2376"/>
                    <a:ext cx="34" cy="7"/>
                    <a:chOff x="4440" y="2376"/>
                    <a:chExt cx="34" cy="7"/>
                  </a:xfrm>
                </p:grpSpPr>
                <p:sp>
                  <p:nvSpPr>
                    <p:cNvPr id="40038" name="Oval 10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71" y="2376"/>
                      <a:ext cx="3" cy="6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ES"/>
                    </a:p>
                  </p:txBody>
                </p:sp>
                <p:sp>
                  <p:nvSpPr>
                    <p:cNvPr id="40039" name="Oval 10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66" y="2376"/>
                      <a:ext cx="3" cy="6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ES"/>
                    </a:p>
                  </p:txBody>
                </p:sp>
                <p:sp>
                  <p:nvSpPr>
                    <p:cNvPr id="40040" name="Oval 10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61" y="2376"/>
                      <a:ext cx="3" cy="6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ES"/>
                    </a:p>
                  </p:txBody>
                </p:sp>
                <p:sp>
                  <p:nvSpPr>
                    <p:cNvPr id="40041" name="Oval 10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56" y="2376"/>
                      <a:ext cx="3" cy="7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ES"/>
                    </a:p>
                  </p:txBody>
                </p:sp>
                <p:sp>
                  <p:nvSpPr>
                    <p:cNvPr id="40042" name="Oval 10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50" y="2376"/>
                      <a:ext cx="3" cy="7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ES"/>
                    </a:p>
                  </p:txBody>
                </p:sp>
                <p:sp>
                  <p:nvSpPr>
                    <p:cNvPr id="40043" name="Oval 10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45" y="2376"/>
                      <a:ext cx="3" cy="7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ES"/>
                    </a:p>
                  </p:txBody>
                </p:sp>
                <p:sp>
                  <p:nvSpPr>
                    <p:cNvPr id="40044" name="Oval 10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40" y="2377"/>
                      <a:ext cx="3" cy="6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ES"/>
                    </a:p>
                  </p:txBody>
                </p:sp>
              </p:grpSp>
              <p:grpSp>
                <p:nvGrpSpPr>
                  <p:cNvPr id="40098" name="Group 109"/>
                  <p:cNvGrpSpPr>
                    <a:grpSpLocks/>
                  </p:cNvGrpSpPr>
                  <p:nvPr/>
                </p:nvGrpSpPr>
                <p:grpSpPr bwMode="auto">
                  <a:xfrm>
                    <a:off x="4389" y="2377"/>
                    <a:ext cx="34" cy="7"/>
                    <a:chOff x="4389" y="2377"/>
                    <a:chExt cx="34" cy="7"/>
                  </a:xfrm>
                </p:grpSpPr>
                <p:sp>
                  <p:nvSpPr>
                    <p:cNvPr id="40046" name="Oval 1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20" y="2377"/>
                      <a:ext cx="3" cy="6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ES"/>
                    </a:p>
                  </p:txBody>
                </p:sp>
                <p:sp>
                  <p:nvSpPr>
                    <p:cNvPr id="40047" name="Oval 1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15" y="2377"/>
                      <a:ext cx="3" cy="6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ES"/>
                    </a:p>
                  </p:txBody>
                </p:sp>
                <p:sp>
                  <p:nvSpPr>
                    <p:cNvPr id="40048" name="Oval 1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10" y="2377"/>
                      <a:ext cx="3" cy="6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ES"/>
                    </a:p>
                  </p:txBody>
                </p:sp>
                <p:sp>
                  <p:nvSpPr>
                    <p:cNvPr id="40049" name="Oval 1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04" y="2377"/>
                      <a:ext cx="3" cy="6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ES"/>
                    </a:p>
                  </p:txBody>
                </p:sp>
                <p:sp>
                  <p:nvSpPr>
                    <p:cNvPr id="40050" name="Oval 1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00" y="2378"/>
                      <a:ext cx="3" cy="6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ES"/>
                    </a:p>
                  </p:txBody>
                </p:sp>
                <p:sp>
                  <p:nvSpPr>
                    <p:cNvPr id="40051" name="Oval 1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9" y="2378"/>
                      <a:ext cx="3" cy="6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ES"/>
                    </a:p>
                  </p:txBody>
                </p:sp>
              </p:grpSp>
            </p:grpSp>
            <p:grpSp>
              <p:nvGrpSpPr>
                <p:cNvPr id="40100" name="Group 116"/>
                <p:cNvGrpSpPr>
                  <a:grpSpLocks/>
                </p:cNvGrpSpPr>
                <p:nvPr/>
              </p:nvGrpSpPr>
              <p:grpSpPr bwMode="auto">
                <a:xfrm>
                  <a:off x="4355" y="2378"/>
                  <a:ext cx="28" cy="6"/>
                  <a:chOff x="4355" y="2378"/>
                  <a:chExt cx="28" cy="6"/>
                </a:xfrm>
              </p:grpSpPr>
              <p:sp>
                <p:nvSpPr>
                  <p:cNvPr id="40053" name="Oval 117"/>
                  <p:cNvSpPr>
                    <a:spLocks noChangeArrowheads="1"/>
                  </p:cNvSpPr>
                  <p:nvPr/>
                </p:nvSpPr>
                <p:spPr bwMode="auto">
                  <a:xfrm>
                    <a:off x="4380" y="2378"/>
                    <a:ext cx="3" cy="6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40054" name="Oval 118"/>
                  <p:cNvSpPr>
                    <a:spLocks noChangeArrowheads="1"/>
                  </p:cNvSpPr>
                  <p:nvPr/>
                </p:nvSpPr>
                <p:spPr bwMode="auto">
                  <a:xfrm>
                    <a:off x="4375" y="2378"/>
                    <a:ext cx="3" cy="6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40055" name="Oval 119"/>
                  <p:cNvSpPr>
                    <a:spLocks noChangeArrowheads="1"/>
                  </p:cNvSpPr>
                  <p:nvPr/>
                </p:nvSpPr>
                <p:spPr bwMode="auto">
                  <a:xfrm>
                    <a:off x="4370" y="2378"/>
                    <a:ext cx="3" cy="6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40056" name="Oval 120"/>
                  <p:cNvSpPr>
                    <a:spLocks noChangeArrowheads="1"/>
                  </p:cNvSpPr>
                  <p:nvPr/>
                </p:nvSpPr>
                <p:spPr bwMode="auto">
                  <a:xfrm>
                    <a:off x="4365" y="2378"/>
                    <a:ext cx="3" cy="6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40057" name="Oval 121"/>
                  <p:cNvSpPr>
                    <a:spLocks noChangeArrowheads="1"/>
                  </p:cNvSpPr>
                  <p:nvPr/>
                </p:nvSpPr>
                <p:spPr bwMode="auto">
                  <a:xfrm>
                    <a:off x="4360" y="2378"/>
                    <a:ext cx="3" cy="6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40058" name="Oval 122"/>
                  <p:cNvSpPr>
                    <a:spLocks noChangeArrowheads="1"/>
                  </p:cNvSpPr>
                  <p:nvPr/>
                </p:nvSpPr>
                <p:spPr bwMode="auto">
                  <a:xfrm>
                    <a:off x="4355" y="2378"/>
                    <a:ext cx="3" cy="6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</p:grpSp>
            <p:grpSp>
              <p:nvGrpSpPr>
                <p:cNvPr id="40102" name="Group 123"/>
                <p:cNvGrpSpPr>
                  <a:grpSpLocks/>
                </p:cNvGrpSpPr>
                <p:nvPr/>
              </p:nvGrpSpPr>
              <p:grpSpPr bwMode="auto">
                <a:xfrm>
                  <a:off x="4207" y="2381"/>
                  <a:ext cx="28" cy="7"/>
                  <a:chOff x="4207" y="2381"/>
                  <a:chExt cx="28" cy="7"/>
                </a:xfrm>
              </p:grpSpPr>
              <p:sp>
                <p:nvSpPr>
                  <p:cNvPr id="40060" name="Oval 124"/>
                  <p:cNvSpPr>
                    <a:spLocks noChangeArrowheads="1"/>
                  </p:cNvSpPr>
                  <p:nvPr/>
                </p:nvSpPr>
                <p:spPr bwMode="auto">
                  <a:xfrm>
                    <a:off x="4231" y="2381"/>
                    <a:ext cx="4" cy="6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40061" name="Oval 125"/>
                  <p:cNvSpPr>
                    <a:spLocks noChangeArrowheads="1"/>
                  </p:cNvSpPr>
                  <p:nvPr/>
                </p:nvSpPr>
                <p:spPr bwMode="auto">
                  <a:xfrm>
                    <a:off x="4227" y="2381"/>
                    <a:ext cx="3" cy="6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40062" name="Oval 126"/>
                  <p:cNvSpPr>
                    <a:spLocks noChangeArrowheads="1"/>
                  </p:cNvSpPr>
                  <p:nvPr/>
                </p:nvSpPr>
                <p:spPr bwMode="auto">
                  <a:xfrm>
                    <a:off x="4222" y="2381"/>
                    <a:ext cx="3" cy="6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40063" name="Oval 127"/>
                  <p:cNvSpPr>
                    <a:spLocks noChangeArrowheads="1"/>
                  </p:cNvSpPr>
                  <p:nvPr/>
                </p:nvSpPr>
                <p:spPr bwMode="auto">
                  <a:xfrm>
                    <a:off x="4217" y="2381"/>
                    <a:ext cx="3" cy="6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40064" name="Oval 128"/>
                  <p:cNvSpPr>
                    <a:spLocks noChangeArrowheads="1"/>
                  </p:cNvSpPr>
                  <p:nvPr/>
                </p:nvSpPr>
                <p:spPr bwMode="auto">
                  <a:xfrm>
                    <a:off x="4212" y="2381"/>
                    <a:ext cx="3" cy="6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40065" name="Oval 129"/>
                  <p:cNvSpPr>
                    <a:spLocks noChangeArrowheads="1"/>
                  </p:cNvSpPr>
                  <p:nvPr/>
                </p:nvSpPr>
                <p:spPr bwMode="auto">
                  <a:xfrm>
                    <a:off x="4207" y="2382"/>
                    <a:ext cx="3" cy="6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</p:grpSp>
          </p:grpSp>
        </p:grpSp>
        <p:sp>
          <p:nvSpPr>
            <p:cNvPr id="40066" name="Freeform 130"/>
            <p:cNvSpPr>
              <a:spLocks/>
            </p:cNvSpPr>
            <p:nvPr/>
          </p:nvSpPr>
          <p:spPr bwMode="auto">
            <a:xfrm>
              <a:off x="4127" y="2331"/>
              <a:ext cx="440" cy="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4" y="274"/>
                </a:cxn>
                <a:cxn ang="0">
                  <a:pos x="322" y="300"/>
                </a:cxn>
                <a:cxn ang="0">
                  <a:pos x="330" y="307"/>
                </a:cxn>
                <a:cxn ang="0">
                  <a:pos x="339" y="313"/>
                </a:cxn>
                <a:cxn ang="0">
                  <a:pos x="350" y="320"/>
                </a:cxn>
                <a:cxn ang="0">
                  <a:pos x="361" y="326"/>
                </a:cxn>
                <a:cxn ang="0">
                  <a:pos x="374" y="332"/>
                </a:cxn>
                <a:cxn ang="0">
                  <a:pos x="390" y="337"/>
                </a:cxn>
                <a:cxn ang="0">
                  <a:pos x="405" y="342"/>
                </a:cxn>
                <a:cxn ang="0">
                  <a:pos x="423" y="345"/>
                </a:cxn>
                <a:cxn ang="0">
                  <a:pos x="445" y="347"/>
                </a:cxn>
                <a:cxn ang="0">
                  <a:pos x="475" y="350"/>
                </a:cxn>
                <a:cxn ang="0">
                  <a:pos x="3202" y="335"/>
                </a:cxn>
                <a:cxn ang="0">
                  <a:pos x="3261" y="332"/>
                </a:cxn>
                <a:cxn ang="0">
                  <a:pos x="3337" y="327"/>
                </a:cxn>
                <a:cxn ang="0">
                  <a:pos x="3433" y="321"/>
                </a:cxn>
                <a:cxn ang="0">
                  <a:pos x="3447" y="328"/>
                </a:cxn>
                <a:cxn ang="0">
                  <a:pos x="3460" y="334"/>
                </a:cxn>
                <a:cxn ang="0">
                  <a:pos x="3474" y="343"/>
                </a:cxn>
                <a:cxn ang="0">
                  <a:pos x="3487" y="350"/>
                </a:cxn>
                <a:cxn ang="0">
                  <a:pos x="3499" y="360"/>
                </a:cxn>
                <a:cxn ang="0">
                  <a:pos x="3507" y="370"/>
                </a:cxn>
                <a:cxn ang="0">
                  <a:pos x="3516" y="383"/>
                </a:cxn>
                <a:cxn ang="0">
                  <a:pos x="3518" y="390"/>
                </a:cxn>
                <a:cxn ang="0">
                  <a:pos x="3520" y="399"/>
                </a:cxn>
                <a:cxn ang="0">
                  <a:pos x="3517" y="412"/>
                </a:cxn>
                <a:cxn ang="0">
                  <a:pos x="3512" y="420"/>
                </a:cxn>
                <a:cxn ang="0">
                  <a:pos x="3503" y="429"/>
                </a:cxn>
                <a:cxn ang="0">
                  <a:pos x="3487" y="441"/>
                </a:cxn>
                <a:cxn ang="0">
                  <a:pos x="3477" y="448"/>
                </a:cxn>
                <a:cxn ang="0">
                  <a:pos x="3461" y="452"/>
                </a:cxn>
                <a:cxn ang="0">
                  <a:pos x="3440" y="459"/>
                </a:cxn>
                <a:cxn ang="0">
                  <a:pos x="3436" y="444"/>
                </a:cxn>
                <a:cxn ang="0">
                  <a:pos x="3431" y="433"/>
                </a:cxn>
                <a:cxn ang="0">
                  <a:pos x="3421" y="421"/>
                </a:cxn>
                <a:cxn ang="0">
                  <a:pos x="3411" y="413"/>
                </a:cxn>
                <a:cxn ang="0">
                  <a:pos x="3402" y="405"/>
                </a:cxn>
                <a:cxn ang="0">
                  <a:pos x="3390" y="394"/>
                </a:cxn>
                <a:cxn ang="0">
                  <a:pos x="3378" y="386"/>
                </a:cxn>
                <a:cxn ang="0">
                  <a:pos x="3365" y="378"/>
                </a:cxn>
                <a:cxn ang="0">
                  <a:pos x="3346" y="370"/>
                </a:cxn>
                <a:cxn ang="0">
                  <a:pos x="3331" y="364"/>
                </a:cxn>
                <a:cxn ang="0">
                  <a:pos x="3310" y="357"/>
                </a:cxn>
                <a:cxn ang="0">
                  <a:pos x="3287" y="354"/>
                </a:cxn>
                <a:cxn ang="0">
                  <a:pos x="3237" y="357"/>
                </a:cxn>
                <a:cxn ang="0">
                  <a:pos x="3203" y="361"/>
                </a:cxn>
                <a:cxn ang="0">
                  <a:pos x="3173" y="361"/>
                </a:cxn>
                <a:cxn ang="0">
                  <a:pos x="471" y="382"/>
                </a:cxn>
                <a:cxn ang="0">
                  <a:pos x="445" y="382"/>
                </a:cxn>
                <a:cxn ang="0">
                  <a:pos x="416" y="379"/>
                </a:cxn>
                <a:cxn ang="0">
                  <a:pos x="391" y="378"/>
                </a:cxn>
                <a:cxn ang="0">
                  <a:pos x="374" y="377"/>
                </a:cxn>
                <a:cxn ang="0">
                  <a:pos x="358" y="376"/>
                </a:cxn>
                <a:cxn ang="0">
                  <a:pos x="335" y="372"/>
                </a:cxn>
                <a:cxn ang="0">
                  <a:pos x="317" y="368"/>
                </a:cxn>
                <a:cxn ang="0">
                  <a:pos x="301" y="361"/>
                </a:cxn>
                <a:cxn ang="0">
                  <a:pos x="44" y="115"/>
                </a:cxn>
                <a:cxn ang="0">
                  <a:pos x="0" y="0"/>
                </a:cxn>
              </a:cxnLst>
              <a:rect l="0" t="0" r="r" b="b"/>
              <a:pathLst>
                <a:path w="3520" h="459">
                  <a:moveTo>
                    <a:pt x="0" y="0"/>
                  </a:moveTo>
                  <a:lnTo>
                    <a:pt x="294" y="274"/>
                  </a:lnTo>
                  <a:lnTo>
                    <a:pt x="322" y="300"/>
                  </a:lnTo>
                  <a:lnTo>
                    <a:pt x="330" y="307"/>
                  </a:lnTo>
                  <a:lnTo>
                    <a:pt x="339" y="313"/>
                  </a:lnTo>
                  <a:lnTo>
                    <a:pt x="350" y="320"/>
                  </a:lnTo>
                  <a:lnTo>
                    <a:pt x="361" y="326"/>
                  </a:lnTo>
                  <a:lnTo>
                    <a:pt x="374" y="332"/>
                  </a:lnTo>
                  <a:lnTo>
                    <a:pt x="390" y="337"/>
                  </a:lnTo>
                  <a:lnTo>
                    <a:pt x="405" y="342"/>
                  </a:lnTo>
                  <a:lnTo>
                    <a:pt x="423" y="345"/>
                  </a:lnTo>
                  <a:lnTo>
                    <a:pt x="445" y="347"/>
                  </a:lnTo>
                  <a:lnTo>
                    <a:pt x="475" y="350"/>
                  </a:lnTo>
                  <a:lnTo>
                    <a:pt x="3202" y="335"/>
                  </a:lnTo>
                  <a:lnTo>
                    <a:pt x="3261" y="332"/>
                  </a:lnTo>
                  <a:lnTo>
                    <a:pt x="3337" y="327"/>
                  </a:lnTo>
                  <a:lnTo>
                    <a:pt x="3433" y="321"/>
                  </a:lnTo>
                  <a:lnTo>
                    <a:pt x="3447" y="328"/>
                  </a:lnTo>
                  <a:lnTo>
                    <a:pt x="3460" y="334"/>
                  </a:lnTo>
                  <a:lnTo>
                    <a:pt x="3474" y="343"/>
                  </a:lnTo>
                  <a:lnTo>
                    <a:pt x="3487" y="350"/>
                  </a:lnTo>
                  <a:lnTo>
                    <a:pt x="3499" y="360"/>
                  </a:lnTo>
                  <a:lnTo>
                    <a:pt x="3507" y="370"/>
                  </a:lnTo>
                  <a:lnTo>
                    <a:pt x="3516" y="383"/>
                  </a:lnTo>
                  <a:lnTo>
                    <a:pt x="3518" y="390"/>
                  </a:lnTo>
                  <a:lnTo>
                    <a:pt x="3520" y="399"/>
                  </a:lnTo>
                  <a:lnTo>
                    <a:pt x="3517" y="412"/>
                  </a:lnTo>
                  <a:lnTo>
                    <a:pt x="3512" y="420"/>
                  </a:lnTo>
                  <a:lnTo>
                    <a:pt x="3503" y="429"/>
                  </a:lnTo>
                  <a:lnTo>
                    <a:pt x="3487" y="441"/>
                  </a:lnTo>
                  <a:lnTo>
                    <a:pt x="3477" y="448"/>
                  </a:lnTo>
                  <a:lnTo>
                    <a:pt x="3461" y="452"/>
                  </a:lnTo>
                  <a:lnTo>
                    <a:pt x="3440" y="459"/>
                  </a:lnTo>
                  <a:lnTo>
                    <a:pt x="3436" y="444"/>
                  </a:lnTo>
                  <a:lnTo>
                    <a:pt x="3431" y="433"/>
                  </a:lnTo>
                  <a:lnTo>
                    <a:pt x="3421" y="421"/>
                  </a:lnTo>
                  <a:lnTo>
                    <a:pt x="3411" y="413"/>
                  </a:lnTo>
                  <a:lnTo>
                    <a:pt x="3402" y="405"/>
                  </a:lnTo>
                  <a:lnTo>
                    <a:pt x="3390" y="394"/>
                  </a:lnTo>
                  <a:lnTo>
                    <a:pt x="3378" y="386"/>
                  </a:lnTo>
                  <a:lnTo>
                    <a:pt x="3365" y="378"/>
                  </a:lnTo>
                  <a:lnTo>
                    <a:pt x="3346" y="370"/>
                  </a:lnTo>
                  <a:lnTo>
                    <a:pt x="3331" y="364"/>
                  </a:lnTo>
                  <a:lnTo>
                    <a:pt x="3310" y="357"/>
                  </a:lnTo>
                  <a:lnTo>
                    <a:pt x="3287" y="354"/>
                  </a:lnTo>
                  <a:lnTo>
                    <a:pt x="3237" y="357"/>
                  </a:lnTo>
                  <a:lnTo>
                    <a:pt x="3203" y="361"/>
                  </a:lnTo>
                  <a:lnTo>
                    <a:pt x="3173" y="361"/>
                  </a:lnTo>
                  <a:lnTo>
                    <a:pt x="471" y="382"/>
                  </a:lnTo>
                  <a:lnTo>
                    <a:pt x="445" y="382"/>
                  </a:lnTo>
                  <a:lnTo>
                    <a:pt x="416" y="379"/>
                  </a:lnTo>
                  <a:lnTo>
                    <a:pt x="391" y="378"/>
                  </a:lnTo>
                  <a:lnTo>
                    <a:pt x="374" y="377"/>
                  </a:lnTo>
                  <a:lnTo>
                    <a:pt x="358" y="376"/>
                  </a:lnTo>
                  <a:lnTo>
                    <a:pt x="335" y="372"/>
                  </a:lnTo>
                  <a:lnTo>
                    <a:pt x="317" y="368"/>
                  </a:lnTo>
                  <a:lnTo>
                    <a:pt x="301" y="361"/>
                  </a:lnTo>
                  <a:lnTo>
                    <a:pt x="44" y="1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grpSp>
          <p:nvGrpSpPr>
            <p:cNvPr id="40105" name="Group 131"/>
            <p:cNvGrpSpPr>
              <a:grpSpLocks/>
            </p:cNvGrpSpPr>
            <p:nvPr/>
          </p:nvGrpSpPr>
          <p:grpSpPr bwMode="auto">
            <a:xfrm>
              <a:off x="4543" y="2376"/>
              <a:ext cx="11" cy="6"/>
              <a:chOff x="4543" y="2376"/>
              <a:chExt cx="11" cy="6"/>
            </a:xfrm>
          </p:grpSpPr>
          <p:sp>
            <p:nvSpPr>
              <p:cNvPr id="40068" name="Freeform 132"/>
              <p:cNvSpPr>
                <a:spLocks/>
              </p:cNvSpPr>
              <p:nvPr/>
            </p:nvSpPr>
            <p:spPr bwMode="auto">
              <a:xfrm>
                <a:off x="4543" y="2376"/>
                <a:ext cx="3" cy="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4" y="0"/>
                  </a:cxn>
                  <a:cxn ang="0">
                    <a:pos x="29" y="34"/>
                  </a:cxn>
                  <a:cxn ang="0">
                    <a:pos x="0" y="34"/>
                  </a:cxn>
                  <a:cxn ang="0">
                    <a:pos x="2" y="0"/>
                  </a:cxn>
                </a:cxnLst>
                <a:rect l="0" t="0" r="r" b="b"/>
                <a:pathLst>
                  <a:path w="29" h="34">
                    <a:moveTo>
                      <a:pt x="2" y="0"/>
                    </a:moveTo>
                    <a:lnTo>
                      <a:pt x="14" y="0"/>
                    </a:lnTo>
                    <a:lnTo>
                      <a:pt x="29" y="34"/>
                    </a:lnTo>
                    <a:lnTo>
                      <a:pt x="0" y="3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0069" name="Freeform 133"/>
              <p:cNvSpPr>
                <a:spLocks/>
              </p:cNvSpPr>
              <p:nvPr/>
            </p:nvSpPr>
            <p:spPr bwMode="auto">
              <a:xfrm>
                <a:off x="4545" y="2376"/>
                <a:ext cx="5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2" y="0"/>
                  </a:cxn>
                  <a:cxn ang="0">
                    <a:pos x="40" y="34"/>
                  </a:cxn>
                  <a:cxn ang="0">
                    <a:pos x="16" y="34"/>
                  </a:cxn>
                  <a:cxn ang="0">
                    <a:pos x="0" y="0"/>
                  </a:cxn>
                </a:cxnLst>
                <a:rect l="0" t="0" r="r" b="b"/>
                <a:pathLst>
                  <a:path w="40" h="34">
                    <a:moveTo>
                      <a:pt x="0" y="0"/>
                    </a:moveTo>
                    <a:lnTo>
                      <a:pt x="22" y="0"/>
                    </a:lnTo>
                    <a:lnTo>
                      <a:pt x="40" y="34"/>
                    </a:lnTo>
                    <a:lnTo>
                      <a:pt x="16" y="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0070" name="Freeform 134"/>
              <p:cNvSpPr>
                <a:spLocks/>
              </p:cNvSpPr>
              <p:nvPr/>
            </p:nvSpPr>
            <p:spPr bwMode="auto">
              <a:xfrm>
                <a:off x="4549" y="2376"/>
                <a:ext cx="5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" y="0"/>
                  </a:cxn>
                  <a:cxn ang="0">
                    <a:pos x="18" y="7"/>
                  </a:cxn>
                  <a:cxn ang="0">
                    <a:pos x="26" y="14"/>
                  </a:cxn>
                  <a:cxn ang="0">
                    <a:pos x="30" y="18"/>
                  </a:cxn>
                  <a:cxn ang="0">
                    <a:pos x="34" y="26"/>
                  </a:cxn>
                  <a:cxn ang="0">
                    <a:pos x="43" y="38"/>
                  </a:cxn>
                  <a:cxn ang="0">
                    <a:pos x="37" y="38"/>
                  </a:cxn>
                  <a:cxn ang="0">
                    <a:pos x="28" y="35"/>
                  </a:cxn>
                  <a:cxn ang="0">
                    <a:pos x="18" y="35"/>
                  </a:cxn>
                  <a:cxn ang="0">
                    <a:pos x="0" y="0"/>
                  </a:cxn>
                </a:cxnLst>
                <a:rect l="0" t="0" r="r" b="b"/>
                <a:pathLst>
                  <a:path w="43" h="38">
                    <a:moveTo>
                      <a:pt x="0" y="0"/>
                    </a:moveTo>
                    <a:lnTo>
                      <a:pt x="11" y="0"/>
                    </a:lnTo>
                    <a:lnTo>
                      <a:pt x="18" y="7"/>
                    </a:lnTo>
                    <a:lnTo>
                      <a:pt x="26" y="14"/>
                    </a:lnTo>
                    <a:lnTo>
                      <a:pt x="30" y="18"/>
                    </a:lnTo>
                    <a:lnTo>
                      <a:pt x="34" y="26"/>
                    </a:lnTo>
                    <a:lnTo>
                      <a:pt x="43" y="38"/>
                    </a:lnTo>
                    <a:lnTo>
                      <a:pt x="37" y="38"/>
                    </a:lnTo>
                    <a:lnTo>
                      <a:pt x="28" y="35"/>
                    </a:lnTo>
                    <a:lnTo>
                      <a:pt x="18" y="3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sp>
          <p:nvSpPr>
            <p:cNvPr id="40071" name="Arc 135"/>
            <p:cNvSpPr>
              <a:spLocks/>
            </p:cNvSpPr>
            <p:nvPr/>
          </p:nvSpPr>
          <p:spPr bwMode="auto">
            <a:xfrm>
              <a:off x="4116" y="2385"/>
              <a:ext cx="2" cy="3"/>
            </a:xfrm>
            <a:custGeom>
              <a:avLst/>
              <a:gdLst>
                <a:gd name="G0" fmla="+- 21600 0 0"/>
                <a:gd name="G1" fmla="+- 17972 0 0"/>
                <a:gd name="G2" fmla="+- 21600 0 0"/>
                <a:gd name="T0" fmla="*/ 9618 w 21600"/>
                <a:gd name="T1" fmla="*/ 35944 h 35944"/>
                <a:gd name="T2" fmla="*/ 9618 w 21600"/>
                <a:gd name="T3" fmla="*/ 0 h 35944"/>
                <a:gd name="T4" fmla="*/ 21600 w 21600"/>
                <a:gd name="T5" fmla="*/ 17972 h 35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35944" fill="none" extrusionOk="0">
                  <a:moveTo>
                    <a:pt x="9618" y="35943"/>
                  </a:moveTo>
                  <a:cubicBezTo>
                    <a:pt x="3609" y="31937"/>
                    <a:pt x="0" y="25193"/>
                    <a:pt x="0" y="17972"/>
                  </a:cubicBezTo>
                  <a:cubicBezTo>
                    <a:pt x="-1" y="10750"/>
                    <a:pt x="3609" y="4006"/>
                    <a:pt x="9618" y="0"/>
                  </a:cubicBezTo>
                </a:path>
                <a:path w="21600" h="35944" stroke="0" extrusionOk="0">
                  <a:moveTo>
                    <a:pt x="9618" y="35943"/>
                  </a:moveTo>
                  <a:cubicBezTo>
                    <a:pt x="3609" y="31937"/>
                    <a:pt x="0" y="25193"/>
                    <a:pt x="0" y="17972"/>
                  </a:cubicBezTo>
                  <a:cubicBezTo>
                    <a:pt x="-1" y="10750"/>
                    <a:pt x="3609" y="4006"/>
                    <a:pt x="9618" y="0"/>
                  </a:cubicBezTo>
                  <a:lnTo>
                    <a:pt x="21600" y="17972"/>
                  </a:lnTo>
                  <a:close/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0072" name="Freeform 136"/>
            <p:cNvSpPr>
              <a:spLocks/>
            </p:cNvSpPr>
            <p:nvPr/>
          </p:nvSpPr>
          <p:spPr bwMode="auto">
            <a:xfrm>
              <a:off x="4329" y="2387"/>
              <a:ext cx="51" cy="14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109" y="32"/>
                </a:cxn>
                <a:cxn ang="0">
                  <a:pos x="166" y="27"/>
                </a:cxn>
                <a:cxn ang="0">
                  <a:pos x="224" y="17"/>
                </a:cxn>
                <a:cxn ang="0">
                  <a:pos x="261" y="13"/>
                </a:cxn>
                <a:cxn ang="0">
                  <a:pos x="297" y="3"/>
                </a:cxn>
                <a:cxn ang="0">
                  <a:pos x="325" y="0"/>
                </a:cxn>
                <a:cxn ang="0">
                  <a:pos x="347" y="3"/>
                </a:cxn>
                <a:cxn ang="0">
                  <a:pos x="367" y="8"/>
                </a:cxn>
                <a:cxn ang="0">
                  <a:pos x="384" y="17"/>
                </a:cxn>
                <a:cxn ang="0">
                  <a:pos x="397" y="27"/>
                </a:cxn>
                <a:cxn ang="0">
                  <a:pos x="409" y="52"/>
                </a:cxn>
                <a:cxn ang="0">
                  <a:pos x="387" y="79"/>
                </a:cxn>
                <a:cxn ang="0">
                  <a:pos x="219" y="88"/>
                </a:cxn>
                <a:cxn ang="0">
                  <a:pos x="169" y="81"/>
                </a:cxn>
                <a:cxn ang="0">
                  <a:pos x="133" y="75"/>
                </a:cxn>
                <a:cxn ang="0">
                  <a:pos x="74" y="59"/>
                </a:cxn>
                <a:cxn ang="0">
                  <a:pos x="0" y="21"/>
                </a:cxn>
              </a:cxnLst>
              <a:rect l="0" t="0" r="r" b="b"/>
              <a:pathLst>
                <a:path w="409" h="88">
                  <a:moveTo>
                    <a:pt x="0" y="21"/>
                  </a:moveTo>
                  <a:lnTo>
                    <a:pt x="109" y="32"/>
                  </a:lnTo>
                  <a:lnTo>
                    <a:pt x="166" y="27"/>
                  </a:lnTo>
                  <a:lnTo>
                    <a:pt x="224" y="17"/>
                  </a:lnTo>
                  <a:lnTo>
                    <a:pt x="261" y="13"/>
                  </a:lnTo>
                  <a:lnTo>
                    <a:pt x="297" y="3"/>
                  </a:lnTo>
                  <a:lnTo>
                    <a:pt x="325" y="0"/>
                  </a:lnTo>
                  <a:lnTo>
                    <a:pt x="347" y="3"/>
                  </a:lnTo>
                  <a:lnTo>
                    <a:pt x="367" y="8"/>
                  </a:lnTo>
                  <a:lnTo>
                    <a:pt x="384" y="17"/>
                  </a:lnTo>
                  <a:lnTo>
                    <a:pt x="397" y="27"/>
                  </a:lnTo>
                  <a:lnTo>
                    <a:pt x="409" y="52"/>
                  </a:lnTo>
                  <a:lnTo>
                    <a:pt x="387" y="79"/>
                  </a:lnTo>
                  <a:lnTo>
                    <a:pt x="219" y="88"/>
                  </a:lnTo>
                  <a:lnTo>
                    <a:pt x="169" y="81"/>
                  </a:lnTo>
                  <a:lnTo>
                    <a:pt x="133" y="75"/>
                  </a:lnTo>
                  <a:lnTo>
                    <a:pt x="74" y="59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5F5F5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grpSp>
          <p:nvGrpSpPr>
            <p:cNvPr id="40106" name="Group 137"/>
            <p:cNvGrpSpPr>
              <a:grpSpLocks/>
            </p:cNvGrpSpPr>
            <p:nvPr/>
          </p:nvGrpSpPr>
          <p:grpSpPr bwMode="auto">
            <a:xfrm>
              <a:off x="4272" y="2385"/>
              <a:ext cx="150" cy="54"/>
              <a:chOff x="4272" y="2385"/>
              <a:chExt cx="150" cy="54"/>
            </a:xfrm>
          </p:grpSpPr>
          <p:grpSp>
            <p:nvGrpSpPr>
              <p:cNvPr id="40109" name="Group 138"/>
              <p:cNvGrpSpPr>
                <a:grpSpLocks/>
              </p:cNvGrpSpPr>
              <p:nvPr/>
            </p:nvGrpSpPr>
            <p:grpSpPr bwMode="auto">
              <a:xfrm>
                <a:off x="4272" y="2385"/>
                <a:ext cx="150" cy="35"/>
                <a:chOff x="4272" y="2385"/>
                <a:chExt cx="150" cy="35"/>
              </a:xfrm>
            </p:grpSpPr>
            <p:sp>
              <p:nvSpPr>
                <p:cNvPr id="40075" name="Freeform 139"/>
                <p:cNvSpPr>
                  <a:spLocks/>
                </p:cNvSpPr>
                <p:nvPr/>
              </p:nvSpPr>
              <p:spPr bwMode="auto">
                <a:xfrm>
                  <a:off x="4272" y="2385"/>
                  <a:ext cx="150" cy="35"/>
                </a:xfrm>
                <a:custGeom>
                  <a:avLst/>
                  <a:gdLst/>
                  <a:ahLst/>
                  <a:cxnLst>
                    <a:cxn ang="0">
                      <a:pos x="301" y="31"/>
                    </a:cxn>
                    <a:cxn ang="0">
                      <a:pos x="252" y="43"/>
                    </a:cxn>
                    <a:cxn ang="0">
                      <a:pos x="213" y="63"/>
                    </a:cxn>
                    <a:cxn ang="0">
                      <a:pos x="169" y="73"/>
                    </a:cxn>
                    <a:cxn ang="0">
                      <a:pos x="114" y="83"/>
                    </a:cxn>
                    <a:cxn ang="0">
                      <a:pos x="68" y="100"/>
                    </a:cxn>
                    <a:cxn ang="0">
                      <a:pos x="33" y="114"/>
                    </a:cxn>
                    <a:cxn ang="0">
                      <a:pos x="16" y="124"/>
                    </a:cxn>
                    <a:cxn ang="0">
                      <a:pos x="6" y="137"/>
                    </a:cxn>
                    <a:cxn ang="0">
                      <a:pos x="1" y="146"/>
                    </a:cxn>
                    <a:cxn ang="0">
                      <a:pos x="0" y="158"/>
                    </a:cxn>
                    <a:cxn ang="0">
                      <a:pos x="14" y="171"/>
                    </a:cxn>
                    <a:cxn ang="0">
                      <a:pos x="30" y="179"/>
                    </a:cxn>
                    <a:cxn ang="0">
                      <a:pos x="52" y="183"/>
                    </a:cxn>
                    <a:cxn ang="0">
                      <a:pos x="77" y="188"/>
                    </a:cxn>
                    <a:cxn ang="0">
                      <a:pos x="117" y="194"/>
                    </a:cxn>
                    <a:cxn ang="0">
                      <a:pos x="167" y="201"/>
                    </a:cxn>
                    <a:cxn ang="0">
                      <a:pos x="202" y="204"/>
                    </a:cxn>
                    <a:cxn ang="0">
                      <a:pos x="330" y="208"/>
                    </a:cxn>
                    <a:cxn ang="0">
                      <a:pos x="426" y="208"/>
                    </a:cxn>
                    <a:cxn ang="0">
                      <a:pos x="562" y="211"/>
                    </a:cxn>
                    <a:cxn ang="0">
                      <a:pos x="683" y="208"/>
                    </a:cxn>
                    <a:cxn ang="0">
                      <a:pos x="963" y="208"/>
                    </a:cxn>
                    <a:cxn ang="0">
                      <a:pos x="1042" y="201"/>
                    </a:cxn>
                    <a:cxn ang="0">
                      <a:pos x="1072" y="195"/>
                    </a:cxn>
                    <a:cxn ang="0">
                      <a:pos x="1109" y="186"/>
                    </a:cxn>
                    <a:cxn ang="0">
                      <a:pos x="1142" y="173"/>
                    </a:cxn>
                    <a:cxn ang="0">
                      <a:pos x="1169" y="155"/>
                    </a:cxn>
                    <a:cxn ang="0">
                      <a:pos x="1194" y="135"/>
                    </a:cxn>
                    <a:cxn ang="0">
                      <a:pos x="1199" y="111"/>
                    </a:cxn>
                    <a:cxn ang="0">
                      <a:pos x="1194" y="100"/>
                    </a:cxn>
                    <a:cxn ang="0">
                      <a:pos x="1179" y="81"/>
                    </a:cxn>
                    <a:cxn ang="0">
                      <a:pos x="1150" y="63"/>
                    </a:cxn>
                    <a:cxn ang="0">
                      <a:pos x="1124" y="50"/>
                    </a:cxn>
                    <a:cxn ang="0">
                      <a:pos x="1091" y="38"/>
                    </a:cxn>
                    <a:cxn ang="0">
                      <a:pos x="1051" y="29"/>
                    </a:cxn>
                    <a:cxn ang="0">
                      <a:pos x="1012" y="24"/>
                    </a:cxn>
                    <a:cxn ang="0">
                      <a:pos x="988" y="28"/>
                    </a:cxn>
                    <a:cxn ang="0">
                      <a:pos x="974" y="17"/>
                    </a:cxn>
                    <a:cxn ang="0">
                      <a:pos x="938" y="7"/>
                    </a:cxn>
                    <a:cxn ang="0">
                      <a:pos x="893" y="3"/>
                    </a:cxn>
                    <a:cxn ang="0">
                      <a:pos x="833" y="0"/>
                    </a:cxn>
                    <a:cxn ang="0">
                      <a:pos x="759" y="7"/>
                    </a:cxn>
                    <a:cxn ang="0">
                      <a:pos x="301" y="31"/>
                    </a:cxn>
                  </a:cxnLst>
                  <a:rect l="0" t="0" r="r" b="b"/>
                  <a:pathLst>
                    <a:path w="1199" h="211">
                      <a:moveTo>
                        <a:pt x="301" y="31"/>
                      </a:moveTo>
                      <a:lnTo>
                        <a:pt x="252" y="43"/>
                      </a:lnTo>
                      <a:lnTo>
                        <a:pt x="213" y="63"/>
                      </a:lnTo>
                      <a:lnTo>
                        <a:pt x="169" y="73"/>
                      </a:lnTo>
                      <a:lnTo>
                        <a:pt x="114" y="83"/>
                      </a:lnTo>
                      <a:lnTo>
                        <a:pt x="68" y="100"/>
                      </a:lnTo>
                      <a:lnTo>
                        <a:pt x="33" y="114"/>
                      </a:lnTo>
                      <a:lnTo>
                        <a:pt x="16" y="124"/>
                      </a:lnTo>
                      <a:lnTo>
                        <a:pt x="6" y="137"/>
                      </a:lnTo>
                      <a:lnTo>
                        <a:pt x="1" y="146"/>
                      </a:lnTo>
                      <a:lnTo>
                        <a:pt x="0" y="158"/>
                      </a:lnTo>
                      <a:lnTo>
                        <a:pt x="14" y="171"/>
                      </a:lnTo>
                      <a:lnTo>
                        <a:pt x="30" y="179"/>
                      </a:lnTo>
                      <a:lnTo>
                        <a:pt x="52" y="183"/>
                      </a:lnTo>
                      <a:lnTo>
                        <a:pt x="77" y="188"/>
                      </a:lnTo>
                      <a:lnTo>
                        <a:pt x="117" y="194"/>
                      </a:lnTo>
                      <a:lnTo>
                        <a:pt x="167" y="201"/>
                      </a:lnTo>
                      <a:lnTo>
                        <a:pt x="202" y="204"/>
                      </a:lnTo>
                      <a:lnTo>
                        <a:pt x="330" y="208"/>
                      </a:lnTo>
                      <a:lnTo>
                        <a:pt x="426" y="208"/>
                      </a:lnTo>
                      <a:lnTo>
                        <a:pt x="562" y="211"/>
                      </a:lnTo>
                      <a:lnTo>
                        <a:pt x="683" y="208"/>
                      </a:lnTo>
                      <a:lnTo>
                        <a:pt x="963" y="208"/>
                      </a:lnTo>
                      <a:lnTo>
                        <a:pt x="1042" y="201"/>
                      </a:lnTo>
                      <a:lnTo>
                        <a:pt x="1072" y="195"/>
                      </a:lnTo>
                      <a:lnTo>
                        <a:pt x="1109" y="186"/>
                      </a:lnTo>
                      <a:lnTo>
                        <a:pt x="1142" y="173"/>
                      </a:lnTo>
                      <a:lnTo>
                        <a:pt x="1169" y="155"/>
                      </a:lnTo>
                      <a:lnTo>
                        <a:pt x="1194" y="135"/>
                      </a:lnTo>
                      <a:lnTo>
                        <a:pt x="1199" y="111"/>
                      </a:lnTo>
                      <a:lnTo>
                        <a:pt x="1194" y="100"/>
                      </a:lnTo>
                      <a:lnTo>
                        <a:pt x="1179" y="81"/>
                      </a:lnTo>
                      <a:lnTo>
                        <a:pt x="1150" y="63"/>
                      </a:lnTo>
                      <a:lnTo>
                        <a:pt x="1124" y="50"/>
                      </a:lnTo>
                      <a:lnTo>
                        <a:pt x="1091" y="38"/>
                      </a:lnTo>
                      <a:lnTo>
                        <a:pt x="1051" y="29"/>
                      </a:lnTo>
                      <a:lnTo>
                        <a:pt x="1012" y="24"/>
                      </a:lnTo>
                      <a:lnTo>
                        <a:pt x="988" y="28"/>
                      </a:lnTo>
                      <a:lnTo>
                        <a:pt x="974" y="17"/>
                      </a:lnTo>
                      <a:lnTo>
                        <a:pt x="938" y="7"/>
                      </a:lnTo>
                      <a:lnTo>
                        <a:pt x="893" y="3"/>
                      </a:lnTo>
                      <a:lnTo>
                        <a:pt x="833" y="0"/>
                      </a:lnTo>
                      <a:lnTo>
                        <a:pt x="759" y="7"/>
                      </a:lnTo>
                      <a:lnTo>
                        <a:pt x="301" y="31"/>
                      </a:lnTo>
                      <a:close/>
                    </a:path>
                  </a:pathLst>
                </a:custGeom>
                <a:solidFill>
                  <a:srgbClr val="9F9F9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0076" name="Freeform 140"/>
                <p:cNvSpPr>
                  <a:spLocks/>
                </p:cNvSpPr>
                <p:nvPr/>
              </p:nvSpPr>
              <p:spPr bwMode="auto">
                <a:xfrm>
                  <a:off x="4272" y="2389"/>
                  <a:ext cx="150" cy="31"/>
                </a:xfrm>
                <a:custGeom>
                  <a:avLst/>
                  <a:gdLst/>
                  <a:ahLst/>
                  <a:cxnLst>
                    <a:cxn ang="0">
                      <a:pos x="299" y="0"/>
                    </a:cxn>
                    <a:cxn ang="0">
                      <a:pos x="307" y="16"/>
                    </a:cxn>
                    <a:cxn ang="0">
                      <a:pos x="312" y="40"/>
                    </a:cxn>
                    <a:cxn ang="0">
                      <a:pos x="313" y="56"/>
                    </a:cxn>
                    <a:cxn ang="0">
                      <a:pos x="308" y="78"/>
                    </a:cxn>
                    <a:cxn ang="0">
                      <a:pos x="298" y="99"/>
                    </a:cxn>
                    <a:cxn ang="0">
                      <a:pos x="287" y="115"/>
                    </a:cxn>
                    <a:cxn ang="0">
                      <a:pos x="274" y="126"/>
                    </a:cxn>
                    <a:cxn ang="0">
                      <a:pos x="235" y="128"/>
                    </a:cxn>
                    <a:cxn ang="0">
                      <a:pos x="199" y="131"/>
                    </a:cxn>
                    <a:cxn ang="0">
                      <a:pos x="162" y="130"/>
                    </a:cxn>
                    <a:cxn ang="0">
                      <a:pos x="140" y="127"/>
                    </a:cxn>
                    <a:cxn ang="0">
                      <a:pos x="93" y="122"/>
                    </a:cxn>
                    <a:cxn ang="0">
                      <a:pos x="65" y="119"/>
                    </a:cxn>
                    <a:cxn ang="0">
                      <a:pos x="40" y="114"/>
                    </a:cxn>
                    <a:cxn ang="0">
                      <a:pos x="7" y="111"/>
                    </a:cxn>
                    <a:cxn ang="0">
                      <a:pos x="2" y="117"/>
                    </a:cxn>
                    <a:cxn ang="0">
                      <a:pos x="0" y="127"/>
                    </a:cxn>
                    <a:cxn ang="0">
                      <a:pos x="1" y="136"/>
                    </a:cxn>
                    <a:cxn ang="0">
                      <a:pos x="3" y="141"/>
                    </a:cxn>
                    <a:cxn ang="0">
                      <a:pos x="10" y="147"/>
                    </a:cxn>
                    <a:cxn ang="0">
                      <a:pos x="24" y="152"/>
                    </a:cxn>
                    <a:cxn ang="0">
                      <a:pos x="46" y="158"/>
                    </a:cxn>
                    <a:cxn ang="0">
                      <a:pos x="74" y="164"/>
                    </a:cxn>
                    <a:cxn ang="0">
                      <a:pos x="110" y="171"/>
                    </a:cxn>
                    <a:cxn ang="0">
                      <a:pos x="158" y="177"/>
                    </a:cxn>
                    <a:cxn ang="0">
                      <a:pos x="205" y="180"/>
                    </a:cxn>
                    <a:cxn ang="0">
                      <a:pos x="413" y="182"/>
                    </a:cxn>
                    <a:cxn ang="0">
                      <a:pos x="576" y="185"/>
                    </a:cxn>
                    <a:cxn ang="0">
                      <a:pos x="689" y="181"/>
                    </a:cxn>
                    <a:cxn ang="0">
                      <a:pos x="959" y="181"/>
                    </a:cxn>
                    <a:cxn ang="0">
                      <a:pos x="1029" y="177"/>
                    </a:cxn>
                    <a:cxn ang="0">
                      <a:pos x="1057" y="173"/>
                    </a:cxn>
                    <a:cxn ang="0">
                      <a:pos x="1089" y="166"/>
                    </a:cxn>
                    <a:cxn ang="0">
                      <a:pos x="1117" y="157"/>
                    </a:cxn>
                    <a:cxn ang="0">
                      <a:pos x="1141" y="148"/>
                    </a:cxn>
                    <a:cxn ang="0">
                      <a:pos x="1169" y="134"/>
                    </a:cxn>
                    <a:cxn ang="0">
                      <a:pos x="1185" y="120"/>
                    </a:cxn>
                    <a:cxn ang="0">
                      <a:pos x="1197" y="107"/>
                    </a:cxn>
                    <a:cxn ang="0">
                      <a:pos x="1198" y="89"/>
                    </a:cxn>
                    <a:cxn ang="0">
                      <a:pos x="1195" y="75"/>
                    </a:cxn>
                    <a:cxn ang="0">
                      <a:pos x="1176" y="57"/>
                    </a:cxn>
                    <a:cxn ang="0">
                      <a:pos x="1165" y="71"/>
                    </a:cxn>
                    <a:cxn ang="0">
                      <a:pos x="1146" y="89"/>
                    </a:cxn>
                    <a:cxn ang="0">
                      <a:pos x="1130" y="95"/>
                    </a:cxn>
                    <a:cxn ang="0">
                      <a:pos x="1111" y="101"/>
                    </a:cxn>
                    <a:cxn ang="0">
                      <a:pos x="1069" y="101"/>
                    </a:cxn>
                    <a:cxn ang="0">
                      <a:pos x="1028" y="104"/>
                    </a:cxn>
                    <a:cxn ang="0">
                      <a:pos x="686" y="66"/>
                    </a:cxn>
                    <a:cxn ang="0">
                      <a:pos x="648" y="65"/>
                    </a:cxn>
                    <a:cxn ang="0">
                      <a:pos x="594" y="57"/>
                    </a:cxn>
                    <a:cxn ang="0">
                      <a:pos x="539" y="41"/>
                    </a:cxn>
                    <a:cxn ang="0">
                      <a:pos x="515" y="30"/>
                    </a:cxn>
                    <a:cxn ang="0">
                      <a:pos x="483" y="15"/>
                    </a:cxn>
                    <a:cxn ang="0">
                      <a:pos x="480" y="15"/>
                    </a:cxn>
                    <a:cxn ang="0">
                      <a:pos x="411" y="8"/>
                    </a:cxn>
                    <a:cxn ang="0">
                      <a:pos x="353" y="3"/>
                    </a:cxn>
                    <a:cxn ang="0">
                      <a:pos x="299" y="0"/>
                    </a:cxn>
                  </a:cxnLst>
                  <a:rect l="0" t="0" r="r" b="b"/>
                  <a:pathLst>
                    <a:path w="1198" h="185">
                      <a:moveTo>
                        <a:pt x="299" y="0"/>
                      </a:moveTo>
                      <a:lnTo>
                        <a:pt x="307" y="16"/>
                      </a:lnTo>
                      <a:lnTo>
                        <a:pt x="312" y="40"/>
                      </a:lnTo>
                      <a:lnTo>
                        <a:pt x="313" y="56"/>
                      </a:lnTo>
                      <a:lnTo>
                        <a:pt x="308" y="78"/>
                      </a:lnTo>
                      <a:lnTo>
                        <a:pt x="298" y="99"/>
                      </a:lnTo>
                      <a:lnTo>
                        <a:pt x="287" y="115"/>
                      </a:lnTo>
                      <a:lnTo>
                        <a:pt x="274" y="126"/>
                      </a:lnTo>
                      <a:lnTo>
                        <a:pt x="235" y="128"/>
                      </a:lnTo>
                      <a:lnTo>
                        <a:pt x="199" y="131"/>
                      </a:lnTo>
                      <a:lnTo>
                        <a:pt x="162" y="130"/>
                      </a:lnTo>
                      <a:lnTo>
                        <a:pt x="140" y="127"/>
                      </a:lnTo>
                      <a:lnTo>
                        <a:pt x="93" y="122"/>
                      </a:lnTo>
                      <a:lnTo>
                        <a:pt x="65" y="119"/>
                      </a:lnTo>
                      <a:lnTo>
                        <a:pt x="40" y="114"/>
                      </a:lnTo>
                      <a:lnTo>
                        <a:pt x="7" y="111"/>
                      </a:lnTo>
                      <a:lnTo>
                        <a:pt x="2" y="117"/>
                      </a:lnTo>
                      <a:lnTo>
                        <a:pt x="0" y="127"/>
                      </a:lnTo>
                      <a:lnTo>
                        <a:pt x="1" y="136"/>
                      </a:lnTo>
                      <a:lnTo>
                        <a:pt x="3" y="141"/>
                      </a:lnTo>
                      <a:lnTo>
                        <a:pt x="10" y="147"/>
                      </a:lnTo>
                      <a:lnTo>
                        <a:pt x="24" y="152"/>
                      </a:lnTo>
                      <a:lnTo>
                        <a:pt x="46" y="158"/>
                      </a:lnTo>
                      <a:lnTo>
                        <a:pt x="74" y="164"/>
                      </a:lnTo>
                      <a:lnTo>
                        <a:pt x="110" y="171"/>
                      </a:lnTo>
                      <a:lnTo>
                        <a:pt x="158" y="177"/>
                      </a:lnTo>
                      <a:lnTo>
                        <a:pt x="205" y="180"/>
                      </a:lnTo>
                      <a:lnTo>
                        <a:pt x="413" y="182"/>
                      </a:lnTo>
                      <a:lnTo>
                        <a:pt x="576" y="185"/>
                      </a:lnTo>
                      <a:lnTo>
                        <a:pt x="689" y="181"/>
                      </a:lnTo>
                      <a:lnTo>
                        <a:pt x="959" y="181"/>
                      </a:lnTo>
                      <a:lnTo>
                        <a:pt x="1029" y="177"/>
                      </a:lnTo>
                      <a:lnTo>
                        <a:pt x="1057" y="173"/>
                      </a:lnTo>
                      <a:lnTo>
                        <a:pt x="1089" y="166"/>
                      </a:lnTo>
                      <a:lnTo>
                        <a:pt x="1117" y="157"/>
                      </a:lnTo>
                      <a:lnTo>
                        <a:pt x="1141" y="148"/>
                      </a:lnTo>
                      <a:lnTo>
                        <a:pt x="1169" y="134"/>
                      </a:lnTo>
                      <a:lnTo>
                        <a:pt x="1185" y="120"/>
                      </a:lnTo>
                      <a:lnTo>
                        <a:pt x="1197" y="107"/>
                      </a:lnTo>
                      <a:lnTo>
                        <a:pt x="1198" y="89"/>
                      </a:lnTo>
                      <a:lnTo>
                        <a:pt x="1195" y="75"/>
                      </a:lnTo>
                      <a:lnTo>
                        <a:pt x="1176" y="57"/>
                      </a:lnTo>
                      <a:lnTo>
                        <a:pt x="1165" y="71"/>
                      </a:lnTo>
                      <a:lnTo>
                        <a:pt x="1146" y="89"/>
                      </a:lnTo>
                      <a:lnTo>
                        <a:pt x="1130" y="95"/>
                      </a:lnTo>
                      <a:lnTo>
                        <a:pt x="1111" y="101"/>
                      </a:lnTo>
                      <a:lnTo>
                        <a:pt x="1069" y="101"/>
                      </a:lnTo>
                      <a:lnTo>
                        <a:pt x="1028" y="104"/>
                      </a:lnTo>
                      <a:lnTo>
                        <a:pt x="686" y="66"/>
                      </a:lnTo>
                      <a:lnTo>
                        <a:pt x="648" y="65"/>
                      </a:lnTo>
                      <a:lnTo>
                        <a:pt x="594" y="57"/>
                      </a:lnTo>
                      <a:lnTo>
                        <a:pt x="539" y="41"/>
                      </a:lnTo>
                      <a:lnTo>
                        <a:pt x="515" y="30"/>
                      </a:lnTo>
                      <a:lnTo>
                        <a:pt x="483" y="15"/>
                      </a:lnTo>
                      <a:lnTo>
                        <a:pt x="480" y="15"/>
                      </a:lnTo>
                      <a:lnTo>
                        <a:pt x="411" y="8"/>
                      </a:lnTo>
                      <a:lnTo>
                        <a:pt x="353" y="3"/>
                      </a:lnTo>
                      <a:lnTo>
                        <a:pt x="299" y="0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40114" name="Group 141"/>
              <p:cNvGrpSpPr>
                <a:grpSpLocks/>
              </p:cNvGrpSpPr>
              <p:nvPr/>
            </p:nvGrpSpPr>
            <p:grpSpPr bwMode="auto">
              <a:xfrm>
                <a:off x="4356" y="2419"/>
                <a:ext cx="45" cy="20"/>
                <a:chOff x="4356" y="2419"/>
                <a:chExt cx="45" cy="20"/>
              </a:xfrm>
            </p:grpSpPr>
            <p:grpSp>
              <p:nvGrpSpPr>
                <p:cNvPr id="40120" name="Group 142"/>
                <p:cNvGrpSpPr>
                  <a:grpSpLocks/>
                </p:cNvGrpSpPr>
                <p:nvPr/>
              </p:nvGrpSpPr>
              <p:grpSpPr bwMode="auto">
                <a:xfrm>
                  <a:off x="4356" y="2419"/>
                  <a:ext cx="45" cy="20"/>
                  <a:chOff x="4356" y="2419"/>
                  <a:chExt cx="45" cy="20"/>
                </a:xfrm>
              </p:grpSpPr>
              <p:grpSp>
                <p:nvGrpSpPr>
                  <p:cNvPr id="40124" name="Group 143"/>
                  <p:cNvGrpSpPr>
                    <a:grpSpLocks/>
                  </p:cNvGrpSpPr>
                  <p:nvPr/>
                </p:nvGrpSpPr>
                <p:grpSpPr bwMode="auto">
                  <a:xfrm>
                    <a:off x="4356" y="2419"/>
                    <a:ext cx="10" cy="15"/>
                    <a:chOff x="4356" y="2419"/>
                    <a:chExt cx="10" cy="15"/>
                  </a:xfrm>
                </p:grpSpPr>
                <p:sp>
                  <p:nvSpPr>
                    <p:cNvPr id="40080" name="Freeform 144"/>
                    <p:cNvSpPr>
                      <a:spLocks/>
                    </p:cNvSpPr>
                    <p:nvPr/>
                  </p:nvSpPr>
                  <p:spPr bwMode="auto">
                    <a:xfrm>
                      <a:off x="4356" y="2419"/>
                      <a:ext cx="10" cy="15"/>
                    </a:xfrm>
                    <a:custGeom>
                      <a:avLst/>
                      <a:gdLst/>
                      <a:ahLst/>
                      <a:cxnLst>
                        <a:cxn ang="0">
                          <a:pos x="31" y="6"/>
                        </a:cxn>
                        <a:cxn ang="0">
                          <a:pos x="11" y="12"/>
                        </a:cxn>
                        <a:cxn ang="0">
                          <a:pos x="5" y="20"/>
                        </a:cxn>
                        <a:cxn ang="0">
                          <a:pos x="1" y="32"/>
                        </a:cxn>
                        <a:cxn ang="0">
                          <a:pos x="0" y="42"/>
                        </a:cxn>
                        <a:cxn ang="0">
                          <a:pos x="0" y="56"/>
                        </a:cxn>
                        <a:cxn ang="0">
                          <a:pos x="4" y="70"/>
                        </a:cxn>
                        <a:cxn ang="0">
                          <a:pos x="78" y="90"/>
                        </a:cxn>
                        <a:cxn ang="0">
                          <a:pos x="72" y="0"/>
                        </a:cxn>
                        <a:cxn ang="0">
                          <a:pos x="31" y="6"/>
                        </a:cxn>
                      </a:cxnLst>
                      <a:rect l="0" t="0" r="r" b="b"/>
                      <a:pathLst>
                        <a:path w="78" h="90">
                          <a:moveTo>
                            <a:pt x="31" y="6"/>
                          </a:moveTo>
                          <a:lnTo>
                            <a:pt x="11" y="12"/>
                          </a:lnTo>
                          <a:lnTo>
                            <a:pt x="5" y="20"/>
                          </a:lnTo>
                          <a:lnTo>
                            <a:pt x="1" y="32"/>
                          </a:lnTo>
                          <a:lnTo>
                            <a:pt x="0" y="42"/>
                          </a:lnTo>
                          <a:lnTo>
                            <a:pt x="0" y="56"/>
                          </a:lnTo>
                          <a:lnTo>
                            <a:pt x="4" y="70"/>
                          </a:lnTo>
                          <a:lnTo>
                            <a:pt x="78" y="90"/>
                          </a:lnTo>
                          <a:lnTo>
                            <a:pt x="72" y="0"/>
                          </a:lnTo>
                          <a:lnTo>
                            <a:pt x="31" y="6"/>
                          </a:lnTo>
                          <a:close/>
                        </a:path>
                      </a:pathLst>
                    </a:custGeom>
                    <a:solidFill>
                      <a:srgbClr val="3F3F3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ES"/>
                    </a:p>
                  </p:txBody>
                </p:sp>
                <p:sp>
                  <p:nvSpPr>
                    <p:cNvPr id="40081" name="Freeform 145"/>
                    <p:cNvSpPr>
                      <a:spLocks/>
                    </p:cNvSpPr>
                    <p:nvPr/>
                  </p:nvSpPr>
                  <p:spPr bwMode="auto">
                    <a:xfrm>
                      <a:off x="4356" y="2424"/>
                      <a:ext cx="10" cy="4"/>
                    </a:xfrm>
                    <a:custGeom>
                      <a:avLst/>
                      <a:gdLst/>
                      <a:ahLst/>
                      <a:cxnLst>
                        <a:cxn ang="0">
                          <a:pos x="1" y="0"/>
                        </a:cxn>
                        <a:cxn ang="0">
                          <a:pos x="73" y="1"/>
                        </a:cxn>
                        <a:cxn ang="0">
                          <a:pos x="76" y="26"/>
                        </a:cxn>
                        <a:cxn ang="0">
                          <a:pos x="0" y="16"/>
                        </a:cxn>
                        <a:cxn ang="0">
                          <a:pos x="0" y="8"/>
                        </a:cxn>
                        <a:cxn ang="0">
                          <a:pos x="1" y="0"/>
                        </a:cxn>
                      </a:cxnLst>
                      <a:rect l="0" t="0" r="r" b="b"/>
                      <a:pathLst>
                        <a:path w="76" h="26">
                          <a:moveTo>
                            <a:pt x="1" y="0"/>
                          </a:moveTo>
                          <a:lnTo>
                            <a:pt x="73" y="1"/>
                          </a:lnTo>
                          <a:lnTo>
                            <a:pt x="76" y="26"/>
                          </a:lnTo>
                          <a:lnTo>
                            <a:pt x="0" y="16"/>
                          </a:lnTo>
                          <a:lnTo>
                            <a:pt x="0" y="8"/>
                          </a:lnTo>
                          <a:lnTo>
                            <a:pt x="1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ES"/>
                    </a:p>
                  </p:txBody>
                </p:sp>
                <p:sp>
                  <p:nvSpPr>
                    <p:cNvPr id="40082" name="Freeform 146"/>
                    <p:cNvSpPr>
                      <a:spLocks/>
                    </p:cNvSpPr>
                    <p:nvPr/>
                  </p:nvSpPr>
                  <p:spPr bwMode="auto">
                    <a:xfrm>
                      <a:off x="4356" y="2429"/>
                      <a:ext cx="10" cy="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76" y="12"/>
                        </a:cxn>
                        <a:cxn ang="0">
                          <a:pos x="75" y="20"/>
                        </a:cxn>
                        <a:cxn ang="0">
                          <a:pos x="77" y="28"/>
                        </a:cxn>
                        <a:cxn ang="0">
                          <a:pos x="3" y="9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77" h="28">
                          <a:moveTo>
                            <a:pt x="0" y="0"/>
                          </a:moveTo>
                          <a:lnTo>
                            <a:pt x="76" y="12"/>
                          </a:lnTo>
                          <a:lnTo>
                            <a:pt x="75" y="20"/>
                          </a:lnTo>
                          <a:lnTo>
                            <a:pt x="77" y="28"/>
                          </a:lnTo>
                          <a:lnTo>
                            <a:pt x="3" y="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5F5F5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ES"/>
                    </a:p>
                  </p:txBody>
                </p:sp>
              </p:grpSp>
              <p:sp>
                <p:nvSpPr>
                  <p:cNvPr id="40083" name="Freeform 147"/>
                  <p:cNvSpPr>
                    <a:spLocks/>
                  </p:cNvSpPr>
                  <p:nvPr/>
                </p:nvSpPr>
                <p:spPr bwMode="auto">
                  <a:xfrm>
                    <a:off x="4364" y="2419"/>
                    <a:ext cx="37" cy="2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2" y="51"/>
                      </a:cxn>
                      <a:cxn ang="0">
                        <a:pos x="3" y="70"/>
                      </a:cxn>
                      <a:cxn ang="0">
                        <a:pos x="3" y="81"/>
                      </a:cxn>
                      <a:cxn ang="0">
                        <a:pos x="8" y="92"/>
                      </a:cxn>
                      <a:cxn ang="0">
                        <a:pos x="39" y="102"/>
                      </a:cxn>
                      <a:cxn ang="0">
                        <a:pos x="65" y="108"/>
                      </a:cxn>
                      <a:cxn ang="0">
                        <a:pos x="88" y="113"/>
                      </a:cxn>
                      <a:cxn ang="0">
                        <a:pos x="143" y="118"/>
                      </a:cxn>
                      <a:cxn ang="0">
                        <a:pos x="199" y="118"/>
                      </a:cxn>
                      <a:cxn ang="0">
                        <a:pos x="243" y="113"/>
                      </a:cxn>
                      <a:cxn ang="0">
                        <a:pos x="265" y="109"/>
                      </a:cxn>
                      <a:cxn ang="0">
                        <a:pos x="285" y="104"/>
                      </a:cxn>
                      <a:cxn ang="0">
                        <a:pos x="293" y="97"/>
                      </a:cxn>
                      <a:cxn ang="0">
                        <a:pos x="295" y="84"/>
                      </a:cxn>
                      <a:cxn ang="0">
                        <a:pos x="297" y="56"/>
                      </a:cxn>
                      <a:cxn ang="0">
                        <a:pos x="297" y="28"/>
                      </a:cxn>
                      <a:cxn ang="0">
                        <a:pos x="296" y="18"/>
                      </a:cxn>
                      <a:cxn ang="0">
                        <a:pos x="198" y="29"/>
                      </a:cxn>
                      <a:cxn ang="0">
                        <a:pos x="119" y="27"/>
                      </a:cxn>
                      <a:cxn ang="0">
                        <a:pos x="52" y="15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97" h="118">
                        <a:moveTo>
                          <a:pt x="0" y="0"/>
                        </a:moveTo>
                        <a:lnTo>
                          <a:pt x="2" y="51"/>
                        </a:lnTo>
                        <a:lnTo>
                          <a:pt x="3" y="70"/>
                        </a:lnTo>
                        <a:lnTo>
                          <a:pt x="3" y="81"/>
                        </a:lnTo>
                        <a:lnTo>
                          <a:pt x="8" y="92"/>
                        </a:lnTo>
                        <a:lnTo>
                          <a:pt x="39" y="102"/>
                        </a:lnTo>
                        <a:lnTo>
                          <a:pt x="65" y="108"/>
                        </a:lnTo>
                        <a:lnTo>
                          <a:pt x="88" y="113"/>
                        </a:lnTo>
                        <a:lnTo>
                          <a:pt x="143" y="118"/>
                        </a:lnTo>
                        <a:lnTo>
                          <a:pt x="199" y="118"/>
                        </a:lnTo>
                        <a:lnTo>
                          <a:pt x="243" y="113"/>
                        </a:lnTo>
                        <a:lnTo>
                          <a:pt x="265" y="109"/>
                        </a:lnTo>
                        <a:lnTo>
                          <a:pt x="285" y="104"/>
                        </a:lnTo>
                        <a:lnTo>
                          <a:pt x="293" y="97"/>
                        </a:lnTo>
                        <a:lnTo>
                          <a:pt x="295" y="84"/>
                        </a:lnTo>
                        <a:lnTo>
                          <a:pt x="297" y="56"/>
                        </a:lnTo>
                        <a:lnTo>
                          <a:pt x="297" y="28"/>
                        </a:lnTo>
                        <a:lnTo>
                          <a:pt x="296" y="18"/>
                        </a:lnTo>
                        <a:lnTo>
                          <a:pt x="198" y="29"/>
                        </a:lnTo>
                        <a:lnTo>
                          <a:pt x="119" y="27"/>
                        </a:lnTo>
                        <a:lnTo>
                          <a:pt x="52" y="1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7F7F7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</p:grpSp>
            <p:sp>
              <p:nvSpPr>
                <p:cNvPr id="40084" name="Freeform 148"/>
                <p:cNvSpPr>
                  <a:spLocks/>
                </p:cNvSpPr>
                <p:nvPr/>
              </p:nvSpPr>
              <p:spPr bwMode="auto">
                <a:xfrm>
                  <a:off x="4365" y="2422"/>
                  <a:ext cx="36" cy="17"/>
                </a:xfrm>
                <a:custGeom>
                  <a:avLst/>
                  <a:gdLst/>
                  <a:ahLst/>
                  <a:cxnLst>
                    <a:cxn ang="0">
                      <a:pos x="263" y="3"/>
                    </a:cxn>
                    <a:cxn ang="0">
                      <a:pos x="256" y="16"/>
                    </a:cxn>
                    <a:cxn ang="0">
                      <a:pos x="249" y="26"/>
                    </a:cxn>
                    <a:cxn ang="0">
                      <a:pos x="240" y="40"/>
                    </a:cxn>
                    <a:cxn ang="0">
                      <a:pos x="233" y="49"/>
                    </a:cxn>
                    <a:cxn ang="0">
                      <a:pos x="221" y="59"/>
                    </a:cxn>
                    <a:cxn ang="0">
                      <a:pos x="206" y="67"/>
                    </a:cxn>
                    <a:cxn ang="0">
                      <a:pos x="191" y="72"/>
                    </a:cxn>
                    <a:cxn ang="0">
                      <a:pos x="164" y="75"/>
                    </a:cxn>
                    <a:cxn ang="0">
                      <a:pos x="128" y="75"/>
                    </a:cxn>
                    <a:cxn ang="0">
                      <a:pos x="68" y="73"/>
                    </a:cxn>
                    <a:cxn ang="0">
                      <a:pos x="0" y="65"/>
                    </a:cxn>
                    <a:cxn ang="0">
                      <a:pos x="4" y="75"/>
                    </a:cxn>
                    <a:cxn ang="0">
                      <a:pos x="29" y="81"/>
                    </a:cxn>
                    <a:cxn ang="0">
                      <a:pos x="55" y="88"/>
                    </a:cxn>
                    <a:cxn ang="0">
                      <a:pos x="74" y="91"/>
                    </a:cxn>
                    <a:cxn ang="0">
                      <a:pos x="97" y="95"/>
                    </a:cxn>
                    <a:cxn ang="0">
                      <a:pos x="123" y="98"/>
                    </a:cxn>
                    <a:cxn ang="0">
                      <a:pos x="161" y="100"/>
                    </a:cxn>
                    <a:cxn ang="0">
                      <a:pos x="196" y="100"/>
                    </a:cxn>
                    <a:cxn ang="0">
                      <a:pos x="218" y="97"/>
                    </a:cxn>
                    <a:cxn ang="0">
                      <a:pos x="240" y="95"/>
                    </a:cxn>
                    <a:cxn ang="0">
                      <a:pos x="261" y="90"/>
                    </a:cxn>
                    <a:cxn ang="0">
                      <a:pos x="276" y="87"/>
                    </a:cxn>
                    <a:cxn ang="0">
                      <a:pos x="287" y="81"/>
                    </a:cxn>
                    <a:cxn ang="0">
                      <a:pos x="291" y="74"/>
                    </a:cxn>
                    <a:cxn ang="0">
                      <a:pos x="292" y="66"/>
                    </a:cxn>
                    <a:cxn ang="0">
                      <a:pos x="294" y="0"/>
                    </a:cxn>
                    <a:cxn ang="0">
                      <a:pos x="263" y="3"/>
                    </a:cxn>
                  </a:cxnLst>
                  <a:rect l="0" t="0" r="r" b="b"/>
                  <a:pathLst>
                    <a:path w="294" h="100">
                      <a:moveTo>
                        <a:pt x="263" y="3"/>
                      </a:moveTo>
                      <a:lnTo>
                        <a:pt x="256" y="16"/>
                      </a:lnTo>
                      <a:lnTo>
                        <a:pt x="249" y="26"/>
                      </a:lnTo>
                      <a:lnTo>
                        <a:pt x="240" y="40"/>
                      </a:lnTo>
                      <a:lnTo>
                        <a:pt x="233" y="49"/>
                      </a:lnTo>
                      <a:lnTo>
                        <a:pt x="221" y="59"/>
                      </a:lnTo>
                      <a:lnTo>
                        <a:pt x="206" y="67"/>
                      </a:lnTo>
                      <a:lnTo>
                        <a:pt x="191" y="72"/>
                      </a:lnTo>
                      <a:lnTo>
                        <a:pt x="164" y="75"/>
                      </a:lnTo>
                      <a:lnTo>
                        <a:pt x="128" y="75"/>
                      </a:lnTo>
                      <a:lnTo>
                        <a:pt x="68" y="73"/>
                      </a:lnTo>
                      <a:lnTo>
                        <a:pt x="0" y="65"/>
                      </a:lnTo>
                      <a:lnTo>
                        <a:pt x="4" y="75"/>
                      </a:lnTo>
                      <a:lnTo>
                        <a:pt x="29" y="81"/>
                      </a:lnTo>
                      <a:lnTo>
                        <a:pt x="55" y="88"/>
                      </a:lnTo>
                      <a:lnTo>
                        <a:pt x="74" y="91"/>
                      </a:lnTo>
                      <a:lnTo>
                        <a:pt x="97" y="95"/>
                      </a:lnTo>
                      <a:lnTo>
                        <a:pt x="123" y="98"/>
                      </a:lnTo>
                      <a:lnTo>
                        <a:pt x="161" y="100"/>
                      </a:lnTo>
                      <a:lnTo>
                        <a:pt x="196" y="100"/>
                      </a:lnTo>
                      <a:lnTo>
                        <a:pt x="218" y="97"/>
                      </a:lnTo>
                      <a:lnTo>
                        <a:pt x="240" y="95"/>
                      </a:lnTo>
                      <a:lnTo>
                        <a:pt x="261" y="90"/>
                      </a:lnTo>
                      <a:lnTo>
                        <a:pt x="276" y="87"/>
                      </a:lnTo>
                      <a:lnTo>
                        <a:pt x="287" y="81"/>
                      </a:lnTo>
                      <a:lnTo>
                        <a:pt x="291" y="74"/>
                      </a:lnTo>
                      <a:lnTo>
                        <a:pt x="292" y="66"/>
                      </a:lnTo>
                      <a:lnTo>
                        <a:pt x="294" y="0"/>
                      </a:lnTo>
                      <a:lnTo>
                        <a:pt x="263" y="3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40133" name="Group 149"/>
              <p:cNvGrpSpPr>
                <a:grpSpLocks/>
              </p:cNvGrpSpPr>
              <p:nvPr/>
            </p:nvGrpSpPr>
            <p:grpSpPr bwMode="auto">
              <a:xfrm>
                <a:off x="4352" y="2391"/>
                <a:ext cx="54" cy="34"/>
                <a:chOff x="4352" y="2391"/>
                <a:chExt cx="54" cy="34"/>
              </a:xfrm>
            </p:grpSpPr>
            <p:grpSp>
              <p:nvGrpSpPr>
                <p:cNvPr id="40134" name="Group 150"/>
                <p:cNvGrpSpPr>
                  <a:grpSpLocks/>
                </p:cNvGrpSpPr>
                <p:nvPr/>
              </p:nvGrpSpPr>
              <p:grpSpPr bwMode="auto">
                <a:xfrm>
                  <a:off x="4352" y="2398"/>
                  <a:ext cx="11" cy="20"/>
                  <a:chOff x="4352" y="2398"/>
                  <a:chExt cx="11" cy="20"/>
                </a:xfrm>
              </p:grpSpPr>
              <p:sp>
                <p:nvSpPr>
                  <p:cNvPr id="40087" name="Freeform 151"/>
                  <p:cNvSpPr>
                    <a:spLocks/>
                  </p:cNvSpPr>
                  <p:nvPr/>
                </p:nvSpPr>
                <p:spPr bwMode="auto">
                  <a:xfrm>
                    <a:off x="4352" y="2398"/>
                    <a:ext cx="11" cy="20"/>
                  </a:xfrm>
                  <a:custGeom>
                    <a:avLst/>
                    <a:gdLst/>
                    <a:ahLst/>
                    <a:cxnLst>
                      <a:cxn ang="0">
                        <a:pos x="7" y="28"/>
                      </a:cxn>
                      <a:cxn ang="0">
                        <a:pos x="11" y="20"/>
                      </a:cxn>
                      <a:cxn ang="0">
                        <a:pos x="80" y="0"/>
                      </a:cxn>
                      <a:cxn ang="0">
                        <a:pos x="87" y="119"/>
                      </a:cxn>
                      <a:cxn ang="0">
                        <a:pos x="5" y="89"/>
                      </a:cxn>
                      <a:cxn ang="0">
                        <a:pos x="0" y="68"/>
                      </a:cxn>
                      <a:cxn ang="0">
                        <a:pos x="0" y="56"/>
                      </a:cxn>
                      <a:cxn ang="0">
                        <a:pos x="2" y="40"/>
                      </a:cxn>
                      <a:cxn ang="0">
                        <a:pos x="7" y="28"/>
                      </a:cxn>
                    </a:cxnLst>
                    <a:rect l="0" t="0" r="r" b="b"/>
                    <a:pathLst>
                      <a:path w="87" h="119">
                        <a:moveTo>
                          <a:pt x="7" y="28"/>
                        </a:moveTo>
                        <a:lnTo>
                          <a:pt x="11" y="20"/>
                        </a:lnTo>
                        <a:lnTo>
                          <a:pt x="80" y="0"/>
                        </a:lnTo>
                        <a:lnTo>
                          <a:pt x="87" y="119"/>
                        </a:lnTo>
                        <a:lnTo>
                          <a:pt x="5" y="89"/>
                        </a:lnTo>
                        <a:lnTo>
                          <a:pt x="0" y="68"/>
                        </a:lnTo>
                        <a:lnTo>
                          <a:pt x="0" y="56"/>
                        </a:lnTo>
                        <a:lnTo>
                          <a:pt x="2" y="40"/>
                        </a:lnTo>
                        <a:lnTo>
                          <a:pt x="7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40088" name="Freeform 152"/>
                  <p:cNvSpPr>
                    <a:spLocks/>
                  </p:cNvSpPr>
                  <p:nvPr/>
                </p:nvSpPr>
                <p:spPr bwMode="auto">
                  <a:xfrm>
                    <a:off x="4352" y="2402"/>
                    <a:ext cx="10" cy="12"/>
                  </a:xfrm>
                  <a:custGeom>
                    <a:avLst/>
                    <a:gdLst/>
                    <a:ahLst/>
                    <a:cxnLst>
                      <a:cxn ang="0">
                        <a:pos x="2" y="18"/>
                      </a:cxn>
                      <a:cxn ang="0">
                        <a:pos x="4" y="11"/>
                      </a:cxn>
                      <a:cxn ang="0">
                        <a:pos x="82" y="0"/>
                      </a:cxn>
                      <a:cxn ang="0">
                        <a:pos x="80" y="34"/>
                      </a:cxn>
                      <a:cxn ang="0">
                        <a:pos x="78" y="54"/>
                      </a:cxn>
                      <a:cxn ang="0">
                        <a:pos x="82" y="73"/>
                      </a:cxn>
                      <a:cxn ang="0">
                        <a:pos x="2" y="57"/>
                      </a:cxn>
                      <a:cxn ang="0">
                        <a:pos x="0" y="45"/>
                      </a:cxn>
                      <a:cxn ang="0">
                        <a:pos x="0" y="32"/>
                      </a:cxn>
                      <a:cxn ang="0">
                        <a:pos x="2" y="18"/>
                      </a:cxn>
                    </a:cxnLst>
                    <a:rect l="0" t="0" r="r" b="b"/>
                    <a:pathLst>
                      <a:path w="82" h="73">
                        <a:moveTo>
                          <a:pt x="2" y="18"/>
                        </a:moveTo>
                        <a:lnTo>
                          <a:pt x="4" y="11"/>
                        </a:lnTo>
                        <a:lnTo>
                          <a:pt x="82" y="0"/>
                        </a:lnTo>
                        <a:lnTo>
                          <a:pt x="80" y="34"/>
                        </a:lnTo>
                        <a:lnTo>
                          <a:pt x="78" y="54"/>
                        </a:lnTo>
                        <a:lnTo>
                          <a:pt x="82" y="73"/>
                        </a:lnTo>
                        <a:lnTo>
                          <a:pt x="2" y="57"/>
                        </a:lnTo>
                        <a:lnTo>
                          <a:pt x="0" y="45"/>
                        </a:lnTo>
                        <a:lnTo>
                          <a:pt x="0" y="32"/>
                        </a:lnTo>
                        <a:lnTo>
                          <a:pt x="2" y="18"/>
                        </a:lnTo>
                        <a:close/>
                      </a:path>
                    </a:pathLst>
                  </a:custGeom>
                  <a:solidFill>
                    <a:srgbClr val="7F7F7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40089" name="Freeform 153"/>
                  <p:cNvSpPr>
                    <a:spLocks/>
                  </p:cNvSpPr>
                  <p:nvPr/>
                </p:nvSpPr>
                <p:spPr bwMode="auto">
                  <a:xfrm>
                    <a:off x="4352" y="2405"/>
                    <a:ext cx="10" cy="4"/>
                  </a:xfrm>
                  <a:custGeom>
                    <a:avLst/>
                    <a:gdLst/>
                    <a:ahLst/>
                    <a:cxnLst>
                      <a:cxn ang="0">
                        <a:pos x="1" y="8"/>
                      </a:cxn>
                      <a:cxn ang="0">
                        <a:pos x="82" y="0"/>
                      </a:cxn>
                      <a:cxn ang="0">
                        <a:pos x="81" y="26"/>
                      </a:cxn>
                      <a:cxn ang="0">
                        <a:pos x="0" y="26"/>
                      </a:cxn>
                      <a:cxn ang="0">
                        <a:pos x="0" y="16"/>
                      </a:cxn>
                      <a:cxn ang="0">
                        <a:pos x="1" y="8"/>
                      </a:cxn>
                    </a:cxnLst>
                    <a:rect l="0" t="0" r="r" b="b"/>
                    <a:pathLst>
                      <a:path w="82" h="26">
                        <a:moveTo>
                          <a:pt x="1" y="8"/>
                        </a:moveTo>
                        <a:lnTo>
                          <a:pt x="82" y="0"/>
                        </a:lnTo>
                        <a:lnTo>
                          <a:pt x="81" y="26"/>
                        </a:lnTo>
                        <a:lnTo>
                          <a:pt x="0" y="26"/>
                        </a:lnTo>
                        <a:lnTo>
                          <a:pt x="0" y="16"/>
                        </a:lnTo>
                        <a:lnTo>
                          <a:pt x="1" y="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40090" name="Freeform 154"/>
                  <p:cNvSpPr>
                    <a:spLocks/>
                  </p:cNvSpPr>
                  <p:nvPr/>
                </p:nvSpPr>
                <p:spPr bwMode="auto">
                  <a:xfrm>
                    <a:off x="4352" y="2411"/>
                    <a:ext cx="11" cy="7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81" y="15"/>
                      </a:cxn>
                      <a:cxn ang="0">
                        <a:pos x="84" y="41"/>
                      </a:cxn>
                      <a:cxn ang="0">
                        <a:pos x="4" y="12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84" h="41">
                        <a:moveTo>
                          <a:pt x="0" y="0"/>
                        </a:moveTo>
                        <a:lnTo>
                          <a:pt x="81" y="15"/>
                        </a:lnTo>
                        <a:lnTo>
                          <a:pt x="84" y="41"/>
                        </a:lnTo>
                        <a:lnTo>
                          <a:pt x="4" y="1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5F5F5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</p:grpSp>
            <p:grpSp>
              <p:nvGrpSpPr>
                <p:cNvPr id="40135" name="Group 155"/>
                <p:cNvGrpSpPr>
                  <a:grpSpLocks/>
                </p:cNvGrpSpPr>
                <p:nvPr/>
              </p:nvGrpSpPr>
              <p:grpSpPr bwMode="auto">
                <a:xfrm>
                  <a:off x="4361" y="2391"/>
                  <a:ext cx="45" cy="34"/>
                  <a:chOff x="4361" y="2391"/>
                  <a:chExt cx="45" cy="34"/>
                </a:xfrm>
              </p:grpSpPr>
              <p:sp>
                <p:nvSpPr>
                  <p:cNvPr id="40092" name="Freeform 156"/>
                  <p:cNvSpPr>
                    <a:spLocks/>
                  </p:cNvSpPr>
                  <p:nvPr/>
                </p:nvSpPr>
                <p:spPr bwMode="auto">
                  <a:xfrm>
                    <a:off x="4361" y="2391"/>
                    <a:ext cx="45" cy="33"/>
                  </a:xfrm>
                  <a:custGeom>
                    <a:avLst/>
                    <a:gdLst/>
                    <a:ahLst/>
                    <a:cxnLst>
                      <a:cxn ang="0">
                        <a:pos x="10" y="27"/>
                      </a:cxn>
                      <a:cxn ang="0">
                        <a:pos x="30" y="19"/>
                      </a:cxn>
                      <a:cxn ang="0">
                        <a:pos x="55" y="12"/>
                      </a:cxn>
                      <a:cxn ang="0">
                        <a:pos x="81" y="7"/>
                      </a:cxn>
                      <a:cxn ang="0">
                        <a:pos x="110" y="5"/>
                      </a:cxn>
                      <a:cxn ang="0">
                        <a:pos x="161" y="1"/>
                      </a:cxn>
                      <a:cxn ang="0">
                        <a:pos x="219" y="0"/>
                      </a:cxn>
                      <a:cxn ang="0">
                        <a:pos x="284" y="0"/>
                      </a:cxn>
                      <a:cxn ang="0">
                        <a:pos x="310" y="3"/>
                      </a:cxn>
                      <a:cxn ang="0">
                        <a:pos x="328" y="7"/>
                      </a:cxn>
                      <a:cxn ang="0">
                        <a:pos x="340" y="12"/>
                      </a:cxn>
                      <a:cxn ang="0">
                        <a:pos x="348" y="17"/>
                      </a:cxn>
                      <a:cxn ang="0">
                        <a:pos x="352" y="23"/>
                      </a:cxn>
                      <a:cxn ang="0">
                        <a:pos x="354" y="31"/>
                      </a:cxn>
                      <a:cxn ang="0">
                        <a:pos x="355" y="41"/>
                      </a:cxn>
                      <a:cxn ang="0">
                        <a:pos x="352" y="99"/>
                      </a:cxn>
                      <a:cxn ang="0">
                        <a:pos x="349" y="164"/>
                      </a:cxn>
                      <a:cxn ang="0">
                        <a:pos x="348" y="174"/>
                      </a:cxn>
                      <a:cxn ang="0">
                        <a:pos x="344" y="182"/>
                      </a:cxn>
                      <a:cxn ang="0">
                        <a:pos x="338" y="188"/>
                      </a:cxn>
                      <a:cxn ang="0">
                        <a:pos x="330" y="192"/>
                      </a:cxn>
                      <a:cxn ang="0">
                        <a:pos x="311" y="194"/>
                      </a:cxn>
                      <a:cxn ang="0">
                        <a:pos x="278" y="197"/>
                      </a:cxn>
                      <a:cxn ang="0">
                        <a:pos x="249" y="200"/>
                      </a:cxn>
                      <a:cxn ang="0">
                        <a:pos x="207" y="202"/>
                      </a:cxn>
                      <a:cxn ang="0">
                        <a:pos x="174" y="201"/>
                      </a:cxn>
                      <a:cxn ang="0">
                        <a:pos x="139" y="200"/>
                      </a:cxn>
                      <a:cxn ang="0">
                        <a:pos x="116" y="197"/>
                      </a:cxn>
                      <a:cxn ang="0">
                        <a:pos x="96" y="194"/>
                      </a:cxn>
                      <a:cxn ang="0">
                        <a:pos x="75" y="190"/>
                      </a:cxn>
                      <a:cxn ang="0">
                        <a:pos x="53" y="185"/>
                      </a:cxn>
                      <a:cxn ang="0">
                        <a:pos x="26" y="179"/>
                      </a:cxn>
                      <a:cxn ang="0">
                        <a:pos x="9" y="173"/>
                      </a:cxn>
                      <a:cxn ang="0">
                        <a:pos x="7" y="158"/>
                      </a:cxn>
                      <a:cxn ang="0">
                        <a:pos x="3" y="138"/>
                      </a:cxn>
                      <a:cxn ang="0">
                        <a:pos x="1" y="113"/>
                      </a:cxn>
                      <a:cxn ang="0">
                        <a:pos x="0" y="85"/>
                      </a:cxn>
                      <a:cxn ang="0">
                        <a:pos x="2" y="55"/>
                      </a:cxn>
                      <a:cxn ang="0">
                        <a:pos x="10" y="27"/>
                      </a:cxn>
                    </a:cxnLst>
                    <a:rect l="0" t="0" r="r" b="b"/>
                    <a:pathLst>
                      <a:path w="355" h="202">
                        <a:moveTo>
                          <a:pt x="10" y="27"/>
                        </a:moveTo>
                        <a:lnTo>
                          <a:pt x="30" y="19"/>
                        </a:lnTo>
                        <a:lnTo>
                          <a:pt x="55" y="12"/>
                        </a:lnTo>
                        <a:lnTo>
                          <a:pt x="81" y="7"/>
                        </a:lnTo>
                        <a:lnTo>
                          <a:pt x="110" y="5"/>
                        </a:lnTo>
                        <a:lnTo>
                          <a:pt x="161" y="1"/>
                        </a:lnTo>
                        <a:lnTo>
                          <a:pt x="219" y="0"/>
                        </a:lnTo>
                        <a:lnTo>
                          <a:pt x="284" y="0"/>
                        </a:lnTo>
                        <a:lnTo>
                          <a:pt x="310" y="3"/>
                        </a:lnTo>
                        <a:lnTo>
                          <a:pt x="328" y="7"/>
                        </a:lnTo>
                        <a:lnTo>
                          <a:pt x="340" y="12"/>
                        </a:lnTo>
                        <a:lnTo>
                          <a:pt x="348" y="17"/>
                        </a:lnTo>
                        <a:lnTo>
                          <a:pt x="352" y="23"/>
                        </a:lnTo>
                        <a:lnTo>
                          <a:pt x="354" y="31"/>
                        </a:lnTo>
                        <a:lnTo>
                          <a:pt x="355" y="41"/>
                        </a:lnTo>
                        <a:lnTo>
                          <a:pt x="352" y="99"/>
                        </a:lnTo>
                        <a:lnTo>
                          <a:pt x="349" y="164"/>
                        </a:lnTo>
                        <a:lnTo>
                          <a:pt x="348" y="174"/>
                        </a:lnTo>
                        <a:lnTo>
                          <a:pt x="344" y="182"/>
                        </a:lnTo>
                        <a:lnTo>
                          <a:pt x="338" y="188"/>
                        </a:lnTo>
                        <a:lnTo>
                          <a:pt x="330" y="192"/>
                        </a:lnTo>
                        <a:lnTo>
                          <a:pt x="311" y="194"/>
                        </a:lnTo>
                        <a:lnTo>
                          <a:pt x="278" y="197"/>
                        </a:lnTo>
                        <a:lnTo>
                          <a:pt x="249" y="200"/>
                        </a:lnTo>
                        <a:lnTo>
                          <a:pt x="207" y="202"/>
                        </a:lnTo>
                        <a:lnTo>
                          <a:pt x="174" y="201"/>
                        </a:lnTo>
                        <a:lnTo>
                          <a:pt x="139" y="200"/>
                        </a:lnTo>
                        <a:lnTo>
                          <a:pt x="116" y="197"/>
                        </a:lnTo>
                        <a:lnTo>
                          <a:pt x="96" y="194"/>
                        </a:lnTo>
                        <a:lnTo>
                          <a:pt x="75" y="190"/>
                        </a:lnTo>
                        <a:lnTo>
                          <a:pt x="53" y="185"/>
                        </a:lnTo>
                        <a:lnTo>
                          <a:pt x="26" y="179"/>
                        </a:lnTo>
                        <a:lnTo>
                          <a:pt x="9" y="173"/>
                        </a:lnTo>
                        <a:lnTo>
                          <a:pt x="7" y="158"/>
                        </a:lnTo>
                        <a:lnTo>
                          <a:pt x="3" y="138"/>
                        </a:lnTo>
                        <a:lnTo>
                          <a:pt x="1" y="113"/>
                        </a:lnTo>
                        <a:lnTo>
                          <a:pt x="0" y="85"/>
                        </a:lnTo>
                        <a:lnTo>
                          <a:pt x="2" y="55"/>
                        </a:lnTo>
                        <a:lnTo>
                          <a:pt x="10" y="27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40093" name="Freeform 157"/>
                  <p:cNvSpPr>
                    <a:spLocks/>
                  </p:cNvSpPr>
                  <p:nvPr/>
                </p:nvSpPr>
                <p:spPr bwMode="auto">
                  <a:xfrm>
                    <a:off x="4362" y="2396"/>
                    <a:ext cx="44" cy="28"/>
                  </a:xfrm>
                  <a:custGeom>
                    <a:avLst/>
                    <a:gdLst/>
                    <a:ahLst/>
                    <a:cxnLst>
                      <a:cxn ang="0">
                        <a:pos x="0" y="139"/>
                      </a:cxn>
                      <a:cxn ang="0">
                        <a:pos x="14" y="139"/>
                      </a:cxn>
                      <a:cxn ang="0">
                        <a:pos x="39" y="143"/>
                      </a:cxn>
                      <a:cxn ang="0">
                        <a:pos x="68" y="146"/>
                      </a:cxn>
                      <a:cxn ang="0">
                        <a:pos x="100" y="150"/>
                      </a:cxn>
                      <a:cxn ang="0">
                        <a:pos x="132" y="153"/>
                      </a:cxn>
                      <a:cxn ang="0">
                        <a:pos x="177" y="153"/>
                      </a:cxn>
                      <a:cxn ang="0">
                        <a:pos x="212" y="153"/>
                      </a:cxn>
                      <a:cxn ang="0">
                        <a:pos x="237" y="152"/>
                      </a:cxn>
                      <a:cxn ang="0">
                        <a:pos x="256" y="150"/>
                      </a:cxn>
                      <a:cxn ang="0">
                        <a:pos x="270" y="146"/>
                      </a:cxn>
                      <a:cxn ang="0">
                        <a:pos x="285" y="138"/>
                      </a:cxn>
                      <a:cxn ang="0">
                        <a:pos x="296" y="129"/>
                      </a:cxn>
                      <a:cxn ang="0">
                        <a:pos x="306" y="118"/>
                      </a:cxn>
                      <a:cxn ang="0">
                        <a:pos x="315" y="104"/>
                      </a:cxn>
                      <a:cxn ang="0">
                        <a:pos x="323" y="88"/>
                      </a:cxn>
                      <a:cxn ang="0">
                        <a:pos x="330" y="73"/>
                      </a:cxn>
                      <a:cxn ang="0">
                        <a:pos x="335" y="59"/>
                      </a:cxn>
                      <a:cxn ang="0">
                        <a:pos x="340" y="43"/>
                      </a:cxn>
                      <a:cxn ang="0">
                        <a:pos x="343" y="32"/>
                      </a:cxn>
                      <a:cxn ang="0">
                        <a:pos x="347" y="0"/>
                      </a:cxn>
                      <a:cxn ang="0">
                        <a:pos x="341" y="136"/>
                      </a:cxn>
                      <a:cxn ang="0">
                        <a:pos x="339" y="145"/>
                      </a:cxn>
                      <a:cxn ang="0">
                        <a:pos x="336" y="151"/>
                      </a:cxn>
                      <a:cxn ang="0">
                        <a:pos x="329" y="155"/>
                      </a:cxn>
                      <a:cxn ang="0">
                        <a:pos x="321" y="158"/>
                      </a:cxn>
                      <a:cxn ang="0">
                        <a:pos x="304" y="160"/>
                      </a:cxn>
                      <a:cxn ang="0">
                        <a:pos x="228" y="167"/>
                      </a:cxn>
                      <a:cxn ang="0">
                        <a:pos x="186" y="168"/>
                      </a:cxn>
                      <a:cxn ang="0">
                        <a:pos x="166" y="167"/>
                      </a:cxn>
                      <a:cxn ang="0">
                        <a:pos x="130" y="166"/>
                      </a:cxn>
                      <a:cxn ang="0">
                        <a:pos x="112" y="163"/>
                      </a:cxn>
                      <a:cxn ang="0">
                        <a:pos x="88" y="160"/>
                      </a:cxn>
                      <a:cxn ang="0">
                        <a:pos x="69" y="156"/>
                      </a:cxn>
                      <a:cxn ang="0">
                        <a:pos x="47" y="151"/>
                      </a:cxn>
                      <a:cxn ang="0">
                        <a:pos x="22" y="145"/>
                      </a:cxn>
                      <a:cxn ang="0">
                        <a:pos x="0" y="139"/>
                      </a:cxn>
                    </a:cxnLst>
                    <a:rect l="0" t="0" r="r" b="b"/>
                    <a:pathLst>
                      <a:path w="347" h="168">
                        <a:moveTo>
                          <a:pt x="0" y="139"/>
                        </a:moveTo>
                        <a:lnTo>
                          <a:pt x="14" y="139"/>
                        </a:lnTo>
                        <a:lnTo>
                          <a:pt x="39" y="143"/>
                        </a:lnTo>
                        <a:lnTo>
                          <a:pt x="68" y="146"/>
                        </a:lnTo>
                        <a:lnTo>
                          <a:pt x="100" y="150"/>
                        </a:lnTo>
                        <a:lnTo>
                          <a:pt x="132" y="153"/>
                        </a:lnTo>
                        <a:lnTo>
                          <a:pt x="177" y="153"/>
                        </a:lnTo>
                        <a:lnTo>
                          <a:pt x="212" y="153"/>
                        </a:lnTo>
                        <a:lnTo>
                          <a:pt x="237" y="152"/>
                        </a:lnTo>
                        <a:lnTo>
                          <a:pt x="256" y="150"/>
                        </a:lnTo>
                        <a:lnTo>
                          <a:pt x="270" y="146"/>
                        </a:lnTo>
                        <a:lnTo>
                          <a:pt x="285" y="138"/>
                        </a:lnTo>
                        <a:lnTo>
                          <a:pt x="296" y="129"/>
                        </a:lnTo>
                        <a:lnTo>
                          <a:pt x="306" y="118"/>
                        </a:lnTo>
                        <a:lnTo>
                          <a:pt x="315" y="104"/>
                        </a:lnTo>
                        <a:lnTo>
                          <a:pt x="323" y="88"/>
                        </a:lnTo>
                        <a:lnTo>
                          <a:pt x="330" y="73"/>
                        </a:lnTo>
                        <a:lnTo>
                          <a:pt x="335" y="59"/>
                        </a:lnTo>
                        <a:lnTo>
                          <a:pt x="340" y="43"/>
                        </a:lnTo>
                        <a:lnTo>
                          <a:pt x="343" y="32"/>
                        </a:lnTo>
                        <a:lnTo>
                          <a:pt x="347" y="0"/>
                        </a:lnTo>
                        <a:lnTo>
                          <a:pt x="341" y="136"/>
                        </a:lnTo>
                        <a:lnTo>
                          <a:pt x="339" y="145"/>
                        </a:lnTo>
                        <a:lnTo>
                          <a:pt x="336" y="151"/>
                        </a:lnTo>
                        <a:lnTo>
                          <a:pt x="329" y="155"/>
                        </a:lnTo>
                        <a:lnTo>
                          <a:pt x="321" y="158"/>
                        </a:lnTo>
                        <a:lnTo>
                          <a:pt x="304" y="160"/>
                        </a:lnTo>
                        <a:lnTo>
                          <a:pt x="228" y="167"/>
                        </a:lnTo>
                        <a:lnTo>
                          <a:pt x="186" y="168"/>
                        </a:lnTo>
                        <a:lnTo>
                          <a:pt x="166" y="167"/>
                        </a:lnTo>
                        <a:lnTo>
                          <a:pt x="130" y="166"/>
                        </a:lnTo>
                        <a:lnTo>
                          <a:pt x="112" y="163"/>
                        </a:lnTo>
                        <a:lnTo>
                          <a:pt x="88" y="160"/>
                        </a:lnTo>
                        <a:lnTo>
                          <a:pt x="69" y="156"/>
                        </a:lnTo>
                        <a:lnTo>
                          <a:pt x="47" y="151"/>
                        </a:lnTo>
                        <a:lnTo>
                          <a:pt x="22" y="145"/>
                        </a:lnTo>
                        <a:lnTo>
                          <a:pt x="0" y="139"/>
                        </a:lnTo>
                        <a:close/>
                      </a:path>
                    </a:pathLst>
                  </a:custGeom>
                  <a:solidFill>
                    <a:srgbClr val="5F5F5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grpSp>
                <p:nvGrpSpPr>
                  <p:cNvPr id="40139" name="Group 158"/>
                  <p:cNvGrpSpPr>
                    <a:grpSpLocks/>
                  </p:cNvGrpSpPr>
                  <p:nvPr/>
                </p:nvGrpSpPr>
                <p:grpSpPr bwMode="auto">
                  <a:xfrm>
                    <a:off x="4380" y="2391"/>
                    <a:ext cx="23" cy="34"/>
                    <a:chOff x="4380" y="2391"/>
                    <a:chExt cx="23" cy="34"/>
                  </a:xfrm>
                </p:grpSpPr>
                <p:sp>
                  <p:nvSpPr>
                    <p:cNvPr id="40095" name="Line 159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391" y="2391"/>
                      <a:ext cx="1" cy="34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ES"/>
                    </a:p>
                  </p:txBody>
                </p:sp>
                <p:sp>
                  <p:nvSpPr>
                    <p:cNvPr id="40096" name="Line 160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402" y="2392"/>
                      <a:ext cx="1" cy="32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ES"/>
                    </a:p>
                  </p:txBody>
                </p:sp>
                <p:sp>
                  <p:nvSpPr>
                    <p:cNvPr id="40097" name="Line 161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380" y="2391"/>
                      <a:ext cx="1" cy="34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ES"/>
                    </a:p>
                  </p:txBody>
                </p:sp>
              </p:grpSp>
            </p:grpSp>
          </p:grpSp>
        </p:grpSp>
        <p:grpSp>
          <p:nvGrpSpPr>
            <p:cNvPr id="40140" name="Group 162"/>
            <p:cNvGrpSpPr>
              <a:grpSpLocks/>
            </p:cNvGrpSpPr>
            <p:nvPr/>
          </p:nvGrpSpPr>
          <p:grpSpPr bwMode="auto">
            <a:xfrm>
              <a:off x="4101" y="2283"/>
              <a:ext cx="267" cy="128"/>
              <a:chOff x="4101" y="2283"/>
              <a:chExt cx="267" cy="128"/>
            </a:xfrm>
          </p:grpSpPr>
          <p:sp>
            <p:nvSpPr>
              <p:cNvPr id="40099" name="Freeform 163"/>
              <p:cNvSpPr>
                <a:spLocks/>
              </p:cNvSpPr>
              <p:nvPr/>
            </p:nvSpPr>
            <p:spPr bwMode="auto">
              <a:xfrm>
                <a:off x="4114" y="2283"/>
                <a:ext cx="88" cy="9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7" y="0"/>
                  </a:cxn>
                  <a:cxn ang="0">
                    <a:pos x="661" y="472"/>
                  </a:cxn>
                  <a:cxn ang="0">
                    <a:pos x="679" y="486"/>
                  </a:cxn>
                  <a:cxn ang="0">
                    <a:pos x="692" y="494"/>
                  </a:cxn>
                  <a:cxn ang="0">
                    <a:pos x="710" y="499"/>
                  </a:cxn>
                  <a:cxn ang="0">
                    <a:pos x="640" y="504"/>
                  </a:cxn>
                  <a:cxn ang="0">
                    <a:pos x="555" y="511"/>
                  </a:cxn>
                  <a:cxn ang="0">
                    <a:pos x="449" y="520"/>
                  </a:cxn>
                  <a:cxn ang="0">
                    <a:pos x="319" y="534"/>
                  </a:cxn>
                  <a:cxn ang="0">
                    <a:pos x="206" y="550"/>
                  </a:cxn>
                  <a:cxn ang="0">
                    <a:pos x="0" y="0"/>
                  </a:cxn>
                </a:cxnLst>
                <a:rect l="0" t="0" r="r" b="b"/>
                <a:pathLst>
                  <a:path w="710" h="550">
                    <a:moveTo>
                      <a:pt x="0" y="0"/>
                    </a:moveTo>
                    <a:lnTo>
                      <a:pt x="177" y="0"/>
                    </a:lnTo>
                    <a:lnTo>
                      <a:pt x="661" y="472"/>
                    </a:lnTo>
                    <a:lnTo>
                      <a:pt x="679" y="486"/>
                    </a:lnTo>
                    <a:lnTo>
                      <a:pt x="692" y="494"/>
                    </a:lnTo>
                    <a:lnTo>
                      <a:pt x="710" y="499"/>
                    </a:lnTo>
                    <a:lnTo>
                      <a:pt x="640" y="504"/>
                    </a:lnTo>
                    <a:lnTo>
                      <a:pt x="555" y="511"/>
                    </a:lnTo>
                    <a:lnTo>
                      <a:pt x="449" y="520"/>
                    </a:lnTo>
                    <a:lnTo>
                      <a:pt x="319" y="534"/>
                    </a:lnTo>
                    <a:lnTo>
                      <a:pt x="206" y="5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F9F9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grpSp>
            <p:nvGrpSpPr>
              <p:cNvPr id="40141" name="Group 164"/>
              <p:cNvGrpSpPr>
                <a:grpSpLocks/>
              </p:cNvGrpSpPr>
              <p:nvPr/>
            </p:nvGrpSpPr>
            <p:grpSpPr bwMode="auto">
              <a:xfrm>
                <a:off x="4101" y="2338"/>
                <a:ext cx="267" cy="73"/>
                <a:chOff x="4101" y="2338"/>
                <a:chExt cx="267" cy="73"/>
              </a:xfrm>
            </p:grpSpPr>
            <p:sp>
              <p:nvSpPr>
                <p:cNvPr id="40101" name="Freeform 165"/>
                <p:cNvSpPr>
                  <a:spLocks/>
                </p:cNvSpPr>
                <p:nvPr/>
              </p:nvSpPr>
              <p:spPr bwMode="auto">
                <a:xfrm>
                  <a:off x="4138" y="2387"/>
                  <a:ext cx="43" cy="24"/>
                </a:xfrm>
                <a:custGeom>
                  <a:avLst/>
                  <a:gdLst/>
                  <a:ahLst/>
                  <a:cxnLst>
                    <a:cxn ang="0">
                      <a:pos x="293" y="0"/>
                    </a:cxn>
                    <a:cxn ang="0">
                      <a:pos x="288" y="26"/>
                    </a:cxn>
                    <a:cxn ang="0">
                      <a:pos x="286" y="53"/>
                    </a:cxn>
                    <a:cxn ang="0">
                      <a:pos x="291" y="75"/>
                    </a:cxn>
                    <a:cxn ang="0">
                      <a:pos x="299" y="96"/>
                    </a:cxn>
                    <a:cxn ang="0">
                      <a:pos x="309" y="113"/>
                    </a:cxn>
                    <a:cxn ang="0">
                      <a:pos x="319" y="127"/>
                    </a:cxn>
                    <a:cxn ang="0">
                      <a:pos x="328" y="134"/>
                    </a:cxn>
                    <a:cxn ang="0">
                      <a:pos x="342" y="143"/>
                    </a:cxn>
                    <a:cxn ang="0">
                      <a:pos x="282" y="131"/>
                    </a:cxn>
                    <a:cxn ang="0">
                      <a:pos x="220" y="116"/>
                    </a:cxn>
                    <a:cxn ang="0">
                      <a:pos x="124" y="92"/>
                    </a:cxn>
                    <a:cxn ang="0">
                      <a:pos x="59" y="77"/>
                    </a:cxn>
                    <a:cxn ang="0">
                      <a:pos x="36" y="63"/>
                    </a:cxn>
                    <a:cxn ang="0">
                      <a:pos x="24" y="53"/>
                    </a:cxn>
                    <a:cxn ang="0">
                      <a:pos x="15" y="43"/>
                    </a:cxn>
                    <a:cxn ang="0">
                      <a:pos x="10" y="35"/>
                    </a:cxn>
                    <a:cxn ang="0">
                      <a:pos x="0" y="18"/>
                    </a:cxn>
                    <a:cxn ang="0">
                      <a:pos x="39" y="17"/>
                    </a:cxn>
                    <a:cxn ang="0">
                      <a:pos x="132" y="25"/>
                    </a:cxn>
                    <a:cxn ang="0">
                      <a:pos x="180" y="23"/>
                    </a:cxn>
                    <a:cxn ang="0">
                      <a:pos x="220" y="25"/>
                    </a:cxn>
                    <a:cxn ang="0">
                      <a:pos x="245" y="26"/>
                    </a:cxn>
                    <a:cxn ang="0">
                      <a:pos x="255" y="23"/>
                    </a:cxn>
                    <a:cxn ang="0">
                      <a:pos x="264" y="19"/>
                    </a:cxn>
                    <a:cxn ang="0">
                      <a:pos x="274" y="16"/>
                    </a:cxn>
                    <a:cxn ang="0">
                      <a:pos x="283" y="10"/>
                    </a:cxn>
                    <a:cxn ang="0">
                      <a:pos x="293" y="0"/>
                    </a:cxn>
                  </a:cxnLst>
                  <a:rect l="0" t="0" r="r" b="b"/>
                  <a:pathLst>
                    <a:path w="342" h="143">
                      <a:moveTo>
                        <a:pt x="293" y="0"/>
                      </a:moveTo>
                      <a:lnTo>
                        <a:pt x="288" y="26"/>
                      </a:lnTo>
                      <a:lnTo>
                        <a:pt x="286" y="53"/>
                      </a:lnTo>
                      <a:lnTo>
                        <a:pt x="291" y="75"/>
                      </a:lnTo>
                      <a:lnTo>
                        <a:pt x="299" y="96"/>
                      </a:lnTo>
                      <a:lnTo>
                        <a:pt x="309" y="113"/>
                      </a:lnTo>
                      <a:lnTo>
                        <a:pt x="319" y="127"/>
                      </a:lnTo>
                      <a:lnTo>
                        <a:pt x="328" y="134"/>
                      </a:lnTo>
                      <a:lnTo>
                        <a:pt x="342" y="143"/>
                      </a:lnTo>
                      <a:lnTo>
                        <a:pt x="282" y="131"/>
                      </a:lnTo>
                      <a:lnTo>
                        <a:pt x="220" y="116"/>
                      </a:lnTo>
                      <a:lnTo>
                        <a:pt x="124" y="92"/>
                      </a:lnTo>
                      <a:lnTo>
                        <a:pt x="59" y="77"/>
                      </a:lnTo>
                      <a:lnTo>
                        <a:pt x="36" y="63"/>
                      </a:lnTo>
                      <a:lnTo>
                        <a:pt x="24" y="53"/>
                      </a:lnTo>
                      <a:lnTo>
                        <a:pt x="15" y="43"/>
                      </a:lnTo>
                      <a:lnTo>
                        <a:pt x="10" y="35"/>
                      </a:lnTo>
                      <a:lnTo>
                        <a:pt x="0" y="18"/>
                      </a:lnTo>
                      <a:lnTo>
                        <a:pt x="39" y="17"/>
                      </a:lnTo>
                      <a:lnTo>
                        <a:pt x="132" y="25"/>
                      </a:lnTo>
                      <a:lnTo>
                        <a:pt x="180" y="23"/>
                      </a:lnTo>
                      <a:lnTo>
                        <a:pt x="220" y="25"/>
                      </a:lnTo>
                      <a:lnTo>
                        <a:pt x="245" y="26"/>
                      </a:lnTo>
                      <a:lnTo>
                        <a:pt x="255" y="23"/>
                      </a:lnTo>
                      <a:lnTo>
                        <a:pt x="264" y="19"/>
                      </a:lnTo>
                      <a:lnTo>
                        <a:pt x="274" y="16"/>
                      </a:lnTo>
                      <a:lnTo>
                        <a:pt x="283" y="10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5F5F5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grpSp>
              <p:nvGrpSpPr>
                <p:cNvPr id="40142" name="Group 166"/>
                <p:cNvGrpSpPr>
                  <a:grpSpLocks/>
                </p:cNvGrpSpPr>
                <p:nvPr/>
              </p:nvGrpSpPr>
              <p:grpSpPr bwMode="auto">
                <a:xfrm>
                  <a:off x="4101" y="2338"/>
                  <a:ext cx="267" cy="54"/>
                  <a:chOff x="4101" y="2338"/>
                  <a:chExt cx="267" cy="54"/>
                </a:xfrm>
              </p:grpSpPr>
              <p:sp>
                <p:nvSpPr>
                  <p:cNvPr id="40103" name="Freeform 167"/>
                  <p:cNvSpPr>
                    <a:spLocks/>
                  </p:cNvSpPr>
                  <p:nvPr/>
                </p:nvSpPr>
                <p:spPr bwMode="auto">
                  <a:xfrm>
                    <a:off x="4101" y="2364"/>
                    <a:ext cx="74" cy="27"/>
                  </a:xfrm>
                  <a:custGeom>
                    <a:avLst/>
                    <a:gdLst/>
                    <a:ahLst/>
                    <a:cxnLst>
                      <a:cxn ang="0">
                        <a:pos x="0" y="9"/>
                      </a:cxn>
                      <a:cxn ang="0">
                        <a:pos x="60" y="2"/>
                      </a:cxn>
                      <a:cxn ang="0">
                        <a:pos x="112" y="0"/>
                      </a:cxn>
                      <a:cxn ang="0">
                        <a:pos x="319" y="62"/>
                      </a:cxn>
                      <a:cxn ang="0">
                        <a:pos x="587" y="135"/>
                      </a:cxn>
                      <a:cxn ang="0">
                        <a:pos x="580" y="142"/>
                      </a:cxn>
                      <a:cxn ang="0">
                        <a:pos x="571" y="149"/>
                      </a:cxn>
                      <a:cxn ang="0">
                        <a:pos x="558" y="155"/>
                      </a:cxn>
                      <a:cxn ang="0">
                        <a:pos x="543" y="159"/>
                      </a:cxn>
                      <a:cxn ang="0">
                        <a:pos x="525" y="160"/>
                      </a:cxn>
                      <a:cxn ang="0">
                        <a:pos x="425" y="160"/>
                      </a:cxn>
                      <a:cxn ang="0">
                        <a:pos x="343" y="153"/>
                      </a:cxn>
                      <a:cxn ang="0">
                        <a:pos x="292" y="152"/>
                      </a:cxn>
                      <a:cxn ang="0">
                        <a:pos x="0" y="9"/>
                      </a:cxn>
                    </a:cxnLst>
                    <a:rect l="0" t="0" r="r" b="b"/>
                    <a:pathLst>
                      <a:path w="587" h="160">
                        <a:moveTo>
                          <a:pt x="0" y="9"/>
                        </a:moveTo>
                        <a:lnTo>
                          <a:pt x="60" y="2"/>
                        </a:lnTo>
                        <a:lnTo>
                          <a:pt x="112" y="0"/>
                        </a:lnTo>
                        <a:lnTo>
                          <a:pt x="319" y="62"/>
                        </a:lnTo>
                        <a:lnTo>
                          <a:pt x="587" y="135"/>
                        </a:lnTo>
                        <a:lnTo>
                          <a:pt x="580" y="142"/>
                        </a:lnTo>
                        <a:lnTo>
                          <a:pt x="571" y="149"/>
                        </a:lnTo>
                        <a:lnTo>
                          <a:pt x="558" y="155"/>
                        </a:lnTo>
                        <a:lnTo>
                          <a:pt x="543" y="159"/>
                        </a:lnTo>
                        <a:lnTo>
                          <a:pt x="525" y="160"/>
                        </a:lnTo>
                        <a:lnTo>
                          <a:pt x="425" y="160"/>
                        </a:lnTo>
                        <a:lnTo>
                          <a:pt x="343" y="153"/>
                        </a:lnTo>
                        <a:lnTo>
                          <a:pt x="292" y="152"/>
                        </a:lnTo>
                        <a:lnTo>
                          <a:pt x="0" y="9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40104" name="Freeform 168"/>
                  <p:cNvSpPr>
                    <a:spLocks/>
                  </p:cNvSpPr>
                  <p:nvPr/>
                </p:nvSpPr>
                <p:spPr bwMode="auto">
                  <a:xfrm>
                    <a:off x="4267" y="2338"/>
                    <a:ext cx="101" cy="5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7" y="0"/>
                      </a:cxn>
                      <a:cxn ang="0">
                        <a:pos x="146" y="0"/>
                      </a:cxn>
                      <a:cxn ang="0">
                        <a:pos x="357" y="104"/>
                      </a:cxn>
                      <a:cxn ang="0">
                        <a:pos x="506" y="174"/>
                      </a:cxn>
                      <a:cxn ang="0">
                        <a:pos x="650" y="236"/>
                      </a:cxn>
                      <a:cxn ang="0">
                        <a:pos x="807" y="289"/>
                      </a:cxn>
                      <a:cxn ang="0">
                        <a:pos x="769" y="300"/>
                      </a:cxn>
                      <a:cxn ang="0">
                        <a:pos x="715" y="308"/>
                      </a:cxn>
                      <a:cxn ang="0">
                        <a:pos x="668" y="315"/>
                      </a:cxn>
                      <a:cxn ang="0">
                        <a:pos x="577" y="323"/>
                      </a:cxn>
                      <a:cxn ang="0">
                        <a:pos x="506" y="319"/>
                      </a:cxn>
                      <a:cxn ang="0">
                        <a:pos x="403" y="308"/>
                      </a:cxn>
                      <a:cxn ang="0">
                        <a:pos x="335" y="304"/>
                      </a:cxn>
                      <a:cxn ang="0">
                        <a:pos x="318" y="273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807" h="323">
                        <a:moveTo>
                          <a:pt x="0" y="0"/>
                        </a:moveTo>
                        <a:lnTo>
                          <a:pt x="7" y="0"/>
                        </a:lnTo>
                        <a:lnTo>
                          <a:pt x="146" y="0"/>
                        </a:lnTo>
                        <a:lnTo>
                          <a:pt x="357" y="104"/>
                        </a:lnTo>
                        <a:lnTo>
                          <a:pt x="506" y="174"/>
                        </a:lnTo>
                        <a:lnTo>
                          <a:pt x="650" y="236"/>
                        </a:lnTo>
                        <a:lnTo>
                          <a:pt x="807" y="289"/>
                        </a:lnTo>
                        <a:lnTo>
                          <a:pt x="769" y="300"/>
                        </a:lnTo>
                        <a:lnTo>
                          <a:pt x="715" y="308"/>
                        </a:lnTo>
                        <a:lnTo>
                          <a:pt x="668" y="315"/>
                        </a:lnTo>
                        <a:lnTo>
                          <a:pt x="577" y="323"/>
                        </a:lnTo>
                        <a:lnTo>
                          <a:pt x="506" y="319"/>
                        </a:lnTo>
                        <a:lnTo>
                          <a:pt x="403" y="308"/>
                        </a:lnTo>
                        <a:lnTo>
                          <a:pt x="335" y="304"/>
                        </a:lnTo>
                        <a:lnTo>
                          <a:pt x="318" y="27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7F7F7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grpSp>
                <p:nvGrpSpPr>
                  <p:cNvPr id="40143" name="Group 169"/>
                  <p:cNvGrpSpPr>
                    <a:grpSpLocks/>
                  </p:cNvGrpSpPr>
                  <p:nvPr/>
                </p:nvGrpSpPr>
                <p:grpSpPr bwMode="auto">
                  <a:xfrm>
                    <a:off x="4283" y="2367"/>
                    <a:ext cx="48" cy="17"/>
                    <a:chOff x="4283" y="2367"/>
                    <a:chExt cx="48" cy="17"/>
                  </a:xfrm>
                </p:grpSpPr>
                <p:grpSp>
                  <p:nvGrpSpPr>
                    <p:cNvPr id="40144" name="Group 17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292" y="2378"/>
                      <a:ext cx="39" cy="6"/>
                      <a:chOff x="4292" y="2378"/>
                      <a:chExt cx="39" cy="6"/>
                    </a:xfrm>
                  </p:grpSpPr>
                  <p:sp>
                    <p:nvSpPr>
                      <p:cNvPr id="40107" name="Freeform 17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92" y="2378"/>
                        <a:ext cx="39" cy="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19"/>
                          </a:cxn>
                          <a:cxn ang="0">
                            <a:pos x="74" y="0"/>
                          </a:cxn>
                          <a:cxn ang="0">
                            <a:pos x="95" y="7"/>
                          </a:cxn>
                          <a:cxn ang="0">
                            <a:pos x="125" y="12"/>
                          </a:cxn>
                          <a:cxn ang="0">
                            <a:pos x="151" y="15"/>
                          </a:cxn>
                          <a:cxn ang="0">
                            <a:pos x="309" y="20"/>
                          </a:cxn>
                          <a:cxn ang="0">
                            <a:pos x="229" y="33"/>
                          </a:cxn>
                          <a:cxn ang="0">
                            <a:pos x="175" y="36"/>
                          </a:cxn>
                          <a:cxn ang="0">
                            <a:pos x="133" y="38"/>
                          </a:cxn>
                          <a:cxn ang="0">
                            <a:pos x="108" y="38"/>
                          </a:cxn>
                          <a:cxn ang="0">
                            <a:pos x="69" y="35"/>
                          </a:cxn>
                          <a:cxn ang="0">
                            <a:pos x="38" y="29"/>
                          </a:cxn>
                          <a:cxn ang="0">
                            <a:pos x="0" y="19"/>
                          </a:cxn>
                        </a:cxnLst>
                        <a:rect l="0" t="0" r="r" b="b"/>
                        <a:pathLst>
                          <a:path w="309" h="38">
                            <a:moveTo>
                              <a:pt x="0" y="19"/>
                            </a:moveTo>
                            <a:lnTo>
                              <a:pt x="74" y="0"/>
                            </a:lnTo>
                            <a:lnTo>
                              <a:pt x="95" y="7"/>
                            </a:lnTo>
                            <a:lnTo>
                              <a:pt x="125" y="12"/>
                            </a:lnTo>
                            <a:lnTo>
                              <a:pt x="151" y="15"/>
                            </a:lnTo>
                            <a:lnTo>
                              <a:pt x="309" y="20"/>
                            </a:lnTo>
                            <a:lnTo>
                              <a:pt x="229" y="33"/>
                            </a:lnTo>
                            <a:lnTo>
                              <a:pt x="175" y="36"/>
                            </a:lnTo>
                            <a:lnTo>
                              <a:pt x="133" y="38"/>
                            </a:lnTo>
                            <a:lnTo>
                              <a:pt x="108" y="38"/>
                            </a:lnTo>
                            <a:lnTo>
                              <a:pt x="69" y="35"/>
                            </a:lnTo>
                            <a:lnTo>
                              <a:pt x="38" y="29"/>
                            </a:lnTo>
                            <a:lnTo>
                              <a:pt x="0" y="19"/>
                            </a:lnTo>
                            <a:close/>
                          </a:path>
                        </a:pathLst>
                      </a:custGeom>
                      <a:solidFill>
                        <a:srgbClr val="9F9F9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ES"/>
                      </a:p>
                    </p:txBody>
                  </p:sp>
                  <p:sp>
                    <p:nvSpPr>
                      <p:cNvPr id="40108" name="Freeform 17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302" y="2378"/>
                        <a:ext cx="29" cy="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0"/>
                          </a:cxn>
                          <a:cxn ang="0">
                            <a:pos x="25" y="7"/>
                          </a:cxn>
                          <a:cxn ang="0">
                            <a:pos x="55" y="12"/>
                          </a:cxn>
                          <a:cxn ang="0">
                            <a:pos x="80" y="15"/>
                          </a:cxn>
                          <a:cxn ang="0">
                            <a:pos x="238" y="20"/>
                          </a:cxn>
                          <a:cxn ang="0">
                            <a:pos x="158" y="33"/>
                          </a:cxn>
                          <a:cxn ang="0">
                            <a:pos x="103" y="36"/>
                          </a:cxn>
                          <a:cxn ang="0">
                            <a:pos x="64" y="37"/>
                          </a:cxn>
                          <a:cxn ang="0">
                            <a:pos x="43" y="37"/>
                          </a:cxn>
                          <a:cxn ang="0">
                            <a:pos x="21" y="19"/>
                          </a:cxn>
                          <a:cxn ang="0">
                            <a:pos x="0" y="0"/>
                          </a:cxn>
                        </a:cxnLst>
                        <a:rect l="0" t="0" r="r" b="b"/>
                        <a:pathLst>
                          <a:path w="238" h="37">
                            <a:moveTo>
                              <a:pt x="0" y="0"/>
                            </a:moveTo>
                            <a:lnTo>
                              <a:pt x="25" y="7"/>
                            </a:lnTo>
                            <a:lnTo>
                              <a:pt x="55" y="12"/>
                            </a:lnTo>
                            <a:lnTo>
                              <a:pt x="80" y="15"/>
                            </a:lnTo>
                            <a:lnTo>
                              <a:pt x="238" y="20"/>
                            </a:lnTo>
                            <a:lnTo>
                              <a:pt x="158" y="33"/>
                            </a:lnTo>
                            <a:lnTo>
                              <a:pt x="103" y="36"/>
                            </a:lnTo>
                            <a:lnTo>
                              <a:pt x="64" y="37"/>
                            </a:lnTo>
                            <a:lnTo>
                              <a:pt x="43" y="37"/>
                            </a:lnTo>
                            <a:lnTo>
                              <a:pt x="21" y="19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3F3F3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ES"/>
                      </a:p>
                    </p:txBody>
                  </p:sp>
                </p:grpSp>
                <p:grpSp>
                  <p:nvGrpSpPr>
                    <p:cNvPr id="40145" name="Group 17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283" y="2367"/>
                      <a:ext cx="30" cy="6"/>
                      <a:chOff x="4283" y="2367"/>
                      <a:chExt cx="30" cy="6"/>
                    </a:xfrm>
                  </p:grpSpPr>
                  <p:sp>
                    <p:nvSpPr>
                      <p:cNvPr id="40110" name="Freeform 17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83" y="2367"/>
                        <a:ext cx="30" cy="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71" y="0"/>
                          </a:cxn>
                          <a:cxn ang="0">
                            <a:pos x="117" y="7"/>
                          </a:cxn>
                          <a:cxn ang="0">
                            <a:pos x="154" y="10"/>
                          </a:cxn>
                          <a:cxn ang="0">
                            <a:pos x="176" y="14"/>
                          </a:cxn>
                          <a:cxn ang="0">
                            <a:pos x="200" y="17"/>
                          </a:cxn>
                          <a:cxn ang="0">
                            <a:pos x="240" y="21"/>
                          </a:cxn>
                          <a:cxn ang="0">
                            <a:pos x="191" y="30"/>
                          </a:cxn>
                          <a:cxn ang="0">
                            <a:pos x="156" y="34"/>
                          </a:cxn>
                          <a:cxn ang="0">
                            <a:pos x="120" y="34"/>
                          </a:cxn>
                          <a:cxn ang="0">
                            <a:pos x="87" y="30"/>
                          </a:cxn>
                          <a:cxn ang="0">
                            <a:pos x="55" y="26"/>
                          </a:cxn>
                          <a:cxn ang="0">
                            <a:pos x="24" y="19"/>
                          </a:cxn>
                          <a:cxn ang="0">
                            <a:pos x="0" y="13"/>
                          </a:cxn>
                          <a:cxn ang="0">
                            <a:pos x="34" y="3"/>
                          </a:cxn>
                          <a:cxn ang="0">
                            <a:pos x="71" y="0"/>
                          </a:cxn>
                        </a:cxnLst>
                        <a:rect l="0" t="0" r="r" b="b"/>
                        <a:pathLst>
                          <a:path w="240" h="34">
                            <a:moveTo>
                              <a:pt x="71" y="0"/>
                            </a:moveTo>
                            <a:lnTo>
                              <a:pt x="117" y="7"/>
                            </a:lnTo>
                            <a:lnTo>
                              <a:pt x="154" y="10"/>
                            </a:lnTo>
                            <a:lnTo>
                              <a:pt x="176" y="14"/>
                            </a:lnTo>
                            <a:lnTo>
                              <a:pt x="200" y="17"/>
                            </a:lnTo>
                            <a:lnTo>
                              <a:pt x="240" y="21"/>
                            </a:lnTo>
                            <a:lnTo>
                              <a:pt x="191" y="30"/>
                            </a:lnTo>
                            <a:lnTo>
                              <a:pt x="156" y="34"/>
                            </a:lnTo>
                            <a:lnTo>
                              <a:pt x="120" y="34"/>
                            </a:lnTo>
                            <a:lnTo>
                              <a:pt x="87" y="30"/>
                            </a:lnTo>
                            <a:lnTo>
                              <a:pt x="55" y="26"/>
                            </a:lnTo>
                            <a:lnTo>
                              <a:pt x="24" y="19"/>
                            </a:lnTo>
                            <a:lnTo>
                              <a:pt x="0" y="13"/>
                            </a:lnTo>
                            <a:lnTo>
                              <a:pt x="34" y="3"/>
                            </a:lnTo>
                            <a:lnTo>
                              <a:pt x="71" y="0"/>
                            </a:lnTo>
                            <a:close/>
                          </a:path>
                        </a:pathLst>
                      </a:custGeom>
                      <a:solidFill>
                        <a:srgbClr val="9F9F9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ES"/>
                      </a:p>
                    </p:txBody>
                  </p:sp>
                  <p:sp>
                    <p:nvSpPr>
                      <p:cNvPr id="40111" name="Freeform 17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92" y="2367"/>
                        <a:ext cx="21" cy="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0"/>
                          </a:cxn>
                          <a:cxn ang="0">
                            <a:pos x="45" y="7"/>
                          </a:cxn>
                          <a:cxn ang="0">
                            <a:pos x="82" y="10"/>
                          </a:cxn>
                          <a:cxn ang="0">
                            <a:pos x="104" y="14"/>
                          </a:cxn>
                          <a:cxn ang="0">
                            <a:pos x="128" y="17"/>
                          </a:cxn>
                          <a:cxn ang="0">
                            <a:pos x="168" y="21"/>
                          </a:cxn>
                          <a:cxn ang="0">
                            <a:pos x="120" y="30"/>
                          </a:cxn>
                          <a:cxn ang="0">
                            <a:pos x="84" y="34"/>
                          </a:cxn>
                          <a:cxn ang="0">
                            <a:pos x="50" y="32"/>
                          </a:cxn>
                          <a:cxn ang="0">
                            <a:pos x="41" y="31"/>
                          </a:cxn>
                          <a:cxn ang="0">
                            <a:pos x="0" y="0"/>
                          </a:cxn>
                        </a:cxnLst>
                        <a:rect l="0" t="0" r="r" b="b"/>
                        <a:pathLst>
                          <a:path w="168" h="34">
                            <a:moveTo>
                              <a:pt x="0" y="0"/>
                            </a:moveTo>
                            <a:lnTo>
                              <a:pt x="45" y="7"/>
                            </a:lnTo>
                            <a:lnTo>
                              <a:pt x="82" y="10"/>
                            </a:lnTo>
                            <a:lnTo>
                              <a:pt x="104" y="14"/>
                            </a:lnTo>
                            <a:lnTo>
                              <a:pt x="128" y="17"/>
                            </a:lnTo>
                            <a:lnTo>
                              <a:pt x="168" y="21"/>
                            </a:lnTo>
                            <a:lnTo>
                              <a:pt x="120" y="30"/>
                            </a:lnTo>
                            <a:lnTo>
                              <a:pt x="84" y="34"/>
                            </a:lnTo>
                            <a:lnTo>
                              <a:pt x="50" y="32"/>
                            </a:lnTo>
                            <a:lnTo>
                              <a:pt x="41" y="31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3F3F3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ES"/>
                      </a:p>
                    </p:txBody>
                  </p:sp>
                </p:grpSp>
              </p:grpSp>
            </p:grpSp>
          </p:grpSp>
        </p:grpSp>
      </p:grpSp>
      <p:sp>
        <p:nvSpPr>
          <p:cNvPr id="40112" name="Freeform 176"/>
          <p:cNvSpPr>
            <a:spLocks/>
          </p:cNvSpPr>
          <p:nvPr/>
        </p:nvSpPr>
        <p:spPr bwMode="auto">
          <a:xfrm rot="10800000" flipH="1">
            <a:off x="4208463" y="3262313"/>
            <a:ext cx="230187" cy="301625"/>
          </a:xfrm>
          <a:custGeom>
            <a:avLst/>
            <a:gdLst/>
            <a:ahLst/>
            <a:cxnLst>
              <a:cxn ang="0">
                <a:pos x="0" y="142"/>
              </a:cxn>
              <a:cxn ang="0">
                <a:pos x="35" y="142"/>
              </a:cxn>
              <a:cxn ang="0">
                <a:pos x="35" y="0"/>
              </a:cxn>
              <a:cxn ang="0">
                <a:pos x="108" y="0"/>
              </a:cxn>
              <a:cxn ang="0">
                <a:pos x="108" y="142"/>
              </a:cxn>
              <a:cxn ang="0">
                <a:pos x="145" y="142"/>
              </a:cxn>
              <a:cxn ang="0">
                <a:pos x="71" y="190"/>
              </a:cxn>
              <a:cxn ang="0">
                <a:pos x="0" y="142"/>
              </a:cxn>
            </a:cxnLst>
            <a:rect l="0" t="0" r="r" b="b"/>
            <a:pathLst>
              <a:path w="145" h="190">
                <a:moveTo>
                  <a:pt x="0" y="142"/>
                </a:moveTo>
                <a:lnTo>
                  <a:pt x="35" y="142"/>
                </a:lnTo>
                <a:lnTo>
                  <a:pt x="35" y="0"/>
                </a:lnTo>
                <a:lnTo>
                  <a:pt x="108" y="0"/>
                </a:lnTo>
                <a:lnTo>
                  <a:pt x="108" y="142"/>
                </a:lnTo>
                <a:lnTo>
                  <a:pt x="145" y="142"/>
                </a:lnTo>
                <a:lnTo>
                  <a:pt x="71" y="190"/>
                </a:lnTo>
                <a:lnTo>
                  <a:pt x="0" y="142"/>
                </a:lnTo>
                <a:close/>
              </a:path>
            </a:pathLst>
          </a:custGeom>
          <a:solidFill>
            <a:srgbClr val="00AE00"/>
          </a:solidFill>
          <a:ln w="11113">
            <a:solidFill>
              <a:srgbClr val="00006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40113" name="Freeform 177"/>
          <p:cNvSpPr>
            <a:spLocks/>
          </p:cNvSpPr>
          <p:nvPr/>
        </p:nvSpPr>
        <p:spPr bwMode="auto">
          <a:xfrm>
            <a:off x="5310188" y="1809750"/>
            <a:ext cx="481012" cy="212725"/>
          </a:xfrm>
          <a:custGeom>
            <a:avLst/>
            <a:gdLst/>
            <a:ahLst/>
            <a:cxnLst>
              <a:cxn ang="0">
                <a:pos x="227" y="0"/>
              </a:cxn>
              <a:cxn ang="0">
                <a:pos x="227" y="34"/>
              </a:cxn>
              <a:cxn ang="0">
                <a:pos x="0" y="34"/>
              </a:cxn>
              <a:cxn ang="0">
                <a:pos x="0" y="100"/>
              </a:cxn>
              <a:cxn ang="0">
                <a:pos x="227" y="100"/>
              </a:cxn>
              <a:cxn ang="0">
                <a:pos x="227" y="134"/>
              </a:cxn>
              <a:cxn ang="0">
                <a:pos x="303" y="68"/>
              </a:cxn>
              <a:cxn ang="0">
                <a:pos x="227" y="0"/>
              </a:cxn>
            </a:cxnLst>
            <a:rect l="0" t="0" r="r" b="b"/>
            <a:pathLst>
              <a:path w="303" h="134">
                <a:moveTo>
                  <a:pt x="227" y="0"/>
                </a:moveTo>
                <a:lnTo>
                  <a:pt x="227" y="34"/>
                </a:lnTo>
                <a:lnTo>
                  <a:pt x="0" y="34"/>
                </a:lnTo>
                <a:lnTo>
                  <a:pt x="0" y="100"/>
                </a:lnTo>
                <a:lnTo>
                  <a:pt x="227" y="100"/>
                </a:lnTo>
                <a:lnTo>
                  <a:pt x="227" y="134"/>
                </a:lnTo>
                <a:lnTo>
                  <a:pt x="303" y="68"/>
                </a:lnTo>
                <a:lnTo>
                  <a:pt x="227" y="0"/>
                </a:lnTo>
                <a:close/>
              </a:path>
            </a:pathLst>
          </a:custGeom>
          <a:solidFill>
            <a:srgbClr val="00AE00"/>
          </a:solidFill>
          <a:ln w="11113">
            <a:solidFill>
              <a:srgbClr val="00006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40115" name="Rectangle 179"/>
          <p:cNvSpPr>
            <a:spLocks noChangeArrowheads="1"/>
          </p:cNvSpPr>
          <p:nvPr/>
        </p:nvSpPr>
        <p:spPr bwMode="auto">
          <a:xfrm>
            <a:off x="7380288" y="4652963"/>
            <a:ext cx="9953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FF0000"/>
                </a:solidFill>
              </a:rPr>
              <a:t>VOLCANIC</a:t>
            </a:r>
          </a:p>
          <a:p>
            <a:pPr algn="l"/>
            <a:r>
              <a:rPr lang="en-US" sz="1000" b="1">
                <a:solidFill>
                  <a:srgbClr val="FF0000"/>
                </a:solidFill>
              </a:rPr>
              <a:t>TRAFFIC LIGHT 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40116" name="Rectangle 180"/>
          <p:cNvSpPr>
            <a:spLocks noChangeArrowheads="1"/>
          </p:cNvSpPr>
          <p:nvPr/>
        </p:nvSpPr>
        <p:spPr bwMode="auto">
          <a:xfrm>
            <a:off x="3586163" y="4175125"/>
            <a:ext cx="1449387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pic>
        <p:nvPicPr>
          <p:cNvPr id="40117" name="Picture 18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00800" y="1143000"/>
            <a:ext cx="396875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118" name="Freeform 182"/>
          <p:cNvSpPr>
            <a:spLocks/>
          </p:cNvSpPr>
          <p:nvPr/>
        </p:nvSpPr>
        <p:spPr bwMode="auto">
          <a:xfrm>
            <a:off x="3049588" y="1649413"/>
            <a:ext cx="379412" cy="201612"/>
          </a:xfrm>
          <a:custGeom>
            <a:avLst/>
            <a:gdLst/>
            <a:ahLst/>
            <a:cxnLst>
              <a:cxn ang="0">
                <a:pos x="179" y="0"/>
              </a:cxn>
              <a:cxn ang="0">
                <a:pos x="179" y="31"/>
              </a:cxn>
              <a:cxn ang="0">
                <a:pos x="0" y="31"/>
              </a:cxn>
              <a:cxn ang="0">
                <a:pos x="0" y="95"/>
              </a:cxn>
              <a:cxn ang="0">
                <a:pos x="179" y="95"/>
              </a:cxn>
              <a:cxn ang="0">
                <a:pos x="179" y="127"/>
              </a:cxn>
              <a:cxn ang="0">
                <a:pos x="239" y="63"/>
              </a:cxn>
              <a:cxn ang="0">
                <a:pos x="179" y="0"/>
              </a:cxn>
            </a:cxnLst>
            <a:rect l="0" t="0" r="r" b="b"/>
            <a:pathLst>
              <a:path w="239" h="127">
                <a:moveTo>
                  <a:pt x="179" y="0"/>
                </a:moveTo>
                <a:lnTo>
                  <a:pt x="179" y="31"/>
                </a:lnTo>
                <a:lnTo>
                  <a:pt x="0" y="31"/>
                </a:lnTo>
                <a:lnTo>
                  <a:pt x="0" y="95"/>
                </a:lnTo>
                <a:lnTo>
                  <a:pt x="179" y="95"/>
                </a:lnTo>
                <a:lnTo>
                  <a:pt x="179" y="127"/>
                </a:lnTo>
                <a:lnTo>
                  <a:pt x="239" y="63"/>
                </a:lnTo>
                <a:lnTo>
                  <a:pt x="179" y="0"/>
                </a:lnTo>
                <a:close/>
              </a:path>
            </a:pathLst>
          </a:custGeom>
          <a:solidFill>
            <a:srgbClr val="00AE00"/>
          </a:solidFill>
          <a:ln w="11113">
            <a:solidFill>
              <a:srgbClr val="00006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40119" name="Freeform 183"/>
          <p:cNvSpPr>
            <a:spLocks/>
          </p:cNvSpPr>
          <p:nvPr/>
        </p:nvSpPr>
        <p:spPr bwMode="auto">
          <a:xfrm>
            <a:off x="5886450" y="993775"/>
            <a:ext cx="312738" cy="4187825"/>
          </a:xfrm>
          <a:custGeom>
            <a:avLst/>
            <a:gdLst/>
            <a:ahLst/>
            <a:cxnLst>
              <a:cxn ang="0">
                <a:pos x="144" y="0"/>
              </a:cxn>
              <a:cxn ang="0">
                <a:pos x="131" y="3"/>
              </a:cxn>
              <a:cxn ang="0">
                <a:pos x="112" y="15"/>
              </a:cxn>
              <a:cxn ang="0">
                <a:pos x="90" y="51"/>
              </a:cxn>
              <a:cxn ang="0">
                <a:pos x="79" y="81"/>
              </a:cxn>
              <a:cxn ang="0">
                <a:pos x="70" y="140"/>
              </a:cxn>
              <a:cxn ang="0">
                <a:pos x="68" y="845"/>
              </a:cxn>
              <a:cxn ang="0">
                <a:pos x="63" y="911"/>
              </a:cxn>
              <a:cxn ang="0">
                <a:pos x="48" y="963"/>
              </a:cxn>
              <a:cxn ang="0">
                <a:pos x="50" y="958"/>
              </a:cxn>
              <a:cxn ang="0">
                <a:pos x="28" y="993"/>
              </a:cxn>
              <a:cxn ang="0">
                <a:pos x="21" y="1009"/>
              </a:cxn>
              <a:cxn ang="0">
                <a:pos x="15" y="1005"/>
              </a:cxn>
              <a:cxn ang="0">
                <a:pos x="8" y="1005"/>
              </a:cxn>
              <a:cxn ang="0">
                <a:pos x="0" y="1012"/>
              </a:cxn>
              <a:cxn ang="0">
                <a:pos x="8" y="1019"/>
              </a:cxn>
              <a:cxn ang="0">
                <a:pos x="15" y="1014"/>
              </a:cxn>
              <a:cxn ang="0">
                <a:pos x="15" y="1021"/>
              </a:cxn>
              <a:cxn ang="0">
                <a:pos x="41" y="1046"/>
              </a:cxn>
              <a:cxn ang="0">
                <a:pos x="56" y="1061"/>
              </a:cxn>
              <a:cxn ang="0">
                <a:pos x="57" y="1087"/>
              </a:cxn>
              <a:cxn ang="0">
                <a:pos x="67" y="1146"/>
              </a:cxn>
              <a:cxn ang="0">
                <a:pos x="68" y="1850"/>
              </a:cxn>
              <a:cxn ang="0">
                <a:pos x="74" y="1914"/>
              </a:cxn>
              <a:cxn ang="0">
                <a:pos x="89" y="1967"/>
              </a:cxn>
              <a:cxn ang="0">
                <a:pos x="101" y="1992"/>
              </a:cxn>
              <a:cxn ang="0">
                <a:pos x="125" y="2017"/>
              </a:cxn>
              <a:cxn ang="0">
                <a:pos x="136" y="2022"/>
              </a:cxn>
              <a:cxn ang="0">
                <a:pos x="144" y="2009"/>
              </a:cxn>
              <a:cxn ang="0">
                <a:pos x="136" y="2016"/>
              </a:cxn>
              <a:cxn ang="0">
                <a:pos x="136" y="2007"/>
              </a:cxn>
              <a:cxn ang="0">
                <a:pos x="112" y="1982"/>
              </a:cxn>
              <a:cxn ang="0">
                <a:pos x="96" y="1967"/>
              </a:cxn>
              <a:cxn ang="0">
                <a:pos x="94" y="1943"/>
              </a:cxn>
              <a:cxn ang="0">
                <a:pos x="85" y="1884"/>
              </a:cxn>
              <a:cxn ang="0">
                <a:pos x="83" y="1180"/>
              </a:cxn>
              <a:cxn ang="0">
                <a:pos x="78" y="1114"/>
              </a:cxn>
              <a:cxn ang="0">
                <a:pos x="63" y="1061"/>
              </a:cxn>
              <a:cxn ang="0">
                <a:pos x="52" y="1036"/>
              </a:cxn>
              <a:cxn ang="0">
                <a:pos x="26" y="1010"/>
              </a:cxn>
              <a:cxn ang="0">
                <a:pos x="15" y="1007"/>
              </a:cxn>
              <a:cxn ang="0">
                <a:pos x="8" y="1019"/>
              </a:cxn>
              <a:cxn ang="0">
                <a:pos x="15" y="1012"/>
              </a:cxn>
              <a:cxn ang="0">
                <a:pos x="8" y="1012"/>
              </a:cxn>
              <a:cxn ang="0">
                <a:pos x="15" y="1019"/>
              </a:cxn>
              <a:cxn ang="0">
                <a:pos x="26" y="1014"/>
              </a:cxn>
              <a:cxn ang="0">
                <a:pos x="52" y="988"/>
              </a:cxn>
              <a:cxn ang="0">
                <a:pos x="63" y="963"/>
              </a:cxn>
              <a:cxn ang="0">
                <a:pos x="72" y="939"/>
              </a:cxn>
              <a:cxn ang="0">
                <a:pos x="81" y="878"/>
              </a:cxn>
              <a:cxn ang="0">
                <a:pos x="83" y="174"/>
              </a:cxn>
              <a:cxn ang="0">
                <a:pos x="89" y="110"/>
              </a:cxn>
              <a:cxn ang="0">
                <a:pos x="103" y="56"/>
              </a:cxn>
              <a:cxn ang="0">
                <a:pos x="101" y="61"/>
              </a:cxn>
              <a:cxn ang="0">
                <a:pos x="123" y="25"/>
              </a:cxn>
              <a:cxn ang="0">
                <a:pos x="142" y="14"/>
              </a:cxn>
              <a:cxn ang="0">
                <a:pos x="136" y="15"/>
              </a:cxn>
            </a:cxnLst>
            <a:rect l="0" t="0" r="r" b="b"/>
            <a:pathLst>
              <a:path w="144" h="2022">
                <a:moveTo>
                  <a:pt x="144" y="14"/>
                </a:moveTo>
                <a:lnTo>
                  <a:pt x="144" y="0"/>
                </a:lnTo>
                <a:lnTo>
                  <a:pt x="136" y="2"/>
                </a:lnTo>
                <a:lnTo>
                  <a:pt x="131" y="3"/>
                </a:lnTo>
                <a:lnTo>
                  <a:pt x="125" y="5"/>
                </a:lnTo>
                <a:lnTo>
                  <a:pt x="112" y="15"/>
                </a:lnTo>
                <a:lnTo>
                  <a:pt x="101" y="30"/>
                </a:lnTo>
                <a:lnTo>
                  <a:pt x="90" y="51"/>
                </a:lnTo>
                <a:lnTo>
                  <a:pt x="89" y="56"/>
                </a:lnTo>
                <a:lnTo>
                  <a:pt x="79" y="81"/>
                </a:lnTo>
                <a:lnTo>
                  <a:pt x="74" y="110"/>
                </a:lnTo>
                <a:lnTo>
                  <a:pt x="70" y="140"/>
                </a:lnTo>
                <a:lnTo>
                  <a:pt x="68" y="174"/>
                </a:lnTo>
                <a:lnTo>
                  <a:pt x="68" y="845"/>
                </a:lnTo>
                <a:lnTo>
                  <a:pt x="67" y="878"/>
                </a:lnTo>
                <a:lnTo>
                  <a:pt x="63" y="911"/>
                </a:lnTo>
                <a:lnTo>
                  <a:pt x="57" y="939"/>
                </a:lnTo>
                <a:lnTo>
                  <a:pt x="48" y="963"/>
                </a:lnTo>
                <a:lnTo>
                  <a:pt x="56" y="963"/>
                </a:lnTo>
                <a:lnTo>
                  <a:pt x="50" y="958"/>
                </a:lnTo>
                <a:lnTo>
                  <a:pt x="41" y="978"/>
                </a:lnTo>
                <a:lnTo>
                  <a:pt x="28" y="993"/>
                </a:lnTo>
                <a:lnTo>
                  <a:pt x="15" y="1004"/>
                </a:lnTo>
                <a:lnTo>
                  <a:pt x="21" y="1009"/>
                </a:lnTo>
                <a:lnTo>
                  <a:pt x="21" y="1002"/>
                </a:lnTo>
                <a:lnTo>
                  <a:pt x="15" y="1005"/>
                </a:lnTo>
                <a:lnTo>
                  <a:pt x="8" y="1005"/>
                </a:lnTo>
                <a:lnTo>
                  <a:pt x="8" y="1005"/>
                </a:lnTo>
                <a:lnTo>
                  <a:pt x="2" y="1007"/>
                </a:lnTo>
                <a:lnTo>
                  <a:pt x="0" y="1012"/>
                </a:lnTo>
                <a:lnTo>
                  <a:pt x="2" y="1017"/>
                </a:lnTo>
                <a:lnTo>
                  <a:pt x="8" y="1019"/>
                </a:lnTo>
                <a:lnTo>
                  <a:pt x="15" y="1021"/>
                </a:lnTo>
                <a:lnTo>
                  <a:pt x="15" y="1014"/>
                </a:lnTo>
                <a:lnTo>
                  <a:pt x="10" y="1019"/>
                </a:lnTo>
                <a:lnTo>
                  <a:pt x="15" y="1021"/>
                </a:lnTo>
                <a:lnTo>
                  <a:pt x="28" y="1031"/>
                </a:lnTo>
                <a:lnTo>
                  <a:pt x="41" y="1046"/>
                </a:lnTo>
                <a:lnTo>
                  <a:pt x="50" y="1066"/>
                </a:lnTo>
                <a:lnTo>
                  <a:pt x="56" y="1061"/>
                </a:lnTo>
                <a:lnTo>
                  <a:pt x="48" y="1061"/>
                </a:lnTo>
                <a:lnTo>
                  <a:pt x="57" y="1087"/>
                </a:lnTo>
                <a:lnTo>
                  <a:pt x="63" y="1114"/>
                </a:lnTo>
                <a:lnTo>
                  <a:pt x="67" y="1146"/>
                </a:lnTo>
                <a:lnTo>
                  <a:pt x="68" y="1180"/>
                </a:lnTo>
                <a:lnTo>
                  <a:pt x="68" y="1850"/>
                </a:lnTo>
                <a:lnTo>
                  <a:pt x="70" y="1884"/>
                </a:lnTo>
                <a:lnTo>
                  <a:pt x="74" y="1914"/>
                </a:lnTo>
                <a:lnTo>
                  <a:pt x="79" y="1943"/>
                </a:lnTo>
                <a:lnTo>
                  <a:pt x="89" y="1967"/>
                </a:lnTo>
                <a:lnTo>
                  <a:pt x="90" y="1972"/>
                </a:lnTo>
                <a:lnTo>
                  <a:pt x="101" y="1992"/>
                </a:lnTo>
                <a:lnTo>
                  <a:pt x="112" y="2007"/>
                </a:lnTo>
                <a:lnTo>
                  <a:pt x="125" y="2017"/>
                </a:lnTo>
                <a:lnTo>
                  <a:pt x="131" y="2021"/>
                </a:lnTo>
                <a:lnTo>
                  <a:pt x="136" y="2022"/>
                </a:lnTo>
                <a:lnTo>
                  <a:pt x="144" y="2022"/>
                </a:lnTo>
                <a:lnTo>
                  <a:pt x="144" y="2009"/>
                </a:lnTo>
                <a:lnTo>
                  <a:pt x="136" y="2009"/>
                </a:lnTo>
                <a:lnTo>
                  <a:pt x="136" y="2016"/>
                </a:lnTo>
                <a:lnTo>
                  <a:pt x="142" y="2011"/>
                </a:lnTo>
                <a:lnTo>
                  <a:pt x="136" y="2007"/>
                </a:lnTo>
                <a:lnTo>
                  <a:pt x="123" y="1997"/>
                </a:lnTo>
                <a:lnTo>
                  <a:pt x="112" y="1982"/>
                </a:lnTo>
                <a:lnTo>
                  <a:pt x="101" y="1962"/>
                </a:lnTo>
                <a:lnTo>
                  <a:pt x="96" y="1967"/>
                </a:lnTo>
                <a:lnTo>
                  <a:pt x="103" y="1967"/>
                </a:lnTo>
                <a:lnTo>
                  <a:pt x="94" y="1943"/>
                </a:lnTo>
                <a:lnTo>
                  <a:pt x="89" y="1914"/>
                </a:lnTo>
                <a:lnTo>
                  <a:pt x="85" y="1884"/>
                </a:lnTo>
                <a:lnTo>
                  <a:pt x="83" y="1850"/>
                </a:lnTo>
                <a:lnTo>
                  <a:pt x="83" y="1180"/>
                </a:lnTo>
                <a:lnTo>
                  <a:pt x="81" y="1146"/>
                </a:lnTo>
                <a:lnTo>
                  <a:pt x="78" y="1114"/>
                </a:lnTo>
                <a:lnTo>
                  <a:pt x="72" y="1087"/>
                </a:lnTo>
                <a:lnTo>
                  <a:pt x="63" y="1061"/>
                </a:lnTo>
                <a:lnTo>
                  <a:pt x="61" y="1056"/>
                </a:lnTo>
                <a:lnTo>
                  <a:pt x="52" y="1036"/>
                </a:lnTo>
                <a:lnTo>
                  <a:pt x="39" y="1021"/>
                </a:lnTo>
                <a:lnTo>
                  <a:pt x="26" y="1010"/>
                </a:lnTo>
                <a:lnTo>
                  <a:pt x="21" y="1009"/>
                </a:lnTo>
                <a:lnTo>
                  <a:pt x="15" y="1007"/>
                </a:lnTo>
                <a:lnTo>
                  <a:pt x="8" y="1005"/>
                </a:lnTo>
                <a:lnTo>
                  <a:pt x="8" y="1019"/>
                </a:lnTo>
                <a:lnTo>
                  <a:pt x="13" y="1017"/>
                </a:lnTo>
                <a:lnTo>
                  <a:pt x="15" y="1012"/>
                </a:lnTo>
                <a:lnTo>
                  <a:pt x="13" y="1007"/>
                </a:lnTo>
                <a:lnTo>
                  <a:pt x="8" y="1012"/>
                </a:lnTo>
                <a:lnTo>
                  <a:pt x="8" y="1019"/>
                </a:lnTo>
                <a:lnTo>
                  <a:pt x="15" y="1019"/>
                </a:lnTo>
                <a:lnTo>
                  <a:pt x="21" y="1015"/>
                </a:lnTo>
                <a:lnTo>
                  <a:pt x="26" y="1014"/>
                </a:lnTo>
                <a:lnTo>
                  <a:pt x="39" y="1004"/>
                </a:lnTo>
                <a:lnTo>
                  <a:pt x="52" y="988"/>
                </a:lnTo>
                <a:lnTo>
                  <a:pt x="61" y="968"/>
                </a:lnTo>
                <a:lnTo>
                  <a:pt x="63" y="963"/>
                </a:lnTo>
                <a:lnTo>
                  <a:pt x="63" y="963"/>
                </a:lnTo>
                <a:lnTo>
                  <a:pt x="72" y="939"/>
                </a:lnTo>
                <a:lnTo>
                  <a:pt x="78" y="911"/>
                </a:lnTo>
                <a:lnTo>
                  <a:pt x="81" y="878"/>
                </a:lnTo>
                <a:lnTo>
                  <a:pt x="83" y="845"/>
                </a:lnTo>
                <a:lnTo>
                  <a:pt x="83" y="174"/>
                </a:lnTo>
                <a:lnTo>
                  <a:pt x="85" y="140"/>
                </a:lnTo>
                <a:lnTo>
                  <a:pt x="89" y="110"/>
                </a:lnTo>
                <a:lnTo>
                  <a:pt x="94" y="81"/>
                </a:lnTo>
                <a:lnTo>
                  <a:pt x="103" y="56"/>
                </a:lnTo>
                <a:lnTo>
                  <a:pt x="96" y="56"/>
                </a:lnTo>
                <a:lnTo>
                  <a:pt x="101" y="61"/>
                </a:lnTo>
                <a:lnTo>
                  <a:pt x="112" y="41"/>
                </a:lnTo>
                <a:lnTo>
                  <a:pt x="123" y="25"/>
                </a:lnTo>
                <a:lnTo>
                  <a:pt x="136" y="15"/>
                </a:lnTo>
                <a:lnTo>
                  <a:pt x="142" y="14"/>
                </a:lnTo>
                <a:lnTo>
                  <a:pt x="136" y="8"/>
                </a:lnTo>
                <a:lnTo>
                  <a:pt x="136" y="15"/>
                </a:lnTo>
                <a:lnTo>
                  <a:pt x="144" y="14"/>
                </a:lnTo>
                <a:close/>
              </a:path>
            </a:pathLst>
          </a:custGeom>
          <a:solidFill>
            <a:srgbClr val="00006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pic>
        <p:nvPicPr>
          <p:cNvPr id="40121" name="Picture 18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77000" y="2986088"/>
            <a:ext cx="4445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122" name="Picture 186" descr="PopoRep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27788" y="3532188"/>
            <a:ext cx="611187" cy="838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40123" name="Picture 18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754188" y="1295400"/>
            <a:ext cx="1096962" cy="987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grpSp>
        <p:nvGrpSpPr>
          <p:cNvPr id="40146" name="Group 188"/>
          <p:cNvGrpSpPr>
            <a:grpSpLocks/>
          </p:cNvGrpSpPr>
          <p:nvPr/>
        </p:nvGrpSpPr>
        <p:grpSpPr bwMode="auto">
          <a:xfrm>
            <a:off x="3751263" y="1158875"/>
            <a:ext cx="1270000" cy="1541463"/>
            <a:chOff x="516" y="1344"/>
            <a:chExt cx="2040" cy="2640"/>
          </a:xfrm>
        </p:grpSpPr>
        <p:pic>
          <p:nvPicPr>
            <p:cNvPr id="40125" name="Picture 189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528" y="1344"/>
              <a:ext cx="2016" cy="26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  <p:sp>
          <p:nvSpPr>
            <p:cNvPr id="40126" name="Rectangle 190"/>
            <p:cNvSpPr>
              <a:spLocks noChangeArrowheads="1"/>
            </p:cNvSpPr>
            <p:nvPr/>
          </p:nvSpPr>
          <p:spPr bwMode="auto">
            <a:xfrm>
              <a:off x="516" y="1344"/>
              <a:ext cx="2040" cy="264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40127" name="Freeform 191"/>
          <p:cNvSpPr>
            <a:spLocks/>
          </p:cNvSpPr>
          <p:nvPr/>
        </p:nvSpPr>
        <p:spPr bwMode="auto">
          <a:xfrm>
            <a:off x="5386388" y="4343400"/>
            <a:ext cx="481012" cy="212725"/>
          </a:xfrm>
          <a:custGeom>
            <a:avLst/>
            <a:gdLst/>
            <a:ahLst/>
            <a:cxnLst>
              <a:cxn ang="0">
                <a:pos x="227" y="0"/>
              </a:cxn>
              <a:cxn ang="0">
                <a:pos x="227" y="34"/>
              </a:cxn>
              <a:cxn ang="0">
                <a:pos x="0" y="34"/>
              </a:cxn>
              <a:cxn ang="0">
                <a:pos x="0" y="100"/>
              </a:cxn>
              <a:cxn ang="0">
                <a:pos x="227" y="100"/>
              </a:cxn>
              <a:cxn ang="0">
                <a:pos x="227" y="134"/>
              </a:cxn>
              <a:cxn ang="0">
                <a:pos x="303" y="68"/>
              </a:cxn>
              <a:cxn ang="0">
                <a:pos x="227" y="0"/>
              </a:cxn>
            </a:cxnLst>
            <a:rect l="0" t="0" r="r" b="b"/>
            <a:pathLst>
              <a:path w="303" h="134">
                <a:moveTo>
                  <a:pt x="227" y="0"/>
                </a:moveTo>
                <a:lnTo>
                  <a:pt x="227" y="34"/>
                </a:lnTo>
                <a:lnTo>
                  <a:pt x="0" y="34"/>
                </a:lnTo>
                <a:lnTo>
                  <a:pt x="0" y="100"/>
                </a:lnTo>
                <a:lnTo>
                  <a:pt x="227" y="100"/>
                </a:lnTo>
                <a:lnTo>
                  <a:pt x="227" y="134"/>
                </a:lnTo>
                <a:lnTo>
                  <a:pt x="303" y="68"/>
                </a:lnTo>
                <a:lnTo>
                  <a:pt x="227" y="0"/>
                </a:lnTo>
                <a:close/>
              </a:path>
            </a:pathLst>
          </a:custGeom>
          <a:solidFill>
            <a:srgbClr val="00AE00"/>
          </a:solidFill>
          <a:ln w="11113">
            <a:solidFill>
              <a:srgbClr val="00006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pic>
        <p:nvPicPr>
          <p:cNvPr id="40128" name="Picture 192" descr="BS00257_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388100" y="2286000"/>
            <a:ext cx="609600" cy="531813"/>
          </a:xfrm>
          <a:prstGeom prst="rect">
            <a:avLst/>
          </a:prstGeom>
          <a:noFill/>
        </p:spPr>
      </p:pic>
      <p:sp>
        <p:nvSpPr>
          <p:cNvPr id="40129" name="Rectangle 193"/>
          <p:cNvSpPr>
            <a:spLocks noChangeArrowheads="1"/>
          </p:cNvSpPr>
          <p:nvPr/>
        </p:nvSpPr>
        <p:spPr bwMode="auto">
          <a:xfrm>
            <a:off x="7226300" y="3005138"/>
            <a:ext cx="1289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FF0000"/>
                </a:solidFill>
              </a:rPr>
              <a:t>POPOBIP</a:t>
            </a:r>
          </a:p>
          <a:p>
            <a:pPr algn="l"/>
            <a:r>
              <a:rPr lang="en-US" sz="1000" b="1">
                <a:solidFill>
                  <a:srgbClr val="FF0000"/>
                </a:solidFill>
              </a:rPr>
              <a:t>(PAGER MESSAGES)</a:t>
            </a:r>
            <a:endParaRPr lang="en-US" sz="2400">
              <a:latin typeface="Times New Roman" pitchFamily="18" charset="0"/>
            </a:endParaRPr>
          </a:p>
        </p:txBody>
      </p:sp>
      <p:pic>
        <p:nvPicPr>
          <p:cNvPr id="40130" name="Picture 194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352800" y="3694113"/>
            <a:ext cx="1976438" cy="127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131" name="Rectangle 195"/>
          <p:cNvSpPr>
            <a:spLocks noChangeArrowheads="1"/>
          </p:cNvSpPr>
          <p:nvPr/>
        </p:nvSpPr>
        <p:spPr bwMode="auto">
          <a:xfrm>
            <a:off x="3617913" y="5062538"/>
            <a:ext cx="15017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99"/>
                </a:solidFill>
              </a:rPr>
              <a:t>SCIENTIFIC COMMITTEE</a:t>
            </a:r>
            <a:endParaRPr lang="en-US" sz="2400">
              <a:latin typeface="Times New Roman" pitchFamily="18" charset="0"/>
            </a:endParaRPr>
          </a:p>
        </p:txBody>
      </p:sp>
      <p:pic>
        <p:nvPicPr>
          <p:cNvPr id="40132" name="Picture 196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447800" y="3133725"/>
            <a:ext cx="13716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136" name="Text Box 200"/>
          <p:cNvSpPr txBox="1">
            <a:spLocks noChangeArrowheads="1"/>
          </p:cNvSpPr>
          <p:nvPr/>
        </p:nvSpPr>
        <p:spPr bwMode="auto">
          <a:xfrm>
            <a:off x="971600" y="764704"/>
            <a:ext cx="5249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MX" sz="20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Popocatepetl</a:t>
            </a:r>
            <a:r>
              <a:rPr lang="es-MX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MX" sz="20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monitoring</a:t>
            </a:r>
            <a:r>
              <a:rPr lang="es-MX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and </a:t>
            </a:r>
            <a:r>
              <a:rPr lang="es-MX" sz="20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warning</a:t>
            </a:r>
            <a:r>
              <a:rPr lang="es-MX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MX" sz="20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system</a:t>
            </a:r>
            <a:endParaRPr lang="es-MX" sz="2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0137" name="Rectangle 201"/>
          <p:cNvSpPr>
            <a:spLocks noChangeArrowheads="1"/>
          </p:cNvSpPr>
          <p:nvPr/>
        </p:nvSpPr>
        <p:spPr bwMode="auto">
          <a:xfrm>
            <a:off x="1676400" y="5002213"/>
            <a:ext cx="8556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99"/>
                </a:solidFill>
              </a:rPr>
              <a:t>HAZARD MAP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40138" name="Line 202"/>
          <p:cNvSpPr>
            <a:spLocks noChangeShapeType="1"/>
          </p:cNvSpPr>
          <p:nvPr/>
        </p:nvSpPr>
        <p:spPr bwMode="auto">
          <a:xfrm>
            <a:off x="407988" y="5410200"/>
            <a:ext cx="8153400" cy="0"/>
          </a:xfrm>
          <a:prstGeom prst="line">
            <a:avLst/>
          </a:prstGeom>
          <a:noFill/>
          <a:ln w="38100" cmpd="dbl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pic>
        <p:nvPicPr>
          <p:cNvPr id="40158" name="Picture 222" descr="mapa0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609600" y="5715000"/>
            <a:ext cx="1371600" cy="1028700"/>
          </a:xfrm>
          <a:prstGeom prst="rect">
            <a:avLst/>
          </a:prstGeom>
          <a:noFill/>
        </p:spPr>
      </p:pic>
      <p:pic>
        <p:nvPicPr>
          <p:cNvPr id="40159" name="Picture 223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4267200" y="5715000"/>
            <a:ext cx="1447800" cy="9604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40160" name="Text Box 224"/>
          <p:cNvSpPr txBox="1">
            <a:spLocks noChangeArrowheads="1"/>
          </p:cNvSpPr>
          <p:nvPr/>
        </p:nvSpPr>
        <p:spPr bwMode="auto">
          <a:xfrm>
            <a:off x="2039938" y="5715000"/>
            <a:ext cx="1922462" cy="1004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76213" indent="-176213" algn="l" eaLnBrk="0" hangingPunct="0">
              <a:buClr>
                <a:srgbClr val="FF0000"/>
              </a:buClr>
              <a:buSzPct val="150000"/>
              <a:buFontTx/>
              <a:buChar char="•"/>
            </a:pPr>
            <a:r>
              <a:rPr lang="en-US" sz="1200"/>
              <a:t>Emergency planning (coordinates actions and procedures between federal gov,  5 states, and army</a:t>
            </a:r>
          </a:p>
        </p:txBody>
      </p:sp>
      <p:sp>
        <p:nvSpPr>
          <p:cNvPr id="40161" name="Rectangle 225"/>
          <p:cNvSpPr>
            <a:spLocks noChangeArrowheads="1"/>
          </p:cNvSpPr>
          <p:nvPr/>
        </p:nvSpPr>
        <p:spPr bwMode="auto">
          <a:xfrm>
            <a:off x="5791200" y="5791200"/>
            <a:ext cx="3048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76213" indent="-176213" algn="l" eaLnBrk="0" hangingPunct="0">
              <a:buClr>
                <a:srgbClr val="FF0000"/>
              </a:buClr>
              <a:buSzPct val="150000"/>
              <a:buFontTx/>
              <a:buChar char="•"/>
            </a:pPr>
            <a:r>
              <a:rPr lang="en-US" sz="1200"/>
              <a:t>Public preparedness </a:t>
            </a:r>
          </a:p>
          <a:p>
            <a:pPr marL="176213" indent="-176213" algn="l" eaLnBrk="0" hangingPunct="0">
              <a:buClr>
                <a:srgbClr val="FF0000"/>
              </a:buClr>
              <a:buSzPct val="150000"/>
              <a:buFontTx/>
              <a:buChar char="•"/>
            </a:pPr>
            <a:r>
              <a:rPr lang="en-US" sz="1200"/>
              <a:t>Implementation of warnings and communication of information procedures</a:t>
            </a:r>
          </a:p>
        </p:txBody>
      </p:sp>
      <p:sp>
        <p:nvSpPr>
          <p:cNvPr id="40181" name="Freeform 245"/>
          <p:cNvSpPr>
            <a:spLocks/>
          </p:cNvSpPr>
          <p:nvPr/>
        </p:nvSpPr>
        <p:spPr bwMode="auto">
          <a:xfrm>
            <a:off x="2897188" y="4114800"/>
            <a:ext cx="379412" cy="201613"/>
          </a:xfrm>
          <a:custGeom>
            <a:avLst/>
            <a:gdLst/>
            <a:ahLst/>
            <a:cxnLst>
              <a:cxn ang="0">
                <a:pos x="179" y="0"/>
              </a:cxn>
              <a:cxn ang="0">
                <a:pos x="179" y="31"/>
              </a:cxn>
              <a:cxn ang="0">
                <a:pos x="0" y="31"/>
              </a:cxn>
              <a:cxn ang="0">
                <a:pos x="0" y="95"/>
              </a:cxn>
              <a:cxn ang="0">
                <a:pos x="179" y="95"/>
              </a:cxn>
              <a:cxn ang="0">
                <a:pos x="179" y="127"/>
              </a:cxn>
              <a:cxn ang="0">
                <a:pos x="239" y="63"/>
              </a:cxn>
              <a:cxn ang="0">
                <a:pos x="179" y="0"/>
              </a:cxn>
            </a:cxnLst>
            <a:rect l="0" t="0" r="r" b="b"/>
            <a:pathLst>
              <a:path w="239" h="127">
                <a:moveTo>
                  <a:pt x="179" y="0"/>
                </a:moveTo>
                <a:lnTo>
                  <a:pt x="179" y="31"/>
                </a:lnTo>
                <a:lnTo>
                  <a:pt x="0" y="31"/>
                </a:lnTo>
                <a:lnTo>
                  <a:pt x="0" y="95"/>
                </a:lnTo>
                <a:lnTo>
                  <a:pt x="179" y="95"/>
                </a:lnTo>
                <a:lnTo>
                  <a:pt x="179" y="127"/>
                </a:lnTo>
                <a:lnTo>
                  <a:pt x="239" y="63"/>
                </a:lnTo>
                <a:lnTo>
                  <a:pt x="179" y="0"/>
                </a:lnTo>
                <a:close/>
              </a:path>
            </a:pathLst>
          </a:custGeom>
          <a:solidFill>
            <a:srgbClr val="00AE00"/>
          </a:solidFill>
          <a:ln w="11113">
            <a:solidFill>
              <a:srgbClr val="00006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pic>
        <p:nvPicPr>
          <p:cNvPr id="192" name="Picture 9"/>
          <p:cNvPicPr>
            <a:picLocks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8077200" y="6623050"/>
            <a:ext cx="990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3" name="Picture 2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" y="-1"/>
            <a:ext cx="9160344" cy="817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5496" y="6505599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1400" dirty="0" smtClean="0"/>
              <a:t>1/10</a:t>
            </a:r>
            <a:endParaRPr lang="es-PA" sz="1400" dirty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563938" y="1052736"/>
            <a:ext cx="2051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800" b="1" dirty="0"/>
              <a:t>ANTECEDENTES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39750" y="1557561"/>
            <a:ext cx="8208963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s-ES" sz="1800" dirty="0"/>
              <a:t>Es reconocido y aceptado que los sistemas de alerta temprana son un elemento importante en la reducción de riesgo de desastres. Previenen la pérdida de vidas y reducen el impacto de los desastres.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" y="-1"/>
            <a:ext cx="9160344" cy="817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95536" y="2564259"/>
            <a:ext cx="8281988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65113" indent="-265113" algn="just">
              <a:spcBef>
                <a:spcPct val="50000"/>
              </a:spcBef>
              <a:buFontTx/>
              <a:buBlip>
                <a:blip r:embed="rId3"/>
              </a:buBlip>
            </a:pPr>
            <a:r>
              <a:rPr lang="es-ES" sz="1800" dirty="0"/>
              <a:t> </a:t>
            </a:r>
            <a:r>
              <a:rPr lang="es-ES" sz="1800" b="1" dirty="0">
                <a:solidFill>
                  <a:srgbClr val="000066"/>
                </a:solidFill>
              </a:rPr>
              <a:t>La Conferencia Internacional sobre SAT</a:t>
            </a:r>
            <a:r>
              <a:rPr lang="es-ES" sz="1800" dirty="0"/>
              <a:t> para la reducción de desastres </a:t>
            </a:r>
            <a:r>
              <a:rPr lang="es-ES" sz="1800" dirty="0" smtClean="0"/>
              <a:t>(</a:t>
            </a:r>
            <a:r>
              <a:rPr lang="es-ES" sz="1800" dirty="0"/>
              <a:t>EWC’98 Potsdam) subrayó la </a:t>
            </a:r>
            <a:r>
              <a:rPr lang="es-ES" sz="1800" u="sng" dirty="0"/>
              <a:t>importancia de la Alerta Temprana</a:t>
            </a:r>
            <a:r>
              <a:rPr lang="es-ES" sz="1800" dirty="0"/>
              <a:t> como un </a:t>
            </a:r>
            <a:r>
              <a:rPr lang="es-ES" sz="1800" u="sng" dirty="0"/>
              <a:t>elemento de las estrategias nacionales e </a:t>
            </a:r>
            <a:r>
              <a:rPr lang="es-ES" sz="1800" u="sng" dirty="0" smtClean="0"/>
              <a:t>internacionales </a:t>
            </a:r>
            <a:r>
              <a:rPr lang="es-ES" sz="1800" u="sng" dirty="0"/>
              <a:t>de prevención</a:t>
            </a:r>
            <a:r>
              <a:rPr lang="es-ES" sz="1800" dirty="0"/>
              <a:t>.</a:t>
            </a:r>
          </a:p>
          <a:p>
            <a:pPr marL="265113" indent="-265113" algn="just">
              <a:spcBef>
                <a:spcPct val="50000"/>
              </a:spcBef>
              <a:buFontTx/>
              <a:buBlip>
                <a:blip r:embed="rId3"/>
              </a:buBlip>
            </a:pPr>
            <a:r>
              <a:rPr lang="es-ES" sz="1800" dirty="0"/>
              <a:t>La </a:t>
            </a:r>
            <a:r>
              <a:rPr lang="es-ES" sz="1800" b="1" dirty="0">
                <a:solidFill>
                  <a:srgbClr val="000066"/>
                </a:solidFill>
              </a:rPr>
              <a:t>Cumbre Mundial sobre el Desarrollo Sostenible</a:t>
            </a:r>
            <a:r>
              <a:rPr lang="es-ES" sz="1800" dirty="0"/>
              <a:t> (Johannesburgo, 2002) hizo un llamamiento para el </a:t>
            </a:r>
            <a:r>
              <a:rPr lang="es-ES" sz="1800" u="sng" dirty="0"/>
              <a:t>desarrollo y fortalecimiento</a:t>
            </a:r>
            <a:r>
              <a:rPr lang="es-ES" sz="1800" dirty="0"/>
              <a:t> de los sistemas y redes de alerta temprana en la </a:t>
            </a:r>
            <a:r>
              <a:rPr lang="es-ES" sz="1800" u="sng" dirty="0"/>
              <a:t>políticas y planes de desarrollo</a:t>
            </a:r>
            <a:r>
              <a:rPr lang="es-ES" sz="1800" dirty="0"/>
              <a:t> sostenible (EIRD)</a:t>
            </a:r>
          </a:p>
          <a:p>
            <a:pPr marL="265113" indent="-265113" algn="just">
              <a:spcBef>
                <a:spcPct val="50000"/>
              </a:spcBef>
              <a:buFontTx/>
              <a:buBlip>
                <a:blip r:embed="rId3"/>
              </a:buBlip>
            </a:pPr>
            <a:r>
              <a:rPr lang="es-ES" sz="1800" dirty="0"/>
              <a:t>La </a:t>
            </a:r>
            <a:r>
              <a:rPr lang="es-ES" sz="1800" b="1" dirty="0">
                <a:solidFill>
                  <a:srgbClr val="000066"/>
                </a:solidFill>
              </a:rPr>
              <a:t>Segunda Conferencia Internacional sobre Alerta Temprana</a:t>
            </a:r>
            <a:r>
              <a:rPr lang="es-ES" sz="1800" dirty="0"/>
              <a:t> (EWCII’2003 Bonn) </a:t>
            </a:r>
            <a:r>
              <a:rPr lang="es-ES" sz="1800" dirty="0" err="1"/>
              <a:t>utílizó</a:t>
            </a:r>
            <a:r>
              <a:rPr lang="es-ES" sz="1800" dirty="0"/>
              <a:t> el subtítulo “Integrar la alerta temprana en la políticas públicas” y aportó el marco para el Programa Internacional de Alerta Temprana</a:t>
            </a:r>
          </a:p>
        </p:txBody>
      </p:sp>
      <p:pic>
        <p:nvPicPr>
          <p:cNvPr id="10" name="Picture 2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03648" y="5589240"/>
            <a:ext cx="1368152" cy="444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547937" y="6357550"/>
            <a:ext cx="2880047" cy="383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707904" y="5589240"/>
            <a:ext cx="2877319" cy="470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9"/>
          <p:cNvPicPr>
            <a:picLocks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8077200" y="6623050"/>
            <a:ext cx="990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0592437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2720975" y="1027584"/>
            <a:ext cx="3725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MX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Earthquake</a:t>
            </a:r>
            <a:r>
              <a:rPr lang="es-MX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MX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Alarm</a:t>
            </a:r>
            <a:r>
              <a:rPr lang="es-MX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MX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System</a:t>
            </a:r>
            <a:endParaRPr lang="es-MX" sz="2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184" name="Picture 64" descr="sismo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11760" y="2204864"/>
            <a:ext cx="1131888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85" name="Picture 65" descr="sismo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15616" y="2780928"/>
            <a:ext cx="1143000" cy="99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88" name="Picture 68" descr="Decl_Mch_Fig0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43808" y="3140968"/>
            <a:ext cx="1163638" cy="923925"/>
          </a:xfrm>
          <a:prstGeom prst="rect">
            <a:avLst/>
          </a:prstGeom>
          <a:noFill/>
        </p:spPr>
      </p:pic>
      <p:pic>
        <p:nvPicPr>
          <p:cNvPr id="5226" name="Picture 10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38200" y="4241800"/>
            <a:ext cx="3810000" cy="223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227" name="Rectangle 107"/>
          <p:cNvSpPr>
            <a:spLocks noChangeArrowheads="1"/>
          </p:cNvSpPr>
          <p:nvPr/>
        </p:nvSpPr>
        <p:spPr bwMode="auto">
          <a:xfrm>
            <a:off x="838200" y="6477000"/>
            <a:ext cx="361473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/>
            <a:r>
              <a:rPr lang="es-ES_tradnl" sz="900" i="1"/>
              <a:t>V. Kostoglodov, J. Pacheco, Instituto de Geofísica, UNAM</a:t>
            </a:r>
          </a:p>
        </p:txBody>
      </p:sp>
      <p:sp>
        <p:nvSpPr>
          <p:cNvPr id="5494" name="Text Box 374"/>
          <p:cNvSpPr txBox="1">
            <a:spLocks noChangeArrowheads="1"/>
          </p:cNvSpPr>
          <p:nvPr/>
        </p:nvSpPr>
        <p:spPr bwMode="auto">
          <a:xfrm>
            <a:off x="683568" y="1558533"/>
            <a:ext cx="801580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dirty="0"/>
              <a:t>Mexico is located in a high seismic region. In average, every year an earthquake of M&gt;6.5 occurred</a:t>
            </a:r>
          </a:p>
        </p:txBody>
      </p:sp>
      <p:sp>
        <p:nvSpPr>
          <p:cNvPr id="5495" name="Text Box 375"/>
          <p:cNvSpPr txBox="1">
            <a:spLocks noChangeArrowheads="1"/>
          </p:cNvSpPr>
          <p:nvPr/>
        </p:nvSpPr>
        <p:spPr bwMode="auto">
          <a:xfrm>
            <a:off x="4876800" y="4648200"/>
            <a:ext cx="3840163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n-US"/>
              <a:t>Mexico City is located about 300 km far from an identified seismic gap, which has a high potential to rupture in a major earthquake.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148064" y="2276872"/>
            <a:ext cx="3143917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8" name="Picture 9"/>
          <p:cNvPicPr>
            <a:picLocks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8077200" y="6623050"/>
            <a:ext cx="990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" name="Picture 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" y="-1"/>
            <a:ext cx="9160344" cy="817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1 Rectángulo"/>
          <p:cNvSpPr>
            <a:spLocks noChangeArrowheads="1"/>
          </p:cNvSpPr>
          <p:nvPr/>
        </p:nvSpPr>
        <p:spPr bwMode="auto">
          <a:xfrm>
            <a:off x="785813" y="1628800"/>
            <a:ext cx="7673975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90500" indent="-190500">
              <a:lnSpc>
                <a:spcPct val="110000"/>
              </a:lnSpc>
              <a:spcBef>
                <a:spcPct val="50000"/>
              </a:spcBef>
              <a:buFontTx/>
              <a:buChar char="•"/>
            </a:pPr>
            <a:r>
              <a:rPr lang="es-MX" dirty="0">
                <a:latin typeface="Calibri" pitchFamily="34" charset="0"/>
              </a:rPr>
              <a:t>La aplicación del </a:t>
            </a:r>
            <a:r>
              <a:rPr lang="es-MX" b="1" dirty="0">
                <a:latin typeface="Calibri" pitchFamily="34" charset="0"/>
              </a:rPr>
              <a:t>conocimiento</a:t>
            </a:r>
            <a:r>
              <a:rPr lang="es-MX" dirty="0">
                <a:latin typeface="Calibri" pitchFamily="34" charset="0"/>
              </a:rPr>
              <a:t> en comprender las causas, temporalidad, y efectos de los fenómenos naturales son esenciales para los sistemas de alerta temprana, y debe incluir el entendimiento de las vulnerabilidades de la población e infraestructura.</a:t>
            </a:r>
          </a:p>
          <a:p>
            <a:pPr marL="190500" indent="-190500">
              <a:lnSpc>
                <a:spcPct val="110000"/>
              </a:lnSpc>
              <a:spcBef>
                <a:spcPct val="50000"/>
              </a:spcBef>
              <a:buFontTx/>
              <a:buChar char="•"/>
            </a:pPr>
            <a:r>
              <a:rPr lang="es-MX" dirty="0">
                <a:latin typeface="Calibri" pitchFamily="34" charset="0"/>
              </a:rPr>
              <a:t>Deben </a:t>
            </a:r>
            <a:r>
              <a:rPr lang="es-MX" b="1" dirty="0">
                <a:latin typeface="Calibri" pitchFamily="34" charset="0"/>
              </a:rPr>
              <a:t>centrarse en las personas </a:t>
            </a:r>
            <a:r>
              <a:rPr lang="es-MX" dirty="0">
                <a:latin typeface="Calibri" pitchFamily="34" charset="0"/>
              </a:rPr>
              <a:t>expuestas al riesgo tomando en consideración aspectos sociales culturales o de género y las implicaciones del Cambio </a:t>
            </a:r>
            <a:r>
              <a:rPr lang="es-MX" dirty="0" smtClean="0">
                <a:latin typeface="Calibri" pitchFamily="34" charset="0"/>
              </a:rPr>
              <a:t>Climático</a:t>
            </a:r>
            <a:r>
              <a:rPr lang="es-MX" dirty="0">
                <a:latin typeface="Calibri" pitchFamily="34" charset="0"/>
              </a:rPr>
              <a:t>.</a:t>
            </a:r>
          </a:p>
          <a:p>
            <a:pPr marL="190500" indent="-190500">
              <a:lnSpc>
                <a:spcPct val="110000"/>
              </a:lnSpc>
              <a:spcBef>
                <a:spcPct val="50000"/>
              </a:spcBef>
              <a:buFontTx/>
              <a:buChar char="•"/>
            </a:pPr>
            <a:r>
              <a:rPr lang="es-MX" dirty="0">
                <a:latin typeface="Calibri" pitchFamily="34" charset="0"/>
              </a:rPr>
              <a:t>Las tecnologías requeridas para alertar sobre la mayoría de los fenómenos naturales existen y los requerimiento para implementación de los Sistemas de Alerta Temprana son conocidos, sin embargo, la cobertura no es suficiente</a:t>
            </a:r>
          </a:p>
          <a:p>
            <a:pPr marL="190500" indent="-190500">
              <a:lnSpc>
                <a:spcPct val="110000"/>
              </a:lnSpc>
              <a:spcBef>
                <a:spcPct val="50000"/>
              </a:spcBef>
              <a:buFontTx/>
              <a:buChar char="•"/>
            </a:pPr>
            <a:r>
              <a:rPr lang="es-MX" dirty="0">
                <a:latin typeface="Calibri" pitchFamily="34" charset="0"/>
              </a:rPr>
              <a:t>No se puede dejar de mencionar que la efectividad de los sistemas de alerta temprana dependen de: 1) la idoneidad y confiabilidad de las técnicas empleadas para el monitoreo </a:t>
            </a:r>
            <a:r>
              <a:rPr lang="es-MX" dirty="0" smtClean="0">
                <a:latin typeface="Calibri" pitchFamily="34" charset="0"/>
              </a:rPr>
              <a:t> y la elaboración de pronósticos y </a:t>
            </a:r>
            <a:r>
              <a:rPr lang="es-MX" dirty="0">
                <a:latin typeface="Calibri" pitchFamily="34" charset="0"/>
              </a:rPr>
              <a:t>2) los recursos asignados para el mantenimiento que aseguren la operación continua del sistema</a:t>
            </a:r>
          </a:p>
        </p:txBody>
      </p:sp>
      <p:sp>
        <p:nvSpPr>
          <p:cNvPr id="45059" name="Text Box 4"/>
          <p:cNvSpPr txBox="1">
            <a:spLocks noChangeArrowheads="1"/>
          </p:cNvSpPr>
          <p:nvPr/>
        </p:nvSpPr>
        <p:spPr bwMode="auto">
          <a:xfrm>
            <a:off x="-36513" y="930275"/>
            <a:ext cx="9144001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MX" b="1"/>
              <a:t>Conclusiones</a:t>
            </a:r>
          </a:p>
        </p:txBody>
      </p:sp>
      <p:pic>
        <p:nvPicPr>
          <p:cNvPr id="12" name="Picture 9"/>
          <p:cNvPicPr>
            <a:picLocks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077200" y="6623050"/>
            <a:ext cx="990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" y="-1"/>
            <a:ext cx="9160344" cy="817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900113" y="1600200"/>
            <a:ext cx="7515225" cy="464434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85750" indent="-285750" algn="just">
              <a:lnSpc>
                <a:spcPct val="120000"/>
              </a:lnSpc>
              <a:spcAft>
                <a:spcPts val="600"/>
              </a:spcAft>
              <a:buFontTx/>
              <a:buBlip>
                <a:blip r:embed="rId2"/>
              </a:buBlip>
            </a:pPr>
            <a:r>
              <a:rPr lang="es-MX" dirty="0" smtClean="0"/>
              <a:t>Aún cuando existen diversas instancias e instituciones relacionadas con diferentes fenómenos naturales, en México ha sido una buena práctica la coordinación a nivel nacional de los alertamientos por parte de las autoridades de Protección Civil.  Ello no implica el no </a:t>
            </a:r>
            <a:r>
              <a:rPr lang="es-MX" dirty="0" smtClean="0"/>
              <a:t>promover </a:t>
            </a:r>
            <a:r>
              <a:rPr lang="es-MX" dirty="0" smtClean="0"/>
              <a:t>los sistemas de alertamiento local.     </a:t>
            </a:r>
          </a:p>
          <a:p>
            <a:pPr marL="285750" indent="-285750" algn="just">
              <a:lnSpc>
                <a:spcPct val="120000"/>
              </a:lnSpc>
              <a:spcAft>
                <a:spcPts val="600"/>
              </a:spcAft>
              <a:buFontTx/>
              <a:buBlip>
                <a:blip r:embed="rId2"/>
              </a:buBlip>
            </a:pPr>
            <a:r>
              <a:rPr lang="es-MX" dirty="0" smtClean="0"/>
              <a:t>Un elemento esencial de la coordinación de autoridades nacionales con las autoridades locales.  </a:t>
            </a:r>
          </a:p>
          <a:p>
            <a:pPr marL="285750" indent="-285750" algn="just">
              <a:lnSpc>
                <a:spcPct val="120000"/>
              </a:lnSpc>
              <a:spcAft>
                <a:spcPts val="600"/>
              </a:spcAft>
              <a:buFontTx/>
              <a:buBlip>
                <a:blip r:embed="rId2"/>
              </a:buBlip>
            </a:pPr>
            <a:r>
              <a:rPr lang="es-MX" dirty="0" smtClean="0"/>
              <a:t>En México ha sido útil el empleo de “semáforos de alerta” que traduzcan los pronósticos en niveles de riesgo, expresados en los escenarios mas probables que </a:t>
            </a:r>
            <a:r>
              <a:rPr lang="es-MX" dirty="0" err="1" smtClean="0"/>
              <a:t>pudan</a:t>
            </a:r>
            <a:r>
              <a:rPr lang="es-MX" dirty="0" smtClean="0"/>
              <a:t> </a:t>
            </a:r>
            <a:r>
              <a:rPr lang="es-MX" dirty="0" smtClean="0"/>
              <a:t>desarrollarse y en acciones de las autoridades y de la población. </a:t>
            </a:r>
          </a:p>
          <a:p>
            <a:pPr marL="285750" indent="-285750" algn="just">
              <a:lnSpc>
                <a:spcPct val="120000"/>
              </a:lnSpc>
              <a:spcAft>
                <a:spcPct val="50000"/>
              </a:spcAft>
              <a:buFontTx/>
              <a:buBlip>
                <a:blip r:embed="rId2"/>
              </a:buBlip>
            </a:pPr>
            <a:r>
              <a:rPr lang="es-MX" dirty="0" smtClean="0"/>
              <a:t>Ha sido importante probar la efectividad de los sistemas de alerta, incluyendo el proceso de diseminación de información y la respuesta</a:t>
            </a:r>
            <a:endParaRPr lang="es-MX" dirty="0"/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7092950" y="57150"/>
            <a:ext cx="1978025" cy="7651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3435808" y="1216025"/>
            <a:ext cx="22163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MX" sz="1800" b="1" dirty="0" smtClean="0"/>
              <a:t>Lecciones aprendidas</a:t>
            </a:r>
            <a:endParaRPr lang="en-US" sz="1800" b="1" dirty="0"/>
          </a:p>
        </p:txBody>
      </p:sp>
      <p:pic>
        <p:nvPicPr>
          <p:cNvPr id="7" name="Picture 9"/>
          <p:cNvPicPr>
            <a:picLocks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077200" y="6623050"/>
            <a:ext cx="990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" y="-1"/>
            <a:ext cx="9160344" cy="817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3900158"/>
              </p:ext>
            </p:extLst>
          </p:nvPr>
        </p:nvGraphicFramePr>
        <p:xfrm>
          <a:off x="0" y="914300"/>
          <a:ext cx="9144000" cy="5827068"/>
        </p:xfrm>
        <a:graphic>
          <a:graphicData uri="http://schemas.openxmlformats.org/drawingml/2006/table">
            <a:tbl>
              <a:tblPr/>
              <a:tblGrid>
                <a:gridCol w="1403648"/>
                <a:gridCol w="1584176"/>
                <a:gridCol w="1768846"/>
                <a:gridCol w="1585555"/>
                <a:gridCol w="1474236"/>
                <a:gridCol w="1327539"/>
              </a:tblGrid>
              <a:tr h="10801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Nivel de</a:t>
                      </a:r>
                      <a:endParaRPr lang="es-E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Actuación</a:t>
                      </a:r>
                      <a:endParaRPr lang="es-E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Factores Críticos</a:t>
                      </a:r>
                      <a:endParaRPr lang="es-E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Acciones Prioritarias</a:t>
                      </a:r>
                      <a:endParaRPr lang="es-E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Resultados Esperados</a:t>
                      </a:r>
                      <a:endParaRPr lang="es-E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2011 / 2015</a:t>
                      </a:r>
                      <a:endParaRPr lang="es-E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(por acción)</a:t>
                      </a:r>
                      <a:endParaRPr lang="es-E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Actores </a:t>
                      </a:r>
                      <a:endParaRPr lang="es-E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y</a:t>
                      </a:r>
                      <a:endParaRPr lang="es-E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Agencias Clave</a:t>
                      </a:r>
                      <a:endParaRPr lang="es-E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Experiencias Exitosas</a:t>
                      </a:r>
                      <a:endParaRPr lang="es-E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Buenas Prácticas</a:t>
                      </a:r>
                      <a:endParaRPr lang="es-E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64461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Regional/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Subregional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0" indent="0" algn="l"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Cooperación Internacional </a:t>
                      </a:r>
                    </a:p>
                    <a:p>
                      <a:pPr marL="95250" indent="0" algn="l">
                        <a:spcAft>
                          <a:spcPts val="0"/>
                        </a:spcAft>
                      </a:pPr>
                      <a:endParaRPr lang="es-MX" sz="1200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95250" indent="0" algn="l"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Mejorar pronósticos</a:t>
                      </a:r>
                      <a:endParaRPr lang="es-E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3035" algn="l"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Considerar las implicaciones del CC en el diseño de los SAT</a:t>
                      </a:r>
                      <a:endParaRPr lang="es-E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0" indent="0" algn="l">
                        <a:spcAft>
                          <a:spcPts val="0"/>
                        </a:spcAft>
                      </a:pPr>
                      <a:endParaRPr lang="es-E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0" indent="0" algn="l"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Agencias internacional</a:t>
                      </a:r>
                    </a:p>
                    <a:p>
                      <a:pPr marL="95250" indent="0" algn="l"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Comunidad científica</a:t>
                      </a:r>
                      <a:endParaRPr lang="es-E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0" indent="0" algn="l"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es-ES" sz="1200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95250" indent="0" algn="l"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PTWC, VAAC, OMM, GOESS</a:t>
                      </a:r>
                      <a:endParaRPr lang="es-E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714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Nacional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/</a:t>
                      </a:r>
                      <a:r>
                        <a:rPr lang="es-ES" sz="12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Subnacional</a:t>
                      </a:r>
                      <a:endParaRPr lang="es-E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842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La incorporación de los Sistemas de Alerta Temprana en las políticas públicas y como parte fundamental de una estrategia integral para la reducción </a:t>
                      </a:r>
                      <a:endParaRPr lang="es-ES" sz="1200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98425" indent="0" algn="l">
                        <a:spcAft>
                          <a:spcPts val="0"/>
                        </a:spcAft>
                      </a:pPr>
                      <a:endParaRPr lang="es-E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3035" algn="l"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Legislar el tema de los SAT </a:t>
                      </a:r>
                    </a:p>
                    <a:p>
                      <a:pPr marL="153035" algn="l">
                        <a:spcAft>
                          <a:spcPts val="0"/>
                        </a:spcAft>
                      </a:pPr>
                      <a:endParaRPr lang="es-MX" sz="1200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153035" algn="l"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Ampliar cobertura e</a:t>
                      </a:r>
                      <a:r>
                        <a:rPr lang="es-MX" sz="1200" baseline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incorporar fenómenos que aún no son monitoreados. Considerar el CC</a:t>
                      </a:r>
                    </a:p>
                    <a:p>
                      <a:pPr marL="153035" algn="l">
                        <a:spcAft>
                          <a:spcPts val="0"/>
                        </a:spcAft>
                      </a:pPr>
                      <a:endParaRPr lang="es-MX" sz="1200" baseline="0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153035" algn="l">
                        <a:spcAft>
                          <a:spcPts val="0"/>
                        </a:spcAft>
                      </a:pPr>
                      <a:r>
                        <a:rPr lang="es-MX" sz="1200" baseline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Alertas </a:t>
                      </a:r>
                      <a:r>
                        <a:rPr lang="es-MX" sz="1200" baseline="0" dirty="0" err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multi</a:t>
                      </a:r>
                      <a:r>
                        <a:rPr lang="es-MX" sz="1200" baseline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-amenaza</a:t>
                      </a:r>
                      <a:endParaRPr lang="es-E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0" indent="0" algn="l"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Posicionar</a:t>
                      </a:r>
                      <a:r>
                        <a:rPr lang="es-MX" sz="1200" baseline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el tema de los SAT en la agenda pública de los países, como parte de una estrategia global de  RRD y el desarrollo sostenible</a:t>
                      </a:r>
                      <a:endParaRPr lang="es-E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0" indent="0" algn="l"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Autoridades de Protección Civil</a:t>
                      </a:r>
                    </a:p>
                    <a:p>
                      <a:pPr marL="95250" indent="0" algn="l"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Legisladores</a:t>
                      </a:r>
                    </a:p>
                    <a:p>
                      <a:pPr marL="95250" indent="0" algn="l"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Sector Privado</a:t>
                      </a:r>
                    </a:p>
                    <a:p>
                      <a:pPr marL="95250" indent="0" algn="l">
                        <a:spcAft>
                          <a:spcPts val="0"/>
                        </a:spcAft>
                      </a:pPr>
                      <a:endParaRPr lang="es-E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0" indent="0" algn="just">
                        <a:spcAft>
                          <a:spcPts val="0"/>
                        </a:spcAft>
                      </a:pPr>
                      <a:endParaRPr lang="es-ES" sz="1200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95250" indent="0" algn="just">
                        <a:spcAft>
                          <a:spcPts val="0"/>
                        </a:spcAft>
                      </a:pPr>
                      <a:endParaRPr lang="es-ES" sz="1200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95250" indent="0" algn="just"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r>
                        <a:rPr lang="es-ES" sz="12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SIAT</a:t>
                      </a:r>
                      <a:endParaRPr lang="es-E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827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Local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9230" algn="l"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Participación</a:t>
                      </a:r>
                      <a:r>
                        <a:rPr lang="es-MX" sz="1200" baseline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comunitaria</a:t>
                      </a:r>
                    </a:p>
                    <a:p>
                      <a:pPr marL="189230" algn="l">
                        <a:spcAft>
                          <a:spcPts val="0"/>
                        </a:spcAft>
                      </a:pPr>
                      <a:endParaRPr lang="es-MX" sz="1200" baseline="0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189230" algn="l">
                        <a:spcAft>
                          <a:spcPts val="0"/>
                        </a:spcAft>
                      </a:pPr>
                      <a:r>
                        <a:rPr lang="es-MX" sz="1200" baseline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Garantizar la sostenibilidad de los sistemas</a:t>
                      </a:r>
                      <a:endParaRPr lang="es-E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Que las evaluaciones de los riesgos  locales y en diferentes sectores clave, estén</a:t>
                      </a:r>
                      <a:r>
                        <a:rPr lang="es-MX" sz="1200" baseline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disponibles y generen conciencia y </a:t>
                      </a:r>
                      <a:r>
                        <a:rPr lang="es-MX" sz="1200" baseline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sensibilización.</a:t>
                      </a:r>
                      <a:endParaRPr lang="es-MX" sz="1200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87313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00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87313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Estrategias nacionales- acciones locales</a:t>
                      </a:r>
                      <a:endParaRPr lang="es-E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0" indent="0" algn="l"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Los niveles de alertamiento bien definidos se traducen en acciones y procedimientos de actuación de autoridades y sociedad</a:t>
                      </a:r>
                      <a:endParaRPr lang="es-E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0" indent="0" algn="l"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Autoridades locales</a:t>
                      </a:r>
                    </a:p>
                    <a:p>
                      <a:pPr marL="95250" indent="0" algn="l"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Comunidades</a:t>
                      </a:r>
                      <a:endParaRPr lang="es-E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0" indent="0" algn="just"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es-ES" sz="1200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95250" indent="0" algn="just">
                        <a:spcAft>
                          <a:spcPts val="0"/>
                        </a:spcAft>
                      </a:pPr>
                      <a:endParaRPr lang="es-MX" sz="1200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95250" indent="0" algn="just">
                        <a:spcAft>
                          <a:spcPts val="0"/>
                        </a:spcAft>
                      </a:pPr>
                      <a:endParaRPr lang="es-MX" sz="1200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95250" indent="0" algn="just">
                        <a:spcAft>
                          <a:spcPts val="0"/>
                        </a:spcAft>
                      </a:pPr>
                      <a:endParaRPr lang="es-MX" sz="1200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95250" indent="0" algn="just"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Sistemas de Alerta temprana locales</a:t>
                      </a:r>
                      <a:endParaRPr lang="es-E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" y="-1"/>
            <a:ext cx="9160344" cy="817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" y="-1"/>
            <a:ext cx="9160344" cy="817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35496" y="6505599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1400" dirty="0" smtClean="0"/>
              <a:t>1/10</a:t>
            </a:r>
            <a:endParaRPr lang="es-PA" sz="1400" dirty="0"/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23528" y="1340768"/>
            <a:ext cx="8281988" cy="443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65113" indent="-265113" algn="just">
              <a:spcAft>
                <a:spcPts val="1200"/>
              </a:spcAft>
              <a:buFontTx/>
              <a:buBlip>
                <a:blip r:embed="rId3"/>
              </a:buBlip>
            </a:pPr>
            <a:r>
              <a:rPr lang="es-ES" sz="1800" dirty="0"/>
              <a:t> En 2004 se establece en Bonn </a:t>
            </a:r>
            <a:r>
              <a:rPr lang="es-ES" sz="1800" b="1" dirty="0">
                <a:solidFill>
                  <a:srgbClr val="000066"/>
                </a:solidFill>
              </a:rPr>
              <a:t>la Plataforma para la Promoción de la Alerta Temprana</a:t>
            </a:r>
            <a:r>
              <a:rPr lang="es-ES" sz="1800" dirty="0"/>
              <a:t> por parte de la Secretaría de la EIRD y respaldo del gobierno Alemán.</a:t>
            </a:r>
          </a:p>
          <a:p>
            <a:pPr marL="265113" indent="-265113" algn="just">
              <a:spcAft>
                <a:spcPts val="1200"/>
              </a:spcAft>
              <a:buFontTx/>
              <a:buBlip>
                <a:blip r:embed="rId3"/>
              </a:buBlip>
            </a:pPr>
            <a:r>
              <a:rPr lang="es-ES" sz="1800" dirty="0"/>
              <a:t>La adopción del “</a:t>
            </a:r>
            <a:r>
              <a:rPr lang="es-ES" sz="1800" b="1" dirty="0">
                <a:solidFill>
                  <a:srgbClr val="000066"/>
                </a:solidFill>
              </a:rPr>
              <a:t>Marco de Acción de </a:t>
            </a:r>
            <a:r>
              <a:rPr lang="es-ES" sz="1800" b="1" dirty="0" err="1">
                <a:solidFill>
                  <a:srgbClr val="000066"/>
                </a:solidFill>
              </a:rPr>
              <a:t>Hyogo</a:t>
            </a:r>
            <a:r>
              <a:rPr lang="es-ES" sz="1800" b="1" dirty="0">
                <a:solidFill>
                  <a:srgbClr val="000066"/>
                </a:solidFill>
              </a:rPr>
              <a:t> para 2005-2015</a:t>
            </a:r>
            <a:r>
              <a:rPr lang="es-ES" sz="1800" dirty="0"/>
              <a:t>: aumento de la </a:t>
            </a:r>
            <a:r>
              <a:rPr lang="es-ES" sz="1800" dirty="0" err="1"/>
              <a:t>resilencia</a:t>
            </a:r>
            <a:r>
              <a:rPr lang="es-ES" sz="1800" dirty="0"/>
              <a:t> de las naciones y comunidades ante los desastres”, subrayó la </a:t>
            </a:r>
            <a:r>
              <a:rPr lang="es-ES" sz="1800" u="sng" dirty="0"/>
              <a:t>importancia de conocer los riesgos y potenciar la alerta temprana para reducir los desastres. </a:t>
            </a:r>
            <a:r>
              <a:rPr lang="es-ES" sz="1800" dirty="0"/>
              <a:t> Asimismo propone promover el desarrollo de estos sistemas de alerta “</a:t>
            </a:r>
            <a:r>
              <a:rPr lang="es-ES" sz="1800" u="sng" dirty="0"/>
              <a:t>centrados en la gente</a:t>
            </a:r>
            <a:r>
              <a:rPr lang="es-ES" sz="1800" dirty="0"/>
              <a:t>”</a:t>
            </a:r>
            <a:endParaRPr lang="es-ES" sz="1800" u="sng" dirty="0"/>
          </a:p>
          <a:p>
            <a:pPr marL="265113" indent="-265113" algn="just">
              <a:spcAft>
                <a:spcPts val="1200"/>
              </a:spcAft>
              <a:buFontTx/>
              <a:buBlip>
                <a:blip r:embed="rId3"/>
              </a:buBlip>
            </a:pPr>
            <a:r>
              <a:rPr lang="es-ES" sz="1800" dirty="0"/>
              <a:t>Del 27 al 29 de marzo de 2006 se celebrará en Bonn, la </a:t>
            </a:r>
            <a:r>
              <a:rPr lang="es-ES" sz="1800" b="1" dirty="0">
                <a:solidFill>
                  <a:srgbClr val="000066"/>
                </a:solidFill>
              </a:rPr>
              <a:t>Tercera Conferencia Mundial</a:t>
            </a:r>
            <a:r>
              <a:rPr lang="es-ES" sz="1800" dirty="0"/>
              <a:t> sobre Sistemas de Alerta, con el subtítulo del Plan a la </a:t>
            </a:r>
            <a:r>
              <a:rPr lang="es-ES" sz="1800" dirty="0" smtClean="0"/>
              <a:t>Acción.</a:t>
            </a:r>
          </a:p>
          <a:p>
            <a:pPr marL="265113" indent="-265113" algn="just">
              <a:spcAft>
                <a:spcPts val="1200"/>
              </a:spcAft>
              <a:buFontTx/>
              <a:buBlip>
                <a:blip r:embed="rId3"/>
              </a:buBlip>
            </a:pPr>
            <a:r>
              <a:rPr lang="es-MX" dirty="0" smtClean="0"/>
              <a:t>El </a:t>
            </a:r>
            <a:r>
              <a:rPr lang="es-MX" b="1" dirty="0" smtClean="0">
                <a:solidFill>
                  <a:srgbClr val="000066"/>
                </a:solidFill>
              </a:rPr>
              <a:t>acuerdo Cancún</a:t>
            </a:r>
            <a:r>
              <a:rPr lang="es-MX" dirty="0" smtClean="0"/>
              <a:t>, derivado de la COP16 establece la necesidad de fortalecer las estrategias para la reducción del riesgo de desastres relacionados con el cambio climático, tomando en consideración el </a:t>
            </a:r>
            <a:r>
              <a:rPr lang="es-MX" b="1" dirty="0" smtClean="0">
                <a:solidFill>
                  <a:srgbClr val="000066"/>
                </a:solidFill>
              </a:rPr>
              <a:t>MAH</a:t>
            </a:r>
            <a:r>
              <a:rPr lang="es-MX" dirty="0" smtClean="0"/>
              <a:t>: </a:t>
            </a:r>
            <a:r>
              <a:rPr lang="es-MX" u="sng" dirty="0" smtClean="0"/>
              <a:t>Sistemas de Alerta Temprana</a:t>
            </a:r>
            <a:r>
              <a:rPr lang="es-MX" dirty="0" smtClean="0"/>
              <a:t>, identificación y manejo de riesgos, mecanismos de transferencia de riesgos, en niveles local, nacional, subregional y regional</a:t>
            </a:r>
            <a:endParaRPr lang="es-ES" sz="1800" dirty="0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3563938" y="908720"/>
            <a:ext cx="2051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800" b="1" dirty="0"/>
              <a:t>ANTECEDENTES</a:t>
            </a:r>
          </a:p>
        </p:txBody>
      </p:sp>
      <p:pic>
        <p:nvPicPr>
          <p:cNvPr id="11" name="Picture 1028" descr="ewc_logo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43608" y="5877272"/>
            <a:ext cx="2173163" cy="772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8" name="Picture 2" descr="http://3.bp.blogspot.com/_cSDjIOIz7UE/TPRUWdbt-lI/AAAAAAAANAk/blyquj8wG6g/s1600/cop16+cmp6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860032" y="5805264"/>
            <a:ext cx="1155849" cy="912832"/>
          </a:xfrm>
          <a:prstGeom prst="rect">
            <a:avLst/>
          </a:prstGeom>
          <a:noFill/>
        </p:spPr>
      </p:pic>
      <p:pic>
        <p:nvPicPr>
          <p:cNvPr id="13" name="Picture 9"/>
          <p:cNvPicPr>
            <a:picLocks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8077200" y="6623050"/>
            <a:ext cx="990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1680027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785786" y="2066548"/>
            <a:ext cx="7500990" cy="714380"/>
          </a:xfrm>
          <a:prstGeom prst="rect">
            <a:avLst/>
          </a:prstGeom>
          <a:solidFill>
            <a:srgbClr val="FFFFCC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071563" indent="-10715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Sistema: Componentes que interactúan entre si y son parte de un todo que produce un resultado</a:t>
            </a:r>
          </a:p>
        </p:txBody>
      </p:sp>
      <p:grpSp>
        <p:nvGrpSpPr>
          <p:cNvPr id="2" name="11 Grupo"/>
          <p:cNvGrpSpPr>
            <a:grpSpLocks/>
          </p:cNvGrpSpPr>
          <p:nvPr/>
        </p:nvGrpSpPr>
        <p:grpSpPr bwMode="auto">
          <a:xfrm>
            <a:off x="500063" y="3357563"/>
            <a:ext cx="8429625" cy="1787525"/>
            <a:chOff x="500063" y="4000504"/>
            <a:chExt cx="8429625" cy="1787525"/>
          </a:xfrm>
        </p:grpSpPr>
        <p:sp>
          <p:nvSpPr>
            <p:cNvPr id="8" name="7 Rectángulo redondeado"/>
            <p:cNvSpPr/>
            <p:nvPr/>
          </p:nvSpPr>
          <p:spPr>
            <a:xfrm>
              <a:off x="3055938" y="4179891"/>
              <a:ext cx="2928937" cy="142875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2400" dirty="0"/>
                <a:t>Sistema de Alerta Temprana</a:t>
              </a:r>
            </a:p>
          </p:txBody>
        </p:sp>
        <p:sp>
          <p:nvSpPr>
            <p:cNvPr id="9" name="8 Flecha derecha"/>
            <p:cNvSpPr/>
            <p:nvPr/>
          </p:nvSpPr>
          <p:spPr>
            <a:xfrm>
              <a:off x="500063" y="4000504"/>
              <a:ext cx="2428875" cy="178752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dirty="0"/>
                <a:t>Manifestación física de un fenómenos</a:t>
              </a:r>
            </a:p>
          </p:txBody>
        </p:sp>
        <p:sp>
          <p:nvSpPr>
            <p:cNvPr id="11" name="10 Flecha derecha"/>
            <p:cNvSpPr/>
            <p:nvPr/>
          </p:nvSpPr>
          <p:spPr>
            <a:xfrm>
              <a:off x="6143625" y="4000504"/>
              <a:ext cx="2786063" cy="178752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dirty="0"/>
                <a:t>Respuesta adecuada de la población en riesgo</a:t>
              </a:r>
            </a:p>
          </p:txBody>
        </p:sp>
      </p:grp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0" y="1089025"/>
            <a:ext cx="9144000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>
                <a:effectLst>
                  <a:outerShdw blurRad="38100" dist="38100" dir="2700000" algn="tl">
                    <a:srgbClr val="1F497D"/>
                  </a:outerShdw>
                </a:effectLst>
                <a:latin typeface="+mn-lt"/>
                <a:cs typeface="+mn-cs"/>
              </a:rPr>
              <a:t>SISTEMAS DE ALERTA TEMPRANA, DEFINICIÓN</a:t>
            </a:r>
          </a:p>
        </p:txBody>
      </p:sp>
      <p:sp>
        <p:nvSpPr>
          <p:cNvPr id="16" name="15 CuadroTexto"/>
          <p:cNvSpPr txBox="1"/>
          <p:nvPr/>
        </p:nvSpPr>
        <p:spPr>
          <a:xfrm>
            <a:off x="35496" y="6505599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1400" dirty="0" smtClean="0"/>
              <a:t>1/10</a:t>
            </a:r>
            <a:endParaRPr lang="es-PA" sz="1400" dirty="0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" y="-1"/>
            <a:ext cx="9160344" cy="817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9"/>
          <p:cNvPicPr>
            <a:picLocks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077200" y="6623050"/>
            <a:ext cx="990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43438" y="2708275"/>
            <a:ext cx="3762375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CuadroTexto"/>
          <p:cNvSpPr txBox="1"/>
          <p:nvPr/>
        </p:nvSpPr>
        <p:spPr>
          <a:xfrm>
            <a:off x="539750" y="2687638"/>
            <a:ext cx="3889375" cy="36471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MX" dirty="0">
                <a:cs typeface="Arial" pitchFamily="34" charset="0"/>
              </a:rPr>
              <a:t>Los sistemas de alerta temprana incluyen los siguientes elementos:</a:t>
            </a:r>
          </a:p>
          <a:p>
            <a:pPr>
              <a:defRPr/>
            </a:pPr>
            <a:endParaRPr lang="es-MX" dirty="0">
              <a:cs typeface="Arial" pitchFamily="34" charset="0"/>
            </a:endParaRPr>
          </a:p>
          <a:p>
            <a:pPr marL="342900" indent="-342900">
              <a:spcAft>
                <a:spcPts val="600"/>
              </a:spcAft>
              <a:buFontTx/>
              <a:buAutoNum type="arabicParenR"/>
              <a:defRPr/>
            </a:pPr>
            <a:r>
              <a:rPr lang="es-MX" dirty="0">
                <a:cs typeface="Arial" pitchFamily="34" charset="0"/>
              </a:rPr>
              <a:t>Identificación de Riesgos</a:t>
            </a:r>
          </a:p>
          <a:p>
            <a:pPr marL="342900" indent="-342900">
              <a:spcAft>
                <a:spcPts val="600"/>
              </a:spcAft>
              <a:buFontTx/>
              <a:buAutoNum type="arabicParenR"/>
              <a:defRPr/>
            </a:pPr>
            <a:r>
              <a:rPr lang="es-MX" dirty="0">
                <a:cs typeface="Arial" pitchFamily="34" charset="0"/>
              </a:rPr>
              <a:t>El monitoreo y el pronóstico de eventos inminentes</a:t>
            </a:r>
          </a:p>
          <a:p>
            <a:pPr marL="342900" indent="-342900">
              <a:spcAft>
                <a:spcPts val="600"/>
              </a:spcAft>
              <a:buFontTx/>
              <a:buAutoNum type="arabicParenR"/>
              <a:defRPr/>
            </a:pPr>
            <a:r>
              <a:rPr lang="es-MX" dirty="0">
                <a:cs typeface="Arial" pitchFamily="34" charset="0"/>
              </a:rPr>
              <a:t>El procesamiento y comunicación de alertas comprensibles a las autoridades y a la población</a:t>
            </a:r>
          </a:p>
          <a:p>
            <a:pPr marL="342900" indent="-342900">
              <a:spcAft>
                <a:spcPts val="600"/>
              </a:spcAft>
              <a:buFontTx/>
              <a:buAutoNum type="arabicParenR"/>
              <a:defRPr/>
            </a:pPr>
            <a:r>
              <a:rPr lang="es-MX" dirty="0">
                <a:cs typeface="Arial" pitchFamily="34" charset="0"/>
              </a:rPr>
              <a:t>La capacidad de respuesta con acciones apropiadas y oportunas ante los alertamiento </a:t>
            </a:r>
            <a:endParaRPr lang="es-ES" dirty="0">
              <a:cs typeface="Arial" pitchFamily="34" charset="0"/>
            </a:endParaRPr>
          </a:p>
        </p:txBody>
      </p:sp>
      <p:sp>
        <p:nvSpPr>
          <p:cNvPr id="23556" name="3 Rectángulo"/>
          <p:cNvSpPr>
            <a:spLocks noChangeArrowheads="1"/>
          </p:cNvSpPr>
          <p:nvPr/>
        </p:nvSpPr>
        <p:spPr bwMode="auto">
          <a:xfrm>
            <a:off x="539750" y="1016000"/>
            <a:ext cx="7920038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MX" b="1" dirty="0"/>
              <a:t>Conjunto de capacidades </a:t>
            </a:r>
            <a:r>
              <a:rPr lang="es-MX" dirty="0"/>
              <a:t>requeridas para genera y diseminar </a:t>
            </a:r>
            <a:r>
              <a:rPr lang="es-MX" b="1" dirty="0"/>
              <a:t>información oportuna y útil </a:t>
            </a:r>
            <a:r>
              <a:rPr lang="es-MX" dirty="0"/>
              <a:t>para que los individuos, comunidades y organizaciones amenazadas por la presencia de un fenómeno perturbador (peligro), </a:t>
            </a:r>
            <a:r>
              <a:rPr lang="es-MX" b="1" dirty="0"/>
              <a:t>se preparen y actúen de manera adecuada</a:t>
            </a:r>
            <a:r>
              <a:rPr lang="es-MX" dirty="0"/>
              <a:t> y con tiempo suficiente para reducir la posibilidad de pérdidas y daños.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35496" y="6505599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1400" dirty="0" smtClean="0"/>
              <a:t>1/10</a:t>
            </a:r>
            <a:endParaRPr lang="es-PA" sz="1400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" y="-1"/>
            <a:ext cx="9160344" cy="817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9"/>
          <p:cNvPicPr>
            <a:picLocks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077200" y="6623050"/>
            <a:ext cx="990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755650" y="901700"/>
            <a:ext cx="7334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>
                <a:effectLst>
                  <a:outerShdw blurRad="38100" dist="38100" dir="2700000" algn="tl">
                    <a:srgbClr val="1F497D"/>
                  </a:outerShdw>
                </a:effectLst>
                <a:latin typeface="+mn-lt"/>
                <a:cs typeface="+mn-cs"/>
              </a:rPr>
              <a:t>CONOCIMIENTO PREVIO DE LOS RIESGOS QUE SE ENFRENTAN</a:t>
            </a:r>
          </a:p>
        </p:txBody>
      </p:sp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466725" y="1296988"/>
            <a:ext cx="8281988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5113" indent="-265113" algn="just">
              <a:spcAft>
                <a:spcPts val="1200"/>
              </a:spcAft>
              <a:buFontTx/>
              <a:buBlip>
                <a:blip r:embed="rId2"/>
              </a:buBlip>
            </a:pPr>
            <a:r>
              <a:rPr lang="es-MX" dirty="0" smtClean="0">
                <a:cs typeface="Arial" pitchFamily="34" charset="0"/>
              </a:rPr>
              <a:t>El </a:t>
            </a:r>
            <a:r>
              <a:rPr lang="es-MX" dirty="0">
                <a:cs typeface="Arial" pitchFamily="34" charset="0"/>
              </a:rPr>
              <a:t>desarrollo de los alertamientos oportunos depende de la generación precisa de los </a:t>
            </a:r>
            <a:r>
              <a:rPr lang="es-MX" b="1" dirty="0">
                <a:solidFill>
                  <a:srgbClr val="000066"/>
                </a:solidFill>
                <a:cs typeface="Arial" pitchFamily="34" charset="0"/>
              </a:rPr>
              <a:t>escenarios de riesgo</a:t>
            </a:r>
            <a:r>
              <a:rPr lang="es-MX" dirty="0">
                <a:cs typeface="Arial" pitchFamily="34" charset="0"/>
              </a:rPr>
              <a:t>, indicando el impacto probable de los peligros en grupos vulnerables</a:t>
            </a:r>
            <a:r>
              <a:rPr lang="en-US" dirty="0">
                <a:cs typeface="Arial" pitchFamily="34" charset="0"/>
              </a:rPr>
              <a:t> </a:t>
            </a:r>
            <a:endParaRPr lang="es-MX" dirty="0">
              <a:cs typeface="Arial" pitchFamily="34" charset="0"/>
            </a:endParaRPr>
          </a:p>
          <a:p>
            <a:pPr marL="265113" indent="-265113" algn="just">
              <a:spcAft>
                <a:spcPts val="1200"/>
              </a:spcAft>
              <a:buFontTx/>
              <a:buBlip>
                <a:blip r:embed="rId2"/>
              </a:buBlip>
            </a:pPr>
            <a:r>
              <a:rPr lang="es-MX" dirty="0">
                <a:cs typeface="Arial" pitchFamily="34" charset="0"/>
              </a:rPr>
              <a:t>La cuantificación del riesgo debe considerar la </a:t>
            </a:r>
            <a:r>
              <a:rPr lang="es-MX" b="1" dirty="0">
                <a:solidFill>
                  <a:srgbClr val="000066"/>
                </a:solidFill>
                <a:cs typeface="Arial" pitchFamily="34" charset="0"/>
              </a:rPr>
              <a:t>naturaleza dinámica</a:t>
            </a:r>
            <a:r>
              <a:rPr lang="es-MX" dirty="0">
                <a:cs typeface="Arial" pitchFamily="34" charset="0"/>
              </a:rPr>
              <a:t> de los peligros y vulnerabilidades, como resultado de procesos como la urbanización, cambio de uso de suelo, degradación ambiental y cambio climático</a:t>
            </a:r>
            <a:r>
              <a:rPr lang="es-MX" dirty="0" smtClean="0">
                <a:cs typeface="Arial" pitchFamily="34" charset="0"/>
              </a:rPr>
              <a:t>.</a:t>
            </a:r>
          </a:p>
          <a:p>
            <a:pPr marL="265113" indent="-265113" algn="just">
              <a:spcAft>
                <a:spcPts val="1200"/>
              </a:spcAft>
              <a:buFontTx/>
              <a:buBlip>
                <a:blip r:embed="rId2"/>
              </a:buBlip>
            </a:pPr>
            <a:r>
              <a:rPr lang="es-MX" dirty="0" smtClean="0">
                <a:cs typeface="Arial" pitchFamily="34" charset="0"/>
              </a:rPr>
              <a:t>Conocer los riesgos y contar con mapas, además de motivar, </a:t>
            </a:r>
            <a:r>
              <a:rPr lang="es-MX" b="1" dirty="0" smtClean="0">
                <a:cs typeface="Arial" pitchFamily="34" charset="0"/>
              </a:rPr>
              <a:t>crea conciencia y sensibiliza</a:t>
            </a:r>
            <a:r>
              <a:rPr lang="es-MX" dirty="0" smtClean="0">
                <a:cs typeface="Arial" pitchFamily="34" charset="0"/>
              </a:rPr>
              <a:t> a las personas que van a ser alertadas</a:t>
            </a:r>
          </a:p>
          <a:p>
            <a:pPr marL="265113" indent="-265113" algn="just">
              <a:spcAft>
                <a:spcPts val="1200"/>
              </a:spcAft>
              <a:buFontTx/>
              <a:buBlip>
                <a:blip r:embed="rId2"/>
              </a:buBlip>
            </a:pPr>
            <a:r>
              <a:rPr lang="es-MX" dirty="0" smtClean="0">
                <a:cs typeface="Arial" pitchFamily="34" charset="0"/>
              </a:rPr>
              <a:t>Permite </a:t>
            </a:r>
            <a:r>
              <a:rPr lang="es-MX" b="1" dirty="0" smtClean="0">
                <a:solidFill>
                  <a:srgbClr val="000066"/>
                </a:solidFill>
                <a:cs typeface="Arial" pitchFamily="34" charset="0"/>
              </a:rPr>
              <a:t>priorizar</a:t>
            </a:r>
            <a:r>
              <a:rPr lang="es-MX" dirty="0" smtClean="0">
                <a:cs typeface="Arial" pitchFamily="34" charset="0"/>
              </a:rPr>
              <a:t> las necesidades de los sistemas de alerta temprana, así como orientar los </a:t>
            </a:r>
            <a:r>
              <a:rPr lang="es-MX" b="1" dirty="0" smtClean="0">
                <a:solidFill>
                  <a:srgbClr val="000066"/>
                </a:solidFill>
                <a:cs typeface="Arial" pitchFamily="34" charset="0"/>
              </a:rPr>
              <a:t>preparativos</a:t>
            </a:r>
            <a:r>
              <a:rPr lang="es-MX" dirty="0" smtClean="0">
                <a:cs typeface="Arial" pitchFamily="34" charset="0"/>
              </a:rPr>
              <a:t> de respuesta a emergencias y de </a:t>
            </a:r>
            <a:r>
              <a:rPr lang="es-MX" b="1" dirty="0" smtClean="0">
                <a:solidFill>
                  <a:srgbClr val="000066"/>
                </a:solidFill>
                <a:cs typeface="Arial" pitchFamily="34" charset="0"/>
              </a:rPr>
              <a:t>prevención</a:t>
            </a:r>
            <a:r>
              <a:rPr lang="es-MX" dirty="0" smtClean="0">
                <a:cs typeface="Arial" pitchFamily="34" charset="0"/>
              </a:rPr>
              <a:t> de desastres.</a:t>
            </a:r>
          </a:p>
          <a:p>
            <a:pPr marL="265113" indent="-265113" algn="just">
              <a:spcAft>
                <a:spcPts val="1200"/>
              </a:spcAft>
              <a:buFontTx/>
              <a:buBlip>
                <a:blip r:embed="rId2"/>
              </a:buBlip>
            </a:pPr>
            <a:endParaRPr lang="es-MX" dirty="0">
              <a:cs typeface="Arial" pitchFamily="34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35496" y="6505599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1400" dirty="0" smtClean="0"/>
              <a:t>1/10</a:t>
            </a:r>
            <a:endParaRPr lang="es-PA" sz="1400" dirty="0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" y="-1"/>
            <a:ext cx="9160344" cy="817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20452" y="4869160"/>
            <a:ext cx="521970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372200" y="4725144"/>
            <a:ext cx="232410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9"/>
          <p:cNvPicPr>
            <a:picLocks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077200" y="6623050"/>
            <a:ext cx="990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2124075" y="830040"/>
            <a:ext cx="4476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b="1" dirty="0">
                <a:latin typeface="Calibri" pitchFamily="34" charset="0"/>
              </a:rPr>
              <a:t>SISTEMA DE MEDICIÓN Y MONITOREO</a:t>
            </a: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395288" y="1329149"/>
            <a:ext cx="8281987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5113" indent="-265113" algn="just">
              <a:spcAft>
                <a:spcPts val="1200"/>
              </a:spcAft>
              <a:buFontTx/>
              <a:buBlip>
                <a:blip r:embed="rId2"/>
              </a:buBlip>
            </a:pPr>
            <a:r>
              <a:rPr lang="es-ES" dirty="0">
                <a:latin typeface="Calibri" pitchFamily="34" charset="0"/>
              </a:rPr>
              <a:t>Deben estar basados en </a:t>
            </a:r>
            <a:r>
              <a:rPr lang="es-ES" b="1" dirty="0">
                <a:solidFill>
                  <a:srgbClr val="000066"/>
                </a:solidFill>
                <a:latin typeface="Calibri" pitchFamily="34" charset="0"/>
              </a:rPr>
              <a:t>conocimientos científicos</a:t>
            </a:r>
            <a:r>
              <a:rPr lang="es-ES" dirty="0">
                <a:latin typeface="Calibri" pitchFamily="34" charset="0"/>
              </a:rPr>
              <a:t> tendientes a la  elaboración de </a:t>
            </a:r>
            <a:r>
              <a:rPr lang="es-ES" b="1" dirty="0">
                <a:solidFill>
                  <a:srgbClr val="000066"/>
                </a:solidFill>
                <a:latin typeface="Calibri" pitchFamily="34" charset="0"/>
              </a:rPr>
              <a:t>pronósticos y/o predicciones</a:t>
            </a:r>
            <a:r>
              <a:rPr lang="es-ES" dirty="0">
                <a:latin typeface="Calibri" pitchFamily="34" charset="0"/>
              </a:rPr>
              <a:t>.</a:t>
            </a:r>
          </a:p>
          <a:p>
            <a:pPr marL="265113" indent="-265113" algn="just">
              <a:spcAft>
                <a:spcPts val="1200"/>
              </a:spcAft>
              <a:buFontTx/>
              <a:buBlip>
                <a:blip r:embed="rId2"/>
              </a:buBlip>
            </a:pPr>
            <a:r>
              <a:rPr lang="es-ES" dirty="0">
                <a:latin typeface="Calibri" pitchFamily="34" charset="0"/>
              </a:rPr>
              <a:t>Un </a:t>
            </a:r>
            <a:r>
              <a:rPr lang="es-ES" b="1" dirty="0">
                <a:solidFill>
                  <a:srgbClr val="000066"/>
                </a:solidFill>
                <a:latin typeface="Calibri" pitchFamily="34" charset="0"/>
              </a:rPr>
              <a:t>monitoreo continuo</a:t>
            </a:r>
            <a:r>
              <a:rPr lang="es-ES" dirty="0">
                <a:latin typeface="Calibri" pitchFamily="34" charset="0"/>
              </a:rPr>
              <a:t> (24 horas) de diversos parámetros relacionados con el fenómeno y la detección de precursores que permitan generar alertamientos precisos y oportunos.  Cambios en los patrones  y distribución</a:t>
            </a:r>
          </a:p>
          <a:p>
            <a:pPr marL="265113" indent="-265113" algn="just">
              <a:spcAft>
                <a:spcPts val="1200"/>
              </a:spcAft>
              <a:buFontTx/>
              <a:buBlip>
                <a:blip r:embed="rId2"/>
              </a:buBlip>
            </a:pPr>
            <a:r>
              <a:rPr lang="es-MX" dirty="0">
                <a:latin typeface="Calibri" pitchFamily="34" charset="0"/>
              </a:rPr>
              <a:t>Es necesario reconocer que los fenómenos naturales siguen siendo en muchos casos un proceso difícil de ser modelados por las ciencias físicas, debido a sus características aleatorias y a sus niveles de incertidumbre e imprecisión asociados. Por lo tanto </a:t>
            </a:r>
            <a:r>
              <a:rPr lang="es-ES" dirty="0">
                <a:latin typeface="Calibri" pitchFamily="34" charset="0"/>
              </a:rPr>
              <a:t>debe ser aceptada la </a:t>
            </a:r>
            <a:r>
              <a:rPr lang="es-ES" b="1" dirty="0" smtClean="0">
                <a:solidFill>
                  <a:srgbClr val="000066"/>
                </a:solidFill>
                <a:latin typeface="Calibri" pitchFamily="34" charset="0"/>
              </a:rPr>
              <a:t>incertidumbre</a:t>
            </a:r>
            <a:r>
              <a:rPr lang="es-ES" dirty="0" smtClean="0">
                <a:latin typeface="Calibri" pitchFamily="34" charset="0"/>
              </a:rPr>
              <a:t>.</a:t>
            </a:r>
          </a:p>
          <a:p>
            <a:pPr marL="265113" indent="-265113" algn="just">
              <a:spcAft>
                <a:spcPts val="1200"/>
              </a:spcAft>
              <a:buFontTx/>
              <a:buBlip>
                <a:blip r:embed="rId2"/>
              </a:buBlip>
            </a:pPr>
            <a:r>
              <a:rPr lang="es-MX" dirty="0" smtClean="0">
                <a:latin typeface="Calibri" pitchFamily="34" charset="0"/>
              </a:rPr>
              <a:t>Garantizar la sostenibilidad de los sistemas</a:t>
            </a:r>
            <a:endParaRPr lang="es-ES" dirty="0">
              <a:latin typeface="Calibri" pitchFamily="34" charset="0"/>
            </a:endParaRPr>
          </a:p>
        </p:txBody>
      </p:sp>
      <p:pic>
        <p:nvPicPr>
          <p:cNvPr id="27652" name="Picture 5" descr="SAH- estructura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99592" y="4869160"/>
            <a:ext cx="2375669" cy="1758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Picture 9"/>
          <p:cNvPicPr>
            <a:picLocks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077200" y="6623050"/>
            <a:ext cx="990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635896" y="4844752"/>
            <a:ext cx="21526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" y="-1"/>
            <a:ext cx="9160344" cy="817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444208" y="4941168"/>
            <a:ext cx="1800324" cy="13473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539552" y="1531640"/>
            <a:ext cx="2552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PRONÓSTICO</a:t>
            </a:r>
          </a:p>
        </p:txBody>
      </p:sp>
      <p:sp>
        <p:nvSpPr>
          <p:cNvPr id="33798" name="7 Rectángulo"/>
          <p:cNvSpPr>
            <a:spLocks noChangeArrowheads="1"/>
          </p:cNvSpPr>
          <p:nvPr/>
        </p:nvSpPr>
        <p:spPr bwMode="auto">
          <a:xfrm>
            <a:off x="395536" y="2895034"/>
            <a:ext cx="8172450" cy="2262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Aft>
                <a:spcPts val="600"/>
              </a:spcAft>
              <a:tabLst>
                <a:tab pos="-457200" algn="l"/>
              </a:tabLst>
            </a:pPr>
            <a:r>
              <a:rPr lang="es-MX" dirty="0">
                <a:latin typeface="Calibri" pitchFamily="34" charset="0"/>
              </a:rPr>
              <a:t>Un pronóstico puede ser</a:t>
            </a:r>
          </a:p>
          <a:p>
            <a:pPr marL="742950" lvl="1" indent="-285750" algn="just" eaLnBrk="0" hangingPunct="0">
              <a:spcAft>
                <a:spcPts val="600"/>
              </a:spcAft>
              <a:buFontTx/>
              <a:buChar char="•"/>
              <a:tabLst>
                <a:tab pos="-457200" algn="l"/>
              </a:tabLst>
            </a:pPr>
            <a:r>
              <a:rPr lang="es-MX" dirty="0">
                <a:latin typeface="Calibri" pitchFamily="34" charset="0"/>
              </a:rPr>
              <a:t>A corto plazo, generalmente basado en la búsqueda e interpretación de señales o eventos </a:t>
            </a:r>
            <a:r>
              <a:rPr lang="es-MX" dirty="0" smtClean="0">
                <a:latin typeface="Calibri" pitchFamily="34" charset="0"/>
              </a:rPr>
              <a:t>precursores;</a:t>
            </a:r>
          </a:p>
          <a:p>
            <a:pPr marL="742950" lvl="1" indent="-285750" algn="just" eaLnBrk="0" hangingPunct="0">
              <a:spcAft>
                <a:spcPts val="600"/>
              </a:spcAft>
              <a:buFontTx/>
              <a:buChar char="•"/>
              <a:tabLst>
                <a:tab pos="-457200" algn="l"/>
              </a:tabLst>
            </a:pPr>
            <a:r>
              <a:rPr lang="es-MX" dirty="0" smtClean="0">
                <a:latin typeface="Calibri" pitchFamily="34" charset="0"/>
              </a:rPr>
              <a:t>A </a:t>
            </a:r>
            <a:r>
              <a:rPr lang="es-MX" dirty="0">
                <a:latin typeface="Calibri" pitchFamily="34" charset="0"/>
              </a:rPr>
              <a:t>mediano plazo, basado en la información probabilística de parámetros indicadores</a:t>
            </a:r>
          </a:p>
          <a:p>
            <a:pPr marL="742950" lvl="1" indent="-285750" algn="just" eaLnBrk="0" hangingPunct="0">
              <a:spcAft>
                <a:spcPts val="600"/>
              </a:spcAft>
              <a:buFontTx/>
              <a:buChar char="•"/>
              <a:tabLst>
                <a:tab pos="-457200" algn="l"/>
              </a:tabLst>
            </a:pPr>
            <a:r>
              <a:rPr lang="es-MX" dirty="0">
                <a:latin typeface="Calibri" pitchFamily="34" charset="0"/>
              </a:rPr>
              <a:t>A largo plazo, basado en la determinación del evento máximo probable en un período de tiempo</a:t>
            </a:r>
            <a:r>
              <a:rPr lang="es-MX" dirty="0" smtClean="0">
                <a:latin typeface="Calibri" pitchFamily="34" charset="0"/>
              </a:rPr>
              <a:t>.</a:t>
            </a:r>
            <a:endParaRPr lang="es-MX" dirty="0">
              <a:latin typeface="Calibri" pitchFamily="34" charset="0"/>
            </a:endParaRPr>
          </a:p>
        </p:txBody>
      </p:sp>
      <p:sp>
        <p:nvSpPr>
          <p:cNvPr id="33799" name="8 Rectángulo"/>
          <p:cNvSpPr>
            <a:spLocks noChangeArrowheads="1"/>
          </p:cNvSpPr>
          <p:nvPr/>
        </p:nvSpPr>
        <p:spPr bwMode="auto">
          <a:xfrm>
            <a:off x="395536" y="2533952"/>
            <a:ext cx="81369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dirty="0">
                <a:latin typeface="Calibri" pitchFamily="34" charset="0"/>
              </a:rPr>
              <a:t>Consiste en la evaluación de la </a:t>
            </a:r>
            <a:r>
              <a:rPr lang="es-ES" b="1" dirty="0">
                <a:solidFill>
                  <a:srgbClr val="000066"/>
                </a:solidFill>
                <a:latin typeface="Calibri" pitchFamily="34" charset="0"/>
              </a:rPr>
              <a:t>probabilidad de ocurrencia</a:t>
            </a:r>
            <a:r>
              <a:rPr lang="es-ES" dirty="0">
                <a:latin typeface="Calibri" pitchFamily="34" charset="0"/>
              </a:rPr>
              <a:t> (mediciones, modelos). </a:t>
            </a:r>
            <a:endParaRPr lang="es-ES" dirty="0"/>
          </a:p>
        </p:txBody>
      </p:sp>
      <p:pic>
        <p:nvPicPr>
          <p:cNvPr id="14" name="Picture 9"/>
          <p:cNvPicPr>
            <a:picLocks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077200" y="6623050"/>
            <a:ext cx="990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" y="-1"/>
            <a:ext cx="9160344" cy="817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1"/>
          <p:cNvSpPr txBox="1">
            <a:spLocks noChangeArrowheads="1"/>
          </p:cNvSpPr>
          <p:nvPr/>
        </p:nvSpPr>
        <p:spPr bwMode="auto">
          <a:xfrm>
            <a:off x="683568" y="2132856"/>
            <a:ext cx="475252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31813" lvl="1" indent="-266700">
              <a:buFont typeface="Arial" charset="0"/>
              <a:buChar char="•"/>
            </a:pPr>
            <a:r>
              <a:rPr lang="es-MX" dirty="0" smtClean="0">
                <a:latin typeface="Calibri" pitchFamily="34" charset="0"/>
              </a:rPr>
              <a:t>Exposición </a:t>
            </a:r>
            <a:r>
              <a:rPr lang="es-MX" dirty="0">
                <a:latin typeface="Calibri" pitchFamily="34" charset="0"/>
              </a:rPr>
              <a:t>(población e infraestructura)</a:t>
            </a:r>
          </a:p>
          <a:p>
            <a:pPr marL="531813" lvl="1" indent="-266700">
              <a:buFont typeface="Arial" charset="0"/>
              <a:buChar char="•"/>
            </a:pPr>
            <a:r>
              <a:rPr lang="es-MX" dirty="0">
                <a:latin typeface="Calibri" pitchFamily="34" charset="0"/>
              </a:rPr>
              <a:t>Requerimiento de satisfactores</a:t>
            </a:r>
          </a:p>
          <a:p>
            <a:pPr marL="531813" lvl="1" indent="-266700">
              <a:buFont typeface="Arial" charset="0"/>
              <a:buChar char="•"/>
            </a:pPr>
            <a:r>
              <a:rPr lang="es-MX" dirty="0">
                <a:latin typeface="Calibri" pitchFamily="34" charset="0"/>
              </a:rPr>
              <a:t>Presión territorial</a:t>
            </a:r>
          </a:p>
          <a:p>
            <a:pPr marL="531813" lvl="1" indent="-266700">
              <a:buFont typeface="Arial" charset="0"/>
              <a:buChar char="•"/>
            </a:pPr>
            <a:r>
              <a:rPr lang="es-MX" dirty="0">
                <a:latin typeface="Calibri" pitchFamily="34" charset="0"/>
              </a:rPr>
              <a:t>Vulnerabilidad física y social (riesgo</a:t>
            </a:r>
            <a:r>
              <a:rPr lang="es-MX" dirty="0" smtClean="0">
                <a:latin typeface="Calibri" pitchFamily="34" charset="0"/>
              </a:rPr>
              <a:t>)</a:t>
            </a:r>
          </a:p>
          <a:p>
            <a:pPr marL="531813" lvl="1" indent="-266700">
              <a:buFont typeface="Arial" charset="0"/>
              <a:buChar char="•"/>
            </a:pPr>
            <a:r>
              <a:rPr lang="es-MX" dirty="0" smtClean="0">
                <a:latin typeface="Arial" pitchFamily="34" charset="0"/>
                <a:cs typeface="Arial" pitchFamily="34" charset="0"/>
              </a:rPr>
              <a:t>Incremento en la frecuencia e intensidad de eventos extremos relacionados con el tiempo.</a:t>
            </a:r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pPr marL="531813" lvl="1" indent="-266700">
              <a:buFont typeface="Arial" charset="0"/>
              <a:buChar char="•"/>
            </a:pPr>
            <a:endParaRPr lang="es-MX" dirty="0">
              <a:latin typeface="Calibri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467544" y="1196752"/>
            <a:ext cx="8064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850" lvl="1" algn="just" eaLnBrk="0" hangingPunct="0">
              <a:spcAft>
                <a:spcPts val="600"/>
              </a:spcAft>
              <a:tabLst>
                <a:tab pos="-457200" algn="l"/>
              </a:tabLst>
            </a:pPr>
            <a:r>
              <a:rPr lang="es-MX" dirty="0" smtClean="0">
                <a:solidFill>
                  <a:prstClr val="black"/>
                </a:solidFill>
                <a:latin typeface="Calibri" pitchFamily="34" charset="0"/>
              </a:rPr>
              <a:t>Es necesario determinar variabilidad climática de manera precisa, hacer pronósticos confiables y aplicarlo al diseño de los SAT</a:t>
            </a:r>
            <a:endParaRPr lang="es-MX" dirty="0">
              <a:solidFill>
                <a:prstClr val="black"/>
              </a:solidFill>
              <a:latin typeface="Calibri" pitchFamily="34" charset="0"/>
            </a:endParaRPr>
          </a:p>
        </p:txBody>
      </p:sp>
      <p:pic>
        <p:nvPicPr>
          <p:cNvPr id="4" name="Picture 3"/>
          <p:cNvPicPr>
            <a:picLocks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51920" y="5373216"/>
            <a:ext cx="2001956" cy="983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5" name="Picture 17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-18000"/>
          </a:blip>
          <a:srcRect/>
          <a:stretch>
            <a:fillRect/>
          </a:stretch>
        </p:blipFill>
        <p:spPr bwMode="auto">
          <a:xfrm>
            <a:off x="683568" y="5517232"/>
            <a:ext cx="1477777" cy="10195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84169" y="5330062"/>
            <a:ext cx="1008112" cy="152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339752" y="5597102"/>
            <a:ext cx="1368152" cy="1095201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" name="Imagen 202"/>
          <p:cNvPicPr>
            <a:picLocks noChangeAspect="1" noChangeArrowheads="1"/>
          </p:cNvPicPr>
          <p:nvPr/>
        </p:nvPicPr>
        <p:blipFill>
          <a:blip r:embed="rId6" cstate="email"/>
          <a:srcRect b="64561"/>
          <a:stretch>
            <a:fillRect/>
          </a:stretch>
        </p:blipFill>
        <p:spPr bwMode="auto">
          <a:xfrm>
            <a:off x="5580112" y="2492896"/>
            <a:ext cx="3024336" cy="13870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" name="Picture 9"/>
          <p:cNvPicPr>
            <a:picLocks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8077200" y="6623050"/>
            <a:ext cx="990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" y="-1"/>
            <a:ext cx="9160344" cy="817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2116</Words>
  <Application>Microsoft Office PowerPoint</Application>
  <PresentationFormat>Presentación en pantalla (4:3)</PresentationFormat>
  <Paragraphs>247</Paragraphs>
  <Slides>23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23</vt:i4>
      </vt:variant>
    </vt:vector>
  </HeadingPairs>
  <TitlesOfParts>
    <vt:vector size="26" baseType="lpstr">
      <vt:lpstr>Tema de Office</vt:lpstr>
      <vt:lpstr>Gráfico</vt:lpstr>
      <vt:lpstr>Corel PHOTO-PAINT 10.0 Image</vt:lpstr>
      <vt:lpstr>Sesión Temática: Sistemas de Alerta Temprana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Sesión Temática:</dc:title>
  <dc:creator>Julio Garcia</dc:creator>
  <cp:lastModifiedBy>pc01</cp:lastModifiedBy>
  <cp:revision>33</cp:revision>
  <dcterms:created xsi:type="dcterms:W3CDTF">2011-02-04T21:23:49Z</dcterms:created>
  <dcterms:modified xsi:type="dcterms:W3CDTF">2011-03-16T16:19:43Z</dcterms:modified>
</cp:coreProperties>
</file>