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9" r:id="rId2"/>
    <p:sldId id="300" r:id="rId3"/>
    <p:sldId id="296" r:id="rId4"/>
    <p:sldId id="298" r:id="rId5"/>
    <p:sldId id="297" r:id="rId6"/>
    <p:sldId id="303" r:id="rId7"/>
    <p:sldId id="301" r:id="rId8"/>
    <p:sldId id="302" r:id="rId9"/>
    <p:sldId id="304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9333" autoAdjust="0"/>
  </p:normalViewPr>
  <p:slideViewPr>
    <p:cSldViewPr>
      <p:cViewPr>
        <p:scale>
          <a:sx n="80" d="100"/>
          <a:sy n="80" d="100"/>
        </p:scale>
        <p:origin x="-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E1686-E16B-4EB1-8D25-C717273D920E}" type="datetimeFigureOut">
              <a:rPr lang="es-GT" smtClean="0"/>
              <a:pPr/>
              <a:t>16/03/2011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43F5C-267B-4826-94A4-40789686B8A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04C4D1-32E7-4D72-9DC3-721CC4305F66}" type="slidenum">
              <a:rPr lang="es-ES" smtClean="0"/>
              <a:pPr>
                <a:defRPr/>
              </a:pPr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43F5C-267B-4826-94A4-40789686B8A6}" type="slidenum">
              <a:rPr lang="es-GT" smtClean="0"/>
              <a:pPr/>
              <a:t>5</a:t>
            </a:fld>
            <a:endParaRPr lang="es-G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C5D8D-103D-4331-8DF4-F45EB131794D}" type="datetimeFigureOut">
              <a:rPr lang="es-ES"/>
              <a:pPr>
                <a:defRPr/>
              </a:pPr>
              <a:t>16/03/2011</a:t>
            </a:fld>
            <a:endParaRPr lang="es-E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5EC2F-3F43-474E-84EE-C893FBF1D5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2 Imagen" descr="Plantilla 2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27384"/>
            <a:ext cx="93249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8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-180975" y="6021388"/>
            <a:ext cx="5905500" cy="122396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s-ES_tradnl" sz="1500" b="1" dirty="0" smtClean="0">
                <a:solidFill>
                  <a:schemeClr val="bg1"/>
                </a:solidFill>
                <a:effectLst/>
              </a:rPr>
              <a:t>CENTRO DE COORDINACIÓN PARA LA PREVENCIÓN DE LOS DESASTRES NATURALES EN AMÉRICA CENTRAL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es-ES_tradnl" sz="2400" b="1" dirty="0" smtClean="0">
                <a:solidFill>
                  <a:srgbClr val="FFFF00"/>
                </a:solidFill>
                <a:effectLst/>
              </a:rPr>
              <a:t>www.cepredenac.org</a:t>
            </a:r>
            <a:endParaRPr lang="es-ES" sz="2400" b="1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29701" name="Oval 15"/>
          <p:cNvSpPr>
            <a:spLocks noChangeArrowheads="1"/>
          </p:cNvSpPr>
          <p:nvPr/>
        </p:nvSpPr>
        <p:spPr bwMode="auto">
          <a:xfrm>
            <a:off x="1979613" y="2781300"/>
            <a:ext cx="144462" cy="1428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GT">
              <a:latin typeface="Arial" charset="0"/>
            </a:endParaRPr>
          </a:p>
        </p:txBody>
      </p:sp>
      <p:sp>
        <p:nvSpPr>
          <p:cNvPr id="29702" name="Text Box 16"/>
          <p:cNvSpPr txBox="1">
            <a:spLocks noChangeArrowheads="1"/>
          </p:cNvSpPr>
          <p:nvPr/>
        </p:nvSpPr>
        <p:spPr bwMode="auto">
          <a:xfrm>
            <a:off x="1476375" y="2852738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600" b="1" dirty="0">
                <a:solidFill>
                  <a:schemeClr val="bg1"/>
                </a:solidFill>
                <a:latin typeface="Arial" charset="0"/>
              </a:rPr>
              <a:t>San Salvador</a:t>
            </a:r>
            <a:endParaRPr lang="es-E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03" name="Text Box 17"/>
          <p:cNvSpPr txBox="1">
            <a:spLocks noChangeArrowheads="1"/>
          </p:cNvSpPr>
          <p:nvPr/>
        </p:nvSpPr>
        <p:spPr bwMode="auto">
          <a:xfrm>
            <a:off x="4572000" y="5229225"/>
            <a:ext cx="1074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600" b="1">
                <a:solidFill>
                  <a:schemeClr val="bg1"/>
                </a:solidFill>
                <a:latin typeface="Arial" charset="0"/>
              </a:rPr>
              <a:t>San José</a:t>
            </a:r>
            <a:endParaRPr lang="es-ES" sz="1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04" name="Text Box 18"/>
          <p:cNvSpPr txBox="1">
            <a:spLocks noChangeArrowheads="1"/>
          </p:cNvSpPr>
          <p:nvPr/>
        </p:nvSpPr>
        <p:spPr bwMode="auto">
          <a:xfrm>
            <a:off x="6659563" y="5445125"/>
            <a:ext cx="2000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600" b="1" dirty="0">
                <a:solidFill>
                  <a:schemeClr val="bg1"/>
                </a:solidFill>
                <a:latin typeface="Arial" charset="0"/>
              </a:rPr>
              <a:t>Ciudad de Panamá</a:t>
            </a:r>
            <a:endParaRPr lang="es-E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05" name="Text Box 20"/>
          <p:cNvSpPr txBox="1">
            <a:spLocks noChangeArrowheads="1"/>
          </p:cNvSpPr>
          <p:nvPr/>
        </p:nvSpPr>
        <p:spPr bwMode="auto">
          <a:xfrm>
            <a:off x="3563938" y="3422650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 dirty="0">
                <a:solidFill>
                  <a:schemeClr val="bg1"/>
                </a:solidFill>
                <a:latin typeface="Arial" charset="0"/>
              </a:rPr>
              <a:t>Managua</a:t>
            </a:r>
            <a:endParaRPr lang="es-E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06" name="Text Box 21"/>
          <p:cNvSpPr txBox="1">
            <a:spLocks noChangeArrowheads="1"/>
          </p:cNvSpPr>
          <p:nvPr/>
        </p:nvSpPr>
        <p:spPr bwMode="auto">
          <a:xfrm>
            <a:off x="3059113" y="2349500"/>
            <a:ext cx="187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 dirty="0">
                <a:solidFill>
                  <a:schemeClr val="bg1"/>
                </a:solidFill>
                <a:latin typeface="Arial" charset="0"/>
              </a:rPr>
              <a:t>Tegucigalpa</a:t>
            </a:r>
            <a:endParaRPr lang="es-E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07" name="Text Box 22"/>
          <p:cNvSpPr txBox="1">
            <a:spLocks noChangeArrowheads="1"/>
          </p:cNvSpPr>
          <p:nvPr/>
        </p:nvSpPr>
        <p:spPr bwMode="auto">
          <a:xfrm>
            <a:off x="1187450" y="2054225"/>
            <a:ext cx="2663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 dirty="0">
                <a:solidFill>
                  <a:schemeClr val="bg1"/>
                </a:solidFill>
                <a:latin typeface="Arial" charset="0"/>
              </a:rPr>
              <a:t>Ciudad de Guatemala</a:t>
            </a:r>
            <a:endParaRPr lang="es-E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709" name="Oval 15"/>
          <p:cNvSpPr>
            <a:spLocks noChangeArrowheads="1"/>
          </p:cNvSpPr>
          <p:nvPr/>
        </p:nvSpPr>
        <p:spPr bwMode="auto">
          <a:xfrm>
            <a:off x="1116013" y="2278063"/>
            <a:ext cx="144462" cy="1428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GT">
              <a:latin typeface="Arial" charset="0"/>
            </a:endParaRPr>
          </a:p>
        </p:txBody>
      </p:sp>
      <p:sp>
        <p:nvSpPr>
          <p:cNvPr id="29710" name="Oval 15"/>
          <p:cNvSpPr>
            <a:spLocks noChangeArrowheads="1"/>
          </p:cNvSpPr>
          <p:nvPr/>
        </p:nvSpPr>
        <p:spPr bwMode="auto">
          <a:xfrm>
            <a:off x="2987675" y="2565400"/>
            <a:ext cx="144463" cy="1428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GT">
              <a:latin typeface="Arial" charset="0"/>
            </a:endParaRPr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3492500" y="3717925"/>
            <a:ext cx="144463" cy="1428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GT">
              <a:latin typeface="Arial" charset="0"/>
            </a:endParaRPr>
          </a:p>
        </p:txBody>
      </p:sp>
      <p:sp>
        <p:nvSpPr>
          <p:cNvPr id="29712" name="Oval 15"/>
          <p:cNvSpPr>
            <a:spLocks noChangeArrowheads="1"/>
          </p:cNvSpPr>
          <p:nvPr/>
        </p:nvSpPr>
        <p:spPr bwMode="auto">
          <a:xfrm>
            <a:off x="5075238" y="5157788"/>
            <a:ext cx="144462" cy="1428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GT">
              <a:latin typeface="Arial" charset="0"/>
            </a:endParaRPr>
          </a:p>
        </p:txBody>
      </p:sp>
      <p:sp>
        <p:nvSpPr>
          <p:cNvPr id="29713" name="Oval 15"/>
          <p:cNvSpPr>
            <a:spLocks noChangeArrowheads="1"/>
          </p:cNvSpPr>
          <p:nvPr/>
        </p:nvSpPr>
        <p:spPr bwMode="auto">
          <a:xfrm>
            <a:off x="7667625" y="5373688"/>
            <a:ext cx="144463" cy="1428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GT">
              <a:latin typeface="Arial" charset="0"/>
            </a:endParaRPr>
          </a:p>
        </p:txBody>
      </p:sp>
      <p:pic>
        <p:nvPicPr>
          <p:cNvPr id="29714" name="Imagen 9" descr="logotipo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702175"/>
            <a:ext cx="12573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2915816" y="44450"/>
            <a:ext cx="6118647" cy="12003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dirty="0" smtClean="0">
                <a:solidFill>
                  <a:schemeClr val="bg1"/>
                </a:solidFill>
                <a:latin typeface="Arial" charset="0"/>
              </a:rPr>
              <a:t>Visión del CEPREDENAC sobre los SAT: Diagnóstico 2011 y prioridades en el mediano y largo plazo</a:t>
            </a:r>
            <a:endParaRPr lang="es-ES_tradnl" sz="24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Oval 15"/>
          <p:cNvSpPr>
            <a:spLocks noChangeArrowheads="1"/>
          </p:cNvSpPr>
          <p:nvPr/>
        </p:nvSpPr>
        <p:spPr bwMode="auto">
          <a:xfrm>
            <a:off x="1979613" y="2781300"/>
            <a:ext cx="144462" cy="1428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GT"/>
          </a:p>
        </p:txBody>
      </p:sp>
      <p:sp>
        <p:nvSpPr>
          <p:cNvPr id="1034" name="Text Box 16"/>
          <p:cNvSpPr txBox="1">
            <a:spLocks noChangeArrowheads="1"/>
          </p:cNvSpPr>
          <p:nvPr/>
        </p:nvSpPr>
        <p:spPr bwMode="auto">
          <a:xfrm>
            <a:off x="1476375" y="2852738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600" b="1"/>
              <a:t>San Salvador</a:t>
            </a:r>
            <a:endParaRPr lang="es-ES" sz="1600" b="1"/>
          </a:p>
        </p:txBody>
      </p:sp>
      <p:sp>
        <p:nvSpPr>
          <p:cNvPr id="1035" name="Text Box 18"/>
          <p:cNvSpPr txBox="1">
            <a:spLocks noChangeArrowheads="1"/>
          </p:cNvSpPr>
          <p:nvPr/>
        </p:nvSpPr>
        <p:spPr bwMode="auto">
          <a:xfrm>
            <a:off x="6659563" y="5445125"/>
            <a:ext cx="2000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1600" b="1"/>
              <a:t>Ciudad de Panamá</a:t>
            </a:r>
            <a:endParaRPr lang="es-ES" sz="1600" b="1"/>
          </a:p>
        </p:txBody>
      </p:sp>
      <p:sp>
        <p:nvSpPr>
          <p:cNvPr id="1036" name="Text Box 20"/>
          <p:cNvSpPr txBox="1">
            <a:spLocks noChangeArrowheads="1"/>
          </p:cNvSpPr>
          <p:nvPr/>
        </p:nvSpPr>
        <p:spPr bwMode="auto">
          <a:xfrm>
            <a:off x="3563938" y="3422650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/>
              <a:t>Managua</a:t>
            </a:r>
            <a:endParaRPr lang="es-ES" sz="1600" b="1"/>
          </a:p>
        </p:txBody>
      </p:sp>
      <p:sp>
        <p:nvSpPr>
          <p:cNvPr id="1037" name="Text Box 21"/>
          <p:cNvSpPr txBox="1">
            <a:spLocks noChangeArrowheads="1"/>
          </p:cNvSpPr>
          <p:nvPr/>
        </p:nvSpPr>
        <p:spPr bwMode="auto">
          <a:xfrm>
            <a:off x="3059113" y="2349500"/>
            <a:ext cx="187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/>
              <a:t>Tegucigalpa</a:t>
            </a:r>
            <a:endParaRPr lang="es-ES" sz="1600" b="1"/>
          </a:p>
        </p:txBody>
      </p:sp>
      <p:sp>
        <p:nvSpPr>
          <p:cNvPr id="1038" name="Text Box 22"/>
          <p:cNvSpPr txBox="1">
            <a:spLocks noChangeArrowheads="1"/>
          </p:cNvSpPr>
          <p:nvPr/>
        </p:nvSpPr>
        <p:spPr bwMode="auto">
          <a:xfrm>
            <a:off x="1187450" y="2054225"/>
            <a:ext cx="2663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 b="1"/>
              <a:t>Ciudad de Guatemala</a:t>
            </a:r>
            <a:endParaRPr lang="es-ES" sz="1600" b="1"/>
          </a:p>
        </p:txBody>
      </p:sp>
      <p:sp>
        <p:nvSpPr>
          <p:cNvPr id="1039" name="Oval 15"/>
          <p:cNvSpPr>
            <a:spLocks noChangeArrowheads="1"/>
          </p:cNvSpPr>
          <p:nvPr/>
        </p:nvSpPr>
        <p:spPr bwMode="auto">
          <a:xfrm>
            <a:off x="2987675" y="2565400"/>
            <a:ext cx="144463" cy="1428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GT"/>
          </a:p>
        </p:txBody>
      </p:sp>
      <p:sp>
        <p:nvSpPr>
          <p:cNvPr id="1040" name="Oval 15"/>
          <p:cNvSpPr>
            <a:spLocks noChangeArrowheads="1"/>
          </p:cNvSpPr>
          <p:nvPr/>
        </p:nvSpPr>
        <p:spPr bwMode="auto">
          <a:xfrm>
            <a:off x="3492500" y="3717925"/>
            <a:ext cx="144463" cy="1428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GT"/>
          </a:p>
        </p:txBody>
      </p:sp>
      <p:sp>
        <p:nvSpPr>
          <p:cNvPr id="1041" name="Oval 15"/>
          <p:cNvSpPr>
            <a:spLocks noChangeArrowheads="1"/>
          </p:cNvSpPr>
          <p:nvPr/>
        </p:nvSpPr>
        <p:spPr bwMode="auto">
          <a:xfrm>
            <a:off x="5075238" y="5157788"/>
            <a:ext cx="144462" cy="1428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GT"/>
          </a:p>
        </p:txBody>
      </p:sp>
      <p:sp>
        <p:nvSpPr>
          <p:cNvPr id="1042" name="Oval 15"/>
          <p:cNvSpPr>
            <a:spLocks noChangeArrowheads="1"/>
          </p:cNvSpPr>
          <p:nvPr/>
        </p:nvSpPr>
        <p:spPr bwMode="auto">
          <a:xfrm>
            <a:off x="7667625" y="5373688"/>
            <a:ext cx="144463" cy="1428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GT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-92075" y="963613"/>
            <a:ext cx="2071688" cy="1169987"/>
          </a:xfrm>
          <a:prstGeom prst="rect">
            <a:avLst/>
          </a:prstGeom>
          <a:solidFill>
            <a:schemeClr val="bg2">
              <a:lumMod val="20000"/>
              <a:lumOff val="80000"/>
              <a:alpha val="62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 b="1" u="sng" dirty="0">
                <a:cs typeface="+mn-cs"/>
              </a:rPr>
              <a:t>Guatemala</a:t>
            </a:r>
            <a:r>
              <a:rPr lang="es-ES" sz="1400" dirty="0">
                <a:cs typeface="+mn-cs"/>
              </a:rPr>
              <a:t>: Ley Coordinadora Nacional para la Reducción de Desastres, Decreto Ley 109-96, </a:t>
            </a:r>
            <a:r>
              <a:rPr lang="es-ES" sz="1400" b="1" u="sng" dirty="0">
                <a:cs typeface="+mn-cs"/>
              </a:rPr>
              <a:t>1996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-36513" y="3500438"/>
            <a:ext cx="2266951" cy="1169987"/>
          </a:xfrm>
          <a:prstGeom prst="rect">
            <a:avLst/>
          </a:prstGeom>
          <a:solidFill>
            <a:schemeClr val="bg2">
              <a:lumMod val="20000"/>
              <a:lumOff val="80000"/>
              <a:alpha val="49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 b="1" u="sng" dirty="0">
                <a:cs typeface="+mn-cs"/>
              </a:rPr>
              <a:t>El Salvador:</a:t>
            </a:r>
            <a:r>
              <a:rPr lang="es-ES" sz="1400" dirty="0">
                <a:cs typeface="+mn-cs"/>
              </a:rPr>
              <a:t> Ley de Protección Civil, Prevención y Mitigación de Desastres, Decreto No. 777,  </a:t>
            </a:r>
            <a:r>
              <a:rPr lang="es-ES" sz="1400" b="1" u="sng" dirty="0">
                <a:cs typeface="+mn-cs"/>
              </a:rPr>
              <a:t>2005 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771775" y="1250950"/>
            <a:ext cx="2303463" cy="738188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 b="1" u="sng" dirty="0">
                <a:cs typeface="+mn-cs"/>
              </a:rPr>
              <a:t>Honduras:</a:t>
            </a:r>
            <a:r>
              <a:rPr lang="es-ES" sz="1400" dirty="0">
                <a:cs typeface="+mn-cs"/>
              </a:rPr>
              <a:t> Ley del Sistema Nacional de Gestión de Riesgo, </a:t>
            </a:r>
            <a:r>
              <a:rPr lang="es-ES" sz="1400" b="1" u="sng" dirty="0">
                <a:cs typeface="+mn-cs"/>
              </a:rPr>
              <a:t>2010 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429125" y="2403475"/>
            <a:ext cx="2663825" cy="1169988"/>
          </a:xfrm>
          <a:prstGeom prst="rect">
            <a:avLst/>
          </a:prstGeom>
          <a:solidFill>
            <a:schemeClr val="bg2">
              <a:lumMod val="20000"/>
              <a:lumOff val="80000"/>
              <a:alpha val="49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 b="1" u="sng" dirty="0">
                <a:cs typeface="+mn-cs"/>
              </a:rPr>
              <a:t>Nicaragua:</a:t>
            </a:r>
            <a:r>
              <a:rPr lang="es-ES" sz="1400" dirty="0">
                <a:cs typeface="+mn-cs"/>
              </a:rPr>
              <a:t> Ley creadora del Sistema Nacional para la Prevención, Mitigación y Atención a Desastres, Ley No. 337, </a:t>
            </a:r>
            <a:r>
              <a:rPr lang="es-ES" sz="1400" b="1" u="sng" dirty="0">
                <a:cs typeface="+mn-cs"/>
              </a:rPr>
              <a:t>2006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698750" y="5084763"/>
            <a:ext cx="1944688" cy="1384300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400" b="1" u="sng" dirty="0">
                <a:cs typeface="+mn-cs"/>
              </a:rPr>
              <a:t>Costa Rica:</a:t>
            </a:r>
            <a:r>
              <a:rPr lang="es-ES" sz="1400" dirty="0">
                <a:cs typeface="+mn-cs"/>
              </a:rPr>
              <a:t> Ley Nacional de Emergencias y Prevención del Riesgo, Ley No. 8488, </a:t>
            </a:r>
            <a:r>
              <a:rPr lang="es-ES" sz="1400" b="1" u="sng" dirty="0">
                <a:cs typeface="+mn-cs"/>
              </a:rPr>
              <a:t>2005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6804025" y="4346575"/>
            <a:ext cx="2089150" cy="954088"/>
          </a:xfrm>
          <a:prstGeom prst="rect">
            <a:avLst/>
          </a:prstGeom>
          <a:solidFill>
            <a:schemeClr val="bg2">
              <a:lumMod val="20000"/>
              <a:lumOff val="80000"/>
              <a:alpha val="49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1400" dirty="0">
                <a:cs typeface="+mn-cs"/>
              </a:rPr>
              <a:t>Panamá: Ley que reorganiza el Sistema Nacional de Protección Civil, Ley No. 7, </a:t>
            </a:r>
            <a:r>
              <a:rPr lang="es-ES" sz="1400" b="1" u="sng" dirty="0">
                <a:cs typeface="+mn-cs"/>
              </a:rPr>
              <a:t>2005</a:t>
            </a:r>
          </a:p>
        </p:txBody>
      </p:sp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4643438" y="5084763"/>
          <a:ext cx="685800" cy="660400"/>
        </p:xfrm>
        <a:graphic>
          <a:graphicData uri="http://schemas.openxmlformats.org/presentationml/2006/ole">
            <p:oleObj spid="_x0000_s1026" name="Imagen de mapa de bits" r:id="rId5" imgW="1533739" imgH="1514686" progId="PBrush">
              <p:embed/>
            </p:oleObj>
          </a:graphicData>
        </a:graphic>
      </p:graphicFrame>
      <p:graphicFrame>
        <p:nvGraphicFramePr>
          <p:cNvPr id="1027" name="Object 21"/>
          <p:cNvGraphicFramePr>
            <a:graphicFrameLocks noChangeAspect="1"/>
          </p:cNvGraphicFramePr>
          <p:nvPr/>
        </p:nvGraphicFramePr>
        <p:xfrm>
          <a:off x="1547813" y="2781300"/>
          <a:ext cx="666750" cy="695325"/>
        </p:xfrm>
        <a:graphic>
          <a:graphicData uri="http://schemas.openxmlformats.org/presentationml/2006/ole">
            <p:oleObj spid="_x0000_s1027" name="Imagen de mapa de bits" r:id="rId6" imgW="7219048" imgH="7201905" progId="PBrush">
              <p:embed/>
            </p:oleObj>
          </a:graphicData>
        </a:graphic>
      </p:graphicFrame>
      <p:graphicFrame>
        <p:nvGraphicFramePr>
          <p:cNvPr id="1028" name="Object 23"/>
          <p:cNvGraphicFramePr>
            <a:graphicFrameLocks noChangeAspect="1"/>
          </p:cNvGraphicFramePr>
          <p:nvPr/>
        </p:nvGraphicFramePr>
        <p:xfrm>
          <a:off x="2700338" y="1989138"/>
          <a:ext cx="723900" cy="723900"/>
        </p:xfrm>
        <a:graphic>
          <a:graphicData uri="http://schemas.openxmlformats.org/presentationml/2006/ole">
            <p:oleObj spid="_x0000_s1028" name="Imagen de mapa de bits" r:id="rId7" imgW="1619476" imgH="1619476" progId="PBrush">
              <p:embed/>
            </p:oleObj>
          </a:graphicData>
        </a:graphic>
      </p:graphicFrame>
      <p:graphicFrame>
        <p:nvGraphicFramePr>
          <p:cNvPr id="1029" name="Object 24"/>
          <p:cNvGraphicFramePr>
            <a:graphicFrameLocks noChangeAspect="1"/>
          </p:cNvGraphicFramePr>
          <p:nvPr/>
        </p:nvGraphicFramePr>
        <p:xfrm>
          <a:off x="3563938" y="3213100"/>
          <a:ext cx="847725" cy="695325"/>
        </p:xfrm>
        <a:graphic>
          <a:graphicData uri="http://schemas.openxmlformats.org/presentationml/2006/ole">
            <p:oleObj spid="_x0000_s1029" name="Imagen de mapa de bits" r:id="rId8" imgW="952633" imgH="762106" progId="PBrush">
              <p:embed/>
            </p:oleObj>
          </a:graphicData>
        </a:graphic>
      </p:graphicFrame>
      <p:graphicFrame>
        <p:nvGraphicFramePr>
          <p:cNvPr id="1030" name="Object 25"/>
          <p:cNvGraphicFramePr>
            <a:graphicFrameLocks noChangeAspect="1"/>
          </p:cNvGraphicFramePr>
          <p:nvPr/>
        </p:nvGraphicFramePr>
        <p:xfrm>
          <a:off x="7524750" y="5300663"/>
          <a:ext cx="704850" cy="704850"/>
        </p:xfrm>
        <a:graphic>
          <a:graphicData uri="http://schemas.openxmlformats.org/presentationml/2006/ole">
            <p:oleObj spid="_x0000_s1030" name="Imagen de mapa de bits" r:id="rId9" imgW="1600000" imgH="1590897" progId="PBrush">
              <p:embed/>
            </p:oleObj>
          </a:graphicData>
        </a:graphic>
      </p:graphicFrame>
      <p:graphicFrame>
        <p:nvGraphicFramePr>
          <p:cNvPr id="1031" name="Object 22"/>
          <p:cNvGraphicFramePr>
            <a:graphicFrameLocks noChangeAspect="1"/>
          </p:cNvGraphicFramePr>
          <p:nvPr/>
        </p:nvGraphicFramePr>
        <p:xfrm>
          <a:off x="395288" y="2133600"/>
          <a:ext cx="704850" cy="704850"/>
        </p:xfrm>
        <a:graphic>
          <a:graphicData uri="http://schemas.openxmlformats.org/presentationml/2006/ole">
            <p:oleObj spid="_x0000_s1031" name="Imagen de mapa de bits" r:id="rId10" imgW="1428949" imgH="140000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179388" y="2420888"/>
            <a:ext cx="878522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GT" sz="2000" dirty="0" smtClean="0">
                <a:solidFill>
                  <a:schemeClr val="bg1"/>
                </a:solidFill>
              </a:rPr>
              <a:t>En América Central hay muchas iniciativas SAT pero con vacíos en la armonización e integración entre ellas a escala regional.</a:t>
            </a:r>
          </a:p>
          <a:p>
            <a:endParaRPr lang="es-GT" sz="2000" b="1" dirty="0" smtClean="0">
              <a:solidFill>
                <a:schemeClr val="bg1"/>
              </a:solidFill>
            </a:endParaRPr>
          </a:p>
          <a:p>
            <a:r>
              <a:rPr lang="es-GT" sz="2000" dirty="0" smtClean="0">
                <a:solidFill>
                  <a:schemeClr val="bg1"/>
                </a:solidFill>
              </a:rPr>
              <a:t>Los SAT se mantienen, en muchos casos como estructuras de comunicación casi exclusivamente (terminan convirtiéndose en bases de radio).</a:t>
            </a:r>
          </a:p>
          <a:p>
            <a:endParaRPr lang="es-GT" sz="2000" dirty="0" smtClean="0">
              <a:solidFill>
                <a:schemeClr val="bg1"/>
              </a:solidFill>
            </a:endParaRPr>
          </a:p>
          <a:p>
            <a:r>
              <a:rPr lang="es-GT" sz="2000" dirty="0" smtClean="0">
                <a:solidFill>
                  <a:schemeClr val="bg1"/>
                </a:solidFill>
              </a:rPr>
              <a:t>Los países miembros del CEPREDENAC, requieren contar con instrumentos para encaminarse hacia….</a:t>
            </a:r>
            <a:endParaRPr lang="es-GT" sz="2000" b="1" dirty="0" smtClean="0">
              <a:solidFill>
                <a:schemeClr val="bg1"/>
              </a:solidFill>
            </a:endParaRPr>
          </a:p>
          <a:p>
            <a:endParaRPr lang="es-GT" sz="2000" b="1" dirty="0" smtClean="0">
              <a:solidFill>
                <a:schemeClr val="bg1"/>
              </a:solidFill>
            </a:endParaRPr>
          </a:p>
          <a:p>
            <a:endParaRPr lang="es-GT" sz="2000" b="1" dirty="0" smtClean="0">
              <a:solidFill>
                <a:schemeClr val="bg1"/>
              </a:solidFill>
            </a:endParaRPr>
          </a:p>
          <a:p>
            <a:pPr algn="ctr"/>
            <a:r>
              <a:rPr lang="es-GT" sz="2800" i="1" dirty="0" smtClean="0">
                <a:solidFill>
                  <a:schemeClr val="bg1"/>
                </a:solidFill>
              </a:rPr>
              <a:t>“una política regional para el desarrollo y sostenibilidad de los SAT”</a:t>
            </a:r>
            <a:endParaRPr lang="es-GT" sz="2800" i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512" y="1628800"/>
            <a:ext cx="8784976" cy="571504"/>
          </a:xfrm>
          <a:prstGeom prst="rect">
            <a:avLst/>
          </a:prstGeom>
          <a:solidFill>
            <a:schemeClr val="accent6">
              <a:lumMod val="75000"/>
              <a:alpha val="83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dirty="0" smtClean="0"/>
              <a:t>Situación General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412776"/>
            <a:ext cx="8784976" cy="571504"/>
          </a:xfrm>
          <a:prstGeom prst="rect">
            <a:avLst/>
          </a:prstGeom>
          <a:solidFill>
            <a:schemeClr val="accent6">
              <a:lumMod val="75000"/>
              <a:alpha val="83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dirty="0" smtClean="0"/>
              <a:t>Debilidades actuales</a:t>
            </a:r>
            <a:endParaRPr lang="es-GT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496" y="2198618"/>
            <a:ext cx="9108504" cy="519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 los </a:t>
            </a:r>
            <a:r>
              <a:rPr lang="en-US" dirty="0" err="1" smtClean="0">
                <a:solidFill>
                  <a:schemeClr val="bg1"/>
                </a:solidFill>
              </a:rPr>
              <a:t>últimos</a:t>
            </a:r>
            <a:r>
              <a:rPr lang="en-US" dirty="0" smtClean="0">
                <a:solidFill>
                  <a:schemeClr val="bg1"/>
                </a:solidFill>
              </a:rPr>
              <a:t> 15 </a:t>
            </a:r>
            <a:r>
              <a:rPr lang="en-US" dirty="0" err="1" smtClean="0">
                <a:solidFill>
                  <a:schemeClr val="bg1"/>
                </a:solidFill>
              </a:rPr>
              <a:t>años</a:t>
            </a:r>
            <a:r>
              <a:rPr lang="en-US" dirty="0" smtClean="0">
                <a:solidFill>
                  <a:schemeClr val="bg1"/>
                </a:solidFill>
              </a:rPr>
              <a:t>, se </a:t>
            </a:r>
            <a:r>
              <a:rPr lang="en-US" dirty="0" err="1" smtClean="0">
                <a:solidFill>
                  <a:schemeClr val="bg1"/>
                </a:solidFill>
              </a:rPr>
              <a:t>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creado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muchos</a:t>
            </a:r>
            <a:r>
              <a:rPr lang="en-US" dirty="0" smtClean="0">
                <a:solidFill>
                  <a:schemeClr val="bg1"/>
                </a:solidFill>
              </a:rPr>
              <a:t> SAT (</a:t>
            </a:r>
            <a:r>
              <a:rPr lang="en-US" dirty="0" err="1" smtClean="0">
                <a:solidFill>
                  <a:schemeClr val="bg1"/>
                </a:solidFill>
              </a:rPr>
              <a:t>diversas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amenazas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instalados</a:t>
            </a:r>
            <a:r>
              <a:rPr lang="en-US" dirty="0" smtClean="0">
                <a:solidFill>
                  <a:schemeClr val="bg1"/>
                </a:solidFill>
              </a:rPr>
              <a:t> sin  </a:t>
            </a:r>
            <a:r>
              <a:rPr lang="en-US" dirty="0" err="1" smtClean="0">
                <a:solidFill>
                  <a:schemeClr val="bg1"/>
                </a:solidFill>
              </a:rPr>
              <a:t>operar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actualmente</a:t>
            </a:r>
            <a:r>
              <a:rPr lang="en-US" dirty="0" smtClean="0">
                <a:solidFill>
                  <a:schemeClr val="bg1"/>
                </a:solidFill>
              </a:rPr>
              <a:t>, o lo </a:t>
            </a:r>
            <a:r>
              <a:rPr lang="en-US" dirty="0" err="1" smtClean="0">
                <a:solidFill>
                  <a:schemeClr val="bg1"/>
                </a:solidFill>
              </a:rPr>
              <a:t>hacen</a:t>
            </a:r>
            <a:r>
              <a:rPr lang="en-US" dirty="0" smtClean="0">
                <a:solidFill>
                  <a:schemeClr val="bg1"/>
                </a:solidFill>
              </a:rPr>
              <a:t> en </a:t>
            </a:r>
            <a:r>
              <a:rPr lang="en-US" dirty="0" err="1" smtClean="0">
                <a:solidFill>
                  <a:schemeClr val="bg1"/>
                </a:solidFill>
              </a:rPr>
              <a:t>precarias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condiciones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SATs </a:t>
            </a:r>
            <a:r>
              <a:rPr lang="en-US" dirty="0" err="1" smtClean="0">
                <a:solidFill>
                  <a:schemeClr val="bg1"/>
                </a:solidFill>
              </a:rPr>
              <a:t>nacionales</a:t>
            </a:r>
            <a:r>
              <a:rPr lang="en-US" dirty="0" smtClean="0">
                <a:solidFill>
                  <a:schemeClr val="bg1"/>
                </a:solidFill>
              </a:rPr>
              <a:t> y locales sin </a:t>
            </a:r>
            <a:r>
              <a:rPr lang="en-US" dirty="0" err="1" smtClean="0">
                <a:solidFill>
                  <a:schemeClr val="bg1"/>
                </a:solidFill>
              </a:rPr>
              <a:t>debida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orientación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estratégica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Diversidad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diseños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estrategias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implementación</a:t>
            </a:r>
            <a:r>
              <a:rPr lang="en-US" dirty="0" smtClean="0">
                <a:solidFill>
                  <a:schemeClr val="bg1"/>
                </a:solidFill>
              </a:rPr>
              <a:t> y  </a:t>
            </a:r>
            <a:r>
              <a:rPr lang="en-US" dirty="0" err="1" smtClean="0">
                <a:solidFill>
                  <a:schemeClr val="bg1"/>
                </a:solidFill>
              </a:rPr>
              <a:t>mantenimiento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Confusión</a:t>
            </a:r>
            <a:r>
              <a:rPr lang="en-US" dirty="0" smtClean="0">
                <a:solidFill>
                  <a:schemeClr val="bg1"/>
                </a:solidFill>
              </a:rPr>
              <a:t> en la </a:t>
            </a:r>
            <a:r>
              <a:rPr lang="en-US" dirty="0" err="1" smtClean="0">
                <a:solidFill>
                  <a:schemeClr val="bg1"/>
                </a:solidFill>
              </a:rPr>
              <a:t>difusión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las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alertas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diferencias</a:t>
            </a:r>
            <a:r>
              <a:rPr lang="en-US" dirty="0" smtClean="0">
                <a:solidFill>
                  <a:schemeClr val="bg1"/>
                </a:solidFill>
              </a:rPr>
              <a:t> en los </a:t>
            </a:r>
            <a:r>
              <a:rPr lang="en-US" dirty="0" err="1" smtClean="0">
                <a:solidFill>
                  <a:schemeClr val="bg1"/>
                </a:solidFill>
              </a:rPr>
              <a:t>contenidos</a:t>
            </a:r>
            <a:r>
              <a:rPr lang="en-US" dirty="0" smtClean="0">
                <a:solidFill>
                  <a:schemeClr val="bg1"/>
                </a:solidFill>
              </a:rPr>
              <a:t> y  </a:t>
            </a:r>
            <a:r>
              <a:rPr lang="en-US" dirty="0" err="1" smtClean="0">
                <a:solidFill>
                  <a:schemeClr val="bg1"/>
                </a:solidFill>
              </a:rPr>
              <a:t>terminología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 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Debilidades</a:t>
            </a:r>
            <a:r>
              <a:rPr lang="en-US" dirty="0" smtClean="0">
                <a:solidFill>
                  <a:schemeClr val="bg1"/>
                </a:solidFill>
              </a:rPr>
              <a:t> en la </a:t>
            </a:r>
            <a:r>
              <a:rPr lang="en-US" dirty="0" err="1" smtClean="0">
                <a:solidFill>
                  <a:schemeClr val="bg1"/>
                </a:solidFill>
              </a:rPr>
              <a:t>mayptía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políticas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nacionales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estrategias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directrices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para</a:t>
            </a:r>
            <a:r>
              <a:rPr lang="en-US" dirty="0" smtClean="0">
                <a:solidFill>
                  <a:schemeClr val="bg1"/>
                </a:solidFill>
              </a:rPr>
              <a:t> el </a:t>
            </a:r>
            <a:r>
              <a:rPr lang="en-US" dirty="0" err="1" smtClean="0">
                <a:solidFill>
                  <a:schemeClr val="bg1"/>
                </a:solidFill>
              </a:rPr>
              <a:t>desarrollo</a:t>
            </a:r>
            <a:r>
              <a:rPr lang="en-US" dirty="0" smtClean="0">
                <a:solidFill>
                  <a:schemeClr val="bg1"/>
                </a:solidFill>
              </a:rPr>
              <a:t> de los SAT.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Sostenibilidad</a:t>
            </a:r>
            <a:r>
              <a:rPr lang="en-US" dirty="0" smtClean="0">
                <a:solidFill>
                  <a:schemeClr val="bg1"/>
                </a:solidFill>
              </a:rPr>
              <a:t> de los SAT </a:t>
            </a:r>
            <a:r>
              <a:rPr lang="en-US" dirty="0" err="1" smtClean="0">
                <a:solidFill>
                  <a:schemeClr val="bg1"/>
                </a:solidFill>
              </a:rPr>
              <a:t>basada</a:t>
            </a:r>
            <a:r>
              <a:rPr lang="en-US" dirty="0" smtClean="0">
                <a:solidFill>
                  <a:schemeClr val="bg1"/>
                </a:solidFill>
              </a:rPr>
              <a:t> en la </a:t>
            </a:r>
            <a:r>
              <a:rPr lang="en-US" dirty="0" err="1" smtClean="0">
                <a:solidFill>
                  <a:schemeClr val="bg1"/>
                </a:solidFill>
              </a:rPr>
              <a:t>cooperación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internacional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ando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esta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acaba</a:t>
            </a:r>
            <a:r>
              <a:rPr lang="en-US" dirty="0" smtClean="0">
                <a:solidFill>
                  <a:schemeClr val="bg1"/>
                </a:solidFill>
              </a:rPr>
              <a:t>, los SAT </a:t>
            </a:r>
            <a:r>
              <a:rPr lang="en-US" dirty="0" err="1" smtClean="0">
                <a:solidFill>
                  <a:schemeClr val="bg1"/>
                </a:solidFill>
              </a:rPr>
              <a:t>dejan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funcionar</a:t>
            </a:r>
            <a:r>
              <a:rPr lang="en-US" dirty="0" smtClean="0">
                <a:solidFill>
                  <a:schemeClr val="bg1"/>
                </a:solidFill>
              </a:rPr>
              <a:t>, o </a:t>
            </a:r>
            <a:r>
              <a:rPr lang="en-US" dirty="0" err="1" smtClean="0">
                <a:solidFill>
                  <a:schemeClr val="bg1"/>
                </a:solidFill>
              </a:rPr>
              <a:t>funcionan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parcialmente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Las </a:t>
            </a:r>
            <a:r>
              <a:rPr lang="en-US" dirty="0" err="1" smtClean="0">
                <a:solidFill>
                  <a:schemeClr val="bg1"/>
                </a:solidFill>
              </a:rPr>
              <a:t>instituciones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nacionales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tienen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grandes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dificultades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sostenibilidad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pertinencia</a:t>
            </a:r>
            <a:r>
              <a:rPr lang="en-US" dirty="0" smtClean="0">
                <a:solidFill>
                  <a:schemeClr val="bg1"/>
                </a:solidFill>
              </a:rPr>
              <a:t> a los SAT.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endParaRPr lang="es-ES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571612"/>
            <a:ext cx="8784976" cy="571504"/>
          </a:xfrm>
          <a:prstGeom prst="rect">
            <a:avLst/>
          </a:prstGeom>
          <a:solidFill>
            <a:schemeClr val="accent6">
              <a:lumMod val="75000"/>
              <a:alpha val="83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dirty="0" smtClean="0"/>
              <a:t>Debilidades actuales</a:t>
            </a:r>
            <a:endParaRPr lang="es-GT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7504" y="2492896"/>
            <a:ext cx="903649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Superposición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competencias</a:t>
            </a:r>
            <a:r>
              <a:rPr lang="en-US" dirty="0" smtClean="0">
                <a:solidFill>
                  <a:schemeClr val="bg1"/>
                </a:solidFill>
              </a:rPr>
              <a:t> en el </a:t>
            </a:r>
            <a:r>
              <a:rPr lang="en-US" dirty="0" err="1" smtClean="0">
                <a:solidFill>
                  <a:schemeClr val="bg1"/>
                </a:solidFill>
              </a:rPr>
              <a:t>funcionamiento</a:t>
            </a:r>
            <a:r>
              <a:rPr lang="en-US" dirty="0" smtClean="0">
                <a:solidFill>
                  <a:schemeClr val="bg1"/>
                </a:solidFill>
              </a:rPr>
              <a:t> de los  </a:t>
            </a:r>
            <a:r>
              <a:rPr lang="en-US" dirty="0" err="1" smtClean="0">
                <a:solidFill>
                  <a:schemeClr val="bg1"/>
                </a:solidFill>
              </a:rPr>
              <a:t>diferentes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componentes</a:t>
            </a:r>
            <a:r>
              <a:rPr lang="en-US" dirty="0" smtClean="0">
                <a:solidFill>
                  <a:schemeClr val="bg1"/>
                </a:solidFill>
              </a:rPr>
              <a:t> de los SATs (</a:t>
            </a:r>
            <a:r>
              <a:rPr lang="en-US" dirty="0" err="1" smtClean="0">
                <a:solidFill>
                  <a:schemeClr val="bg1"/>
                </a:solidFill>
              </a:rPr>
              <a:t>planificación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contingencias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comunicación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alertas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tempranas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preparación</a:t>
            </a:r>
            <a:r>
              <a:rPr lang="en-US" dirty="0" smtClean="0">
                <a:solidFill>
                  <a:schemeClr val="bg1"/>
                </a:solidFill>
              </a:rPr>
              <a:t>, etc).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Débil</a:t>
            </a:r>
            <a:r>
              <a:rPr lang="en-US" dirty="0" smtClean="0">
                <a:solidFill>
                  <a:schemeClr val="bg1"/>
                </a:solidFill>
              </a:rPr>
              <a:t> o </a:t>
            </a:r>
            <a:r>
              <a:rPr lang="en-US" dirty="0" err="1" smtClean="0">
                <a:solidFill>
                  <a:schemeClr val="bg1"/>
                </a:solidFill>
              </a:rPr>
              <a:t>escasa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coordinación</a:t>
            </a:r>
            <a:r>
              <a:rPr lang="en-US" dirty="0" smtClean="0">
                <a:solidFill>
                  <a:schemeClr val="bg1"/>
                </a:solidFill>
              </a:rPr>
              <a:t> entre </a:t>
            </a:r>
            <a:r>
              <a:rPr lang="en-US" dirty="0" err="1" smtClean="0">
                <a:solidFill>
                  <a:schemeClr val="bg1"/>
                </a:solidFill>
              </a:rPr>
              <a:t>las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organizaciones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ejecuntan</a:t>
            </a:r>
            <a:r>
              <a:rPr lang="en-US" dirty="0" smtClean="0">
                <a:solidFill>
                  <a:schemeClr val="bg1"/>
                </a:solidFill>
              </a:rPr>
              <a:t> los SATs, lo </a:t>
            </a:r>
            <a:r>
              <a:rPr lang="en-US" dirty="0" err="1" smtClean="0">
                <a:solidFill>
                  <a:schemeClr val="bg1"/>
                </a:solidFill>
              </a:rPr>
              <a:t>cual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limita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multiplicar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buenas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prácticas</a:t>
            </a:r>
            <a:r>
              <a:rPr lang="en-US" dirty="0" smtClean="0">
                <a:solidFill>
                  <a:schemeClr val="bg1"/>
                </a:solidFill>
              </a:rPr>
              <a:t> y/o  </a:t>
            </a:r>
            <a:r>
              <a:rPr lang="en-US" dirty="0" err="1" smtClean="0">
                <a:solidFill>
                  <a:schemeClr val="bg1"/>
                </a:solidFill>
              </a:rPr>
              <a:t>las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lecciones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aprendidas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Limitaciones</a:t>
            </a:r>
            <a:r>
              <a:rPr lang="en-US" dirty="0" smtClean="0">
                <a:solidFill>
                  <a:schemeClr val="bg1"/>
                </a:solidFill>
              </a:rPr>
              <a:t> en el </a:t>
            </a:r>
            <a:r>
              <a:rPr lang="en-US" dirty="0" err="1" smtClean="0">
                <a:solidFill>
                  <a:schemeClr val="bg1"/>
                </a:solidFill>
              </a:rPr>
              <a:t>uso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tecnologías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pueden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ayudar</a:t>
            </a: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n-US" dirty="0" err="1" smtClean="0">
                <a:solidFill>
                  <a:schemeClr val="bg1"/>
                </a:solidFill>
              </a:rPr>
              <a:t>generar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pronósticos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más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precisos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-72008" y="5517232"/>
            <a:ext cx="910850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s-ES_tradnl" sz="1700" dirty="0" smtClean="0">
                <a:solidFill>
                  <a:schemeClr val="bg1"/>
                </a:solidFill>
              </a:rPr>
              <a:t>Sistemas de Alerta Temprana: desarrollo de la primera fase, a través de un  proyecto regional para impulsar el diseño e implementación armonizado de este tema en los seis países promoviendo mayor sostenibilidad de los mismos, y hacia una política regional</a:t>
            </a:r>
            <a:endParaRPr lang="es-ES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504" y="2636912"/>
            <a:ext cx="88924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es-ES" dirty="0" smtClean="0">
                <a:solidFill>
                  <a:schemeClr val="bg1"/>
                </a:solidFill>
                <a:cs typeface="Times New Roman" pitchFamily="-109" charset="0"/>
              </a:rPr>
              <a:t>A pesar que se han organizado y capacitado diferentes comités o coordinadoras, y sistemas de alerta temprana, aún no hay una política para la implementación de los  SAT.</a:t>
            </a:r>
          </a:p>
          <a:p>
            <a:pPr algn="just" eaLnBrk="0" hangingPunct="0"/>
            <a:endParaRPr lang="es-GT" dirty="0" smtClean="0">
              <a:solidFill>
                <a:schemeClr val="bg1"/>
              </a:solidFill>
              <a:cs typeface="Times New Roman" pitchFamily="-109" charset="0"/>
            </a:endParaRPr>
          </a:p>
          <a:p>
            <a:pPr algn="just" eaLnBrk="0" hangingPunct="0"/>
            <a:r>
              <a:rPr lang="es-ES" dirty="0" smtClean="0">
                <a:solidFill>
                  <a:schemeClr val="bg1"/>
                </a:solidFill>
                <a:cs typeface="Times New Roman" pitchFamily="-109" charset="0"/>
              </a:rPr>
              <a:t>La PCGIR, Política Centroamericana de Gestión Integral del Riesgo, incluye impulsar el desarrollo sostenible de SAT, según la  medida 2 del el eje articulador E:</a:t>
            </a:r>
          </a:p>
          <a:p>
            <a:r>
              <a:rPr lang="es-GT" dirty="0" smtClean="0">
                <a:solidFill>
                  <a:schemeClr val="bg1"/>
                </a:solidFill>
                <a:cs typeface="Times New Roman" pitchFamily="-109" charset="0"/>
              </a:rPr>
              <a:t>Eje articulador “E”: Gestión de los Desastres y Recuperación: cuatro medidas</a:t>
            </a:r>
          </a:p>
          <a:p>
            <a:r>
              <a:rPr lang="es-GT" dirty="0" smtClean="0">
                <a:solidFill>
                  <a:schemeClr val="bg1"/>
                </a:solidFill>
                <a:cs typeface="Times New Roman" pitchFamily="-109" charset="0"/>
              </a:rPr>
              <a:t>Medida 2: Búsqueda de estandarización del manejo de información y evaluación de daños </a:t>
            </a:r>
          </a:p>
          <a:p>
            <a:r>
              <a:rPr lang="es-ES_tradnl" altLang="ja-JP" dirty="0" smtClean="0">
                <a:solidFill>
                  <a:schemeClr val="bg1"/>
                </a:solidFill>
              </a:rPr>
              <a:t>Es de suma importancia mejorar el manejo de información y los canales de comunicación entre los diferentes países, para lo cual los Sistemas Nacionales, con el apoyo de CEPREDENAC, procurarán el establecimiento de sistemas de monitoreo y alerta temprana compatibles entre sí.</a:t>
            </a:r>
            <a:endParaRPr lang="es-ES_tradnl" altLang="ja-JP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1556792"/>
            <a:ext cx="8784976" cy="792088"/>
          </a:xfrm>
          <a:prstGeom prst="rect">
            <a:avLst/>
          </a:prstGeom>
          <a:solidFill>
            <a:schemeClr val="accent6">
              <a:lumMod val="75000"/>
              <a:alpha val="83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dirty="0" smtClean="0"/>
              <a:t>¿Cómo encaja esta estrategia dentro de la Política Centroamericana de Gestión Integral del Riesgo ante Desastres?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38200" y="2350790"/>
            <a:ext cx="7543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</a:t>
            </a: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Contar</a:t>
            </a:r>
            <a:r>
              <a:rPr lang="en-US" dirty="0">
                <a:solidFill>
                  <a:schemeClr val="bg1"/>
                </a:solidFill>
              </a:rPr>
              <a:t> con </a:t>
            </a:r>
            <a:r>
              <a:rPr lang="en-US" dirty="0" err="1">
                <a:solidFill>
                  <a:schemeClr val="bg1"/>
                </a:solidFill>
              </a:rPr>
              <a:t>políticas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estrategias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bg1"/>
                </a:solidFill>
              </a:rPr>
              <a:t> den </a:t>
            </a:r>
            <a:r>
              <a:rPr lang="en-US" dirty="0" err="1">
                <a:solidFill>
                  <a:schemeClr val="bg1"/>
                </a:solidFill>
              </a:rPr>
              <a:t>pautas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para</a:t>
            </a:r>
            <a:r>
              <a:rPr lang="en-US" dirty="0">
                <a:solidFill>
                  <a:schemeClr val="bg1"/>
                </a:solidFill>
              </a:rPr>
              <a:t> el </a:t>
            </a:r>
            <a:r>
              <a:rPr lang="en-US" dirty="0" err="1">
                <a:solidFill>
                  <a:schemeClr val="bg1"/>
                </a:solidFill>
              </a:rPr>
              <a:t>desarrollo</a:t>
            </a:r>
            <a:r>
              <a:rPr lang="en-US" dirty="0">
                <a:solidFill>
                  <a:schemeClr val="bg1"/>
                </a:solidFill>
              </a:rPr>
              <a:t> e  </a:t>
            </a:r>
          </a:p>
          <a:p>
            <a:r>
              <a:rPr lang="en-US" dirty="0">
                <a:solidFill>
                  <a:schemeClr val="bg1"/>
                </a:solidFill>
              </a:rPr>
              <a:t>   </a:t>
            </a:r>
            <a:r>
              <a:rPr lang="en-US" dirty="0" err="1">
                <a:solidFill>
                  <a:schemeClr val="bg1"/>
                </a:solidFill>
              </a:rPr>
              <a:t>implementación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adecuado</a:t>
            </a:r>
            <a:r>
              <a:rPr lang="en-US" dirty="0">
                <a:solidFill>
                  <a:schemeClr val="bg1"/>
                </a:solidFill>
              </a:rPr>
              <a:t> de SATs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Incorporar</a:t>
            </a:r>
            <a:r>
              <a:rPr lang="en-US" dirty="0">
                <a:solidFill>
                  <a:schemeClr val="bg1"/>
                </a:solidFill>
              </a:rPr>
              <a:t> los SATs </a:t>
            </a:r>
            <a:r>
              <a:rPr lang="en-US" dirty="0" err="1">
                <a:solidFill>
                  <a:schemeClr val="bg1"/>
                </a:solidFill>
              </a:rPr>
              <a:t>desarrollados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por</a:t>
            </a:r>
            <a:r>
              <a:rPr lang="en-US" dirty="0">
                <a:solidFill>
                  <a:schemeClr val="bg1"/>
                </a:solidFill>
              </a:rPr>
              <a:t> ONGs y </a:t>
            </a:r>
            <a:r>
              <a:rPr lang="en-US" dirty="0" err="1">
                <a:solidFill>
                  <a:schemeClr val="bg1"/>
                </a:solidFill>
              </a:rPr>
              <a:t>otros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actores</a:t>
            </a:r>
            <a:r>
              <a:rPr lang="en-US" dirty="0">
                <a:solidFill>
                  <a:schemeClr val="bg1"/>
                </a:solidFill>
              </a:rPr>
              <a:t>, en los  </a:t>
            </a:r>
          </a:p>
          <a:p>
            <a:r>
              <a:rPr lang="en-US" dirty="0">
                <a:solidFill>
                  <a:schemeClr val="bg1"/>
                </a:solidFill>
              </a:rPr>
              <a:t>   planes de </a:t>
            </a:r>
            <a:r>
              <a:rPr lang="en-US" dirty="0" err="1">
                <a:solidFill>
                  <a:schemeClr val="bg1"/>
                </a:solidFill>
              </a:rPr>
              <a:t>trabajo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las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instituciones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nacionales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Homogenizar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metodologías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para</a:t>
            </a:r>
            <a:r>
              <a:rPr lang="en-US" dirty="0">
                <a:solidFill>
                  <a:schemeClr val="bg1"/>
                </a:solidFill>
              </a:rPr>
              <a:t> el </a:t>
            </a:r>
            <a:r>
              <a:rPr lang="en-US" dirty="0" err="1">
                <a:solidFill>
                  <a:schemeClr val="bg1"/>
                </a:solidFill>
              </a:rPr>
              <a:t>diseño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operación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Uso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tecnologías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permitan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mejorar</a:t>
            </a:r>
            <a:r>
              <a:rPr lang="en-US" dirty="0">
                <a:solidFill>
                  <a:schemeClr val="bg1"/>
                </a:solidFill>
              </a:rPr>
              <a:t> los </a:t>
            </a:r>
            <a:r>
              <a:rPr lang="en-US" dirty="0" err="1">
                <a:solidFill>
                  <a:schemeClr val="bg1"/>
                </a:solidFill>
              </a:rPr>
              <a:t>pronósticos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Mapeo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riesgos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protocolos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cpacitación</a:t>
            </a:r>
            <a:r>
              <a:rPr lang="en-US" dirty="0" smtClean="0">
                <a:solidFill>
                  <a:schemeClr val="bg1"/>
                </a:solidFill>
              </a:rPr>
              <a:t> continua, etc.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Establecimiento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redes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comunicación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información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permitan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mejores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pronósticos</a:t>
            </a:r>
            <a:r>
              <a:rPr lang="en-US" dirty="0" smtClean="0">
                <a:solidFill>
                  <a:schemeClr val="bg1"/>
                </a:solidFill>
              </a:rPr>
              <a:t> (SAT </a:t>
            </a:r>
            <a:r>
              <a:rPr lang="en-US" dirty="0" err="1" smtClean="0">
                <a:solidFill>
                  <a:schemeClr val="bg1"/>
                </a:solidFill>
              </a:rPr>
              <a:t>regionlaes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globales</a:t>
            </a:r>
            <a:r>
              <a:rPr lang="en-US" dirty="0" smtClean="0">
                <a:solidFill>
                  <a:schemeClr val="bg1"/>
                </a:solidFill>
              </a:rPr>
              <a:t>-SAT </a:t>
            </a:r>
            <a:r>
              <a:rPr lang="en-US" dirty="0" err="1" smtClean="0">
                <a:solidFill>
                  <a:schemeClr val="bg1"/>
                </a:solidFill>
              </a:rPr>
              <a:t>nacionales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179512" y="1571612"/>
            <a:ext cx="8784976" cy="571504"/>
          </a:xfrm>
          <a:prstGeom prst="rect">
            <a:avLst/>
          </a:prstGeom>
          <a:solidFill>
            <a:schemeClr val="accent6">
              <a:lumMod val="75000"/>
              <a:alpha val="83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dirty="0" smtClean="0"/>
              <a:t>Desafíos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2348880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bg1"/>
                </a:solidFill>
              </a:rPr>
              <a:t>“</a:t>
            </a:r>
            <a:r>
              <a:rPr lang="en-GB" b="1" dirty="0" err="1" smtClean="0">
                <a:solidFill>
                  <a:schemeClr val="bg1"/>
                </a:solidFill>
              </a:rPr>
              <a:t>Fortalecimiento</a:t>
            </a:r>
            <a:r>
              <a:rPr lang="en-GB" b="1" dirty="0" smtClean="0">
                <a:solidFill>
                  <a:schemeClr val="bg1"/>
                </a:solidFill>
              </a:rPr>
              <a:t> de </a:t>
            </a:r>
            <a:r>
              <a:rPr lang="en-GB" b="1" dirty="0" err="1" smtClean="0">
                <a:solidFill>
                  <a:schemeClr val="bg1"/>
                </a:solidFill>
              </a:rPr>
              <a:t>capacidades</a:t>
            </a:r>
            <a:r>
              <a:rPr lang="en-GB" b="1" dirty="0" smtClean="0">
                <a:solidFill>
                  <a:schemeClr val="bg1"/>
                </a:solidFill>
              </a:rPr>
              <a:t> en los </a:t>
            </a:r>
            <a:r>
              <a:rPr lang="en-GB" b="1" dirty="0" err="1" smtClean="0">
                <a:solidFill>
                  <a:schemeClr val="bg1"/>
                </a:solidFill>
              </a:rPr>
              <a:t>Sistemas</a:t>
            </a:r>
            <a:r>
              <a:rPr lang="en-GB" b="1" dirty="0" smtClean="0">
                <a:solidFill>
                  <a:schemeClr val="bg1"/>
                </a:solidFill>
              </a:rPr>
              <a:t> de </a:t>
            </a:r>
            <a:r>
              <a:rPr lang="en-GB" b="1" dirty="0" err="1" smtClean="0">
                <a:solidFill>
                  <a:schemeClr val="bg1"/>
                </a:solidFill>
              </a:rPr>
              <a:t>Alerta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Temprana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desde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una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perspectiva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multiamenaza</a:t>
            </a:r>
            <a:r>
              <a:rPr lang="en-GB" b="1" dirty="0" smtClean="0">
                <a:solidFill>
                  <a:schemeClr val="bg1"/>
                </a:solidFill>
              </a:rPr>
              <a:t>” - DIPECHO VII (socio: UNESCO)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571612"/>
            <a:ext cx="8784976" cy="571504"/>
          </a:xfrm>
          <a:prstGeom prst="rect">
            <a:avLst/>
          </a:prstGeom>
          <a:solidFill>
            <a:schemeClr val="accent6">
              <a:lumMod val="75000"/>
              <a:alpha val="83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dirty="0" smtClean="0"/>
              <a:t>El Inicio: primera etapa de la estrategia del CEPREDNEAC</a:t>
            </a:r>
            <a:endParaRPr lang="es-GT" dirty="0"/>
          </a:p>
        </p:txBody>
      </p:sp>
      <p:sp>
        <p:nvSpPr>
          <p:cNvPr id="4" name="3 Rectángulo"/>
          <p:cNvSpPr/>
          <p:nvPr/>
        </p:nvSpPr>
        <p:spPr>
          <a:xfrm>
            <a:off x="179512" y="340310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  <a:cs typeface="Times New Roman" pitchFamily="18" charset="0"/>
              </a:rPr>
              <a:t>Elaboración</a:t>
            </a:r>
            <a:r>
              <a:rPr lang="en-GB" dirty="0" smtClean="0">
                <a:solidFill>
                  <a:schemeClr val="bg1"/>
                </a:solidFill>
                <a:cs typeface="Times New Roman" pitchFamily="18" charset="0"/>
              </a:rPr>
              <a:t> de un </a:t>
            </a:r>
            <a:r>
              <a:rPr lang="en-GB" dirty="0" err="1" smtClean="0">
                <a:solidFill>
                  <a:schemeClr val="bg1"/>
                </a:solidFill>
                <a:cs typeface="Times New Roman" pitchFamily="18" charset="0"/>
              </a:rPr>
              <a:t>Inventario</a:t>
            </a:r>
            <a:r>
              <a:rPr lang="en-GB" dirty="0" smtClean="0">
                <a:solidFill>
                  <a:schemeClr val="bg1"/>
                </a:solidFill>
                <a:cs typeface="Times New Roman" pitchFamily="18" charset="0"/>
              </a:rPr>
              <a:t> y </a:t>
            </a:r>
            <a:r>
              <a:rPr lang="en-GB" dirty="0" err="1" smtClean="0">
                <a:solidFill>
                  <a:schemeClr val="bg1"/>
                </a:solidFill>
                <a:cs typeface="Times New Roman" pitchFamily="18" charset="0"/>
              </a:rPr>
              <a:t>Diagnóstico</a:t>
            </a:r>
            <a:r>
              <a:rPr lang="en-GB" dirty="0" smtClean="0">
                <a:solidFill>
                  <a:schemeClr val="bg1"/>
                </a:solidFill>
                <a:cs typeface="Times New Roman" pitchFamily="18" charset="0"/>
              </a:rPr>
              <a:t> Regional </a:t>
            </a:r>
            <a:r>
              <a:rPr lang="en-GB" dirty="0" err="1" smtClean="0">
                <a:solidFill>
                  <a:schemeClr val="bg1"/>
                </a:solidFill>
                <a:cs typeface="Times New Roman" pitchFamily="18" charset="0"/>
              </a:rPr>
              <a:t>sobre</a:t>
            </a:r>
            <a:r>
              <a:rPr lang="en-GB" dirty="0" smtClean="0">
                <a:solidFill>
                  <a:schemeClr val="bg1"/>
                </a:solidFill>
                <a:cs typeface="Times New Roman" pitchFamily="18" charset="0"/>
              </a:rPr>
              <a:t> los SAT en la </a:t>
            </a:r>
            <a:r>
              <a:rPr lang="en-GB" dirty="0" err="1" smtClean="0">
                <a:solidFill>
                  <a:schemeClr val="bg1"/>
                </a:solidFill>
                <a:cs typeface="Times New Roman" pitchFamily="18" charset="0"/>
              </a:rPr>
              <a:t>región</a:t>
            </a:r>
            <a:endParaRPr lang="en-GB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4060464"/>
            <a:ext cx="878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GB" dirty="0" err="1" smtClean="0">
                <a:solidFill>
                  <a:schemeClr val="bg1"/>
                </a:solidFill>
                <a:cs typeface="Times New Roman" pitchFamily="18" charset="0"/>
              </a:rPr>
              <a:t>Diseño</a:t>
            </a:r>
            <a:r>
              <a:rPr lang="en-GB" dirty="0" smtClean="0">
                <a:solidFill>
                  <a:schemeClr val="bg1"/>
                </a:solidFill>
                <a:cs typeface="Times New Roman" pitchFamily="18" charset="0"/>
              </a:rPr>
              <a:t> y </a:t>
            </a:r>
            <a:r>
              <a:rPr lang="en-GB" dirty="0" err="1" smtClean="0">
                <a:solidFill>
                  <a:schemeClr val="bg1"/>
                </a:solidFill>
                <a:cs typeface="Times New Roman" pitchFamily="18" charset="0"/>
              </a:rPr>
              <a:t>validación</a:t>
            </a:r>
            <a:r>
              <a:rPr lang="en-GB" dirty="0" smtClean="0">
                <a:solidFill>
                  <a:schemeClr val="bg1"/>
                </a:solidFill>
                <a:cs typeface="Times New Roman" pitchFamily="18" charset="0"/>
              </a:rPr>
              <a:t> de </a:t>
            </a:r>
            <a:r>
              <a:rPr lang="en-GB" dirty="0" err="1" smtClean="0">
                <a:solidFill>
                  <a:schemeClr val="bg1"/>
                </a:solidFill>
                <a:cs typeface="Times New Roman" pitchFamily="18" charset="0"/>
              </a:rPr>
              <a:t>Manuales</a:t>
            </a:r>
            <a:r>
              <a:rPr lang="en-GB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cs typeface="Times New Roman" pitchFamily="18" charset="0"/>
              </a:rPr>
              <a:t>Regionales</a:t>
            </a:r>
            <a:r>
              <a:rPr lang="en-GB" dirty="0" smtClean="0">
                <a:solidFill>
                  <a:schemeClr val="bg1"/>
                </a:solidFill>
                <a:cs typeface="Times New Roman" pitchFamily="18" charset="0"/>
              </a:rPr>
              <a:t> SAT:  </a:t>
            </a:r>
            <a:r>
              <a:rPr lang="en-GB" dirty="0" err="1" smtClean="0">
                <a:solidFill>
                  <a:schemeClr val="bg1"/>
                </a:solidFill>
                <a:cs typeface="Times New Roman" pitchFamily="18" charset="0"/>
              </a:rPr>
              <a:t>Inundaciones</a:t>
            </a:r>
            <a:r>
              <a:rPr lang="en-GB" dirty="0" smtClean="0">
                <a:solidFill>
                  <a:schemeClr val="bg1"/>
                </a:solidFill>
                <a:cs typeface="Times New Roman" pitchFamily="18" charset="0"/>
              </a:rPr>
              <a:t> y </a:t>
            </a:r>
            <a:r>
              <a:rPr lang="en-GB" dirty="0" err="1" smtClean="0">
                <a:solidFill>
                  <a:schemeClr val="bg1"/>
                </a:solidFill>
                <a:cs typeface="Times New Roman" pitchFamily="18" charset="0"/>
              </a:rPr>
              <a:t>Deslizamientos</a:t>
            </a:r>
            <a:r>
              <a:rPr lang="en-GB" dirty="0" smtClean="0">
                <a:solidFill>
                  <a:schemeClr val="bg1"/>
                </a:solidFill>
                <a:cs typeface="Times New Roman" pitchFamily="18" charset="0"/>
              </a:rPr>
              <a:t>”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51520" y="5779364"/>
            <a:ext cx="82809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Inserción</a:t>
            </a:r>
            <a:r>
              <a:rPr lang="en-US" dirty="0" smtClean="0">
                <a:solidFill>
                  <a:schemeClr val="bg1"/>
                </a:solidFill>
              </a:rPr>
              <a:t> de la </a:t>
            </a:r>
            <a:r>
              <a:rPr lang="en-US" dirty="0" err="1" smtClean="0">
                <a:solidFill>
                  <a:schemeClr val="bg1"/>
                </a:solidFill>
              </a:rPr>
              <a:t>temática</a:t>
            </a:r>
            <a:r>
              <a:rPr lang="en-US" dirty="0" smtClean="0">
                <a:solidFill>
                  <a:schemeClr val="bg1"/>
                </a:solidFill>
              </a:rPr>
              <a:t> SAT en la curricula </a:t>
            </a:r>
            <a:r>
              <a:rPr lang="en-US" dirty="0" err="1" smtClean="0">
                <a:solidFill>
                  <a:schemeClr val="bg1"/>
                </a:solidFill>
              </a:rPr>
              <a:t>escolar</a:t>
            </a:r>
            <a:endParaRPr lang="es-GT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51520" y="4725144"/>
            <a:ext cx="82809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/>
            <a:r>
              <a:rPr lang="es-GT" dirty="0" smtClean="0">
                <a:solidFill>
                  <a:schemeClr val="bg1"/>
                </a:solidFill>
              </a:rPr>
              <a:t>Estudio marcos legales nacionales para la implementación adecuada de SAT:</a:t>
            </a:r>
          </a:p>
          <a:p>
            <a:pPr marL="342900" indent="-342900"/>
            <a:r>
              <a:rPr lang="es-GT" dirty="0" smtClean="0">
                <a:solidFill>
                  <a:schemeClr val="bg1"/>
                </a:solidFill>
              </a:rPr>
              <a:t>promoción de mayor sostenibilidad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1412776"/>
            <a:ext cx="8784976" cy="571504"/>
          </a:xfrm>
          <a:prstGeom prst="rect">
            <a:avLst/>
          </a:prstGeom>
          <a:solidFill>
            <a:schemeClr val="accent6">
              <a:lumMod val="75000"/>
              <a:alpha val="83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dirty="0" smtClean="0"/>
              <a:t>El Inicio de la estrategia SAT del CEPREDNEAC: Diagnóstico 2011</a:t>
            </a:r>
            <a:endParaRPr lang="es-GT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3528" y="2348880"/>
          <a:ext cx="8280920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3"/>
                <a:gridCol w="1080121"/>
                <a:gridCol w="1224136"/>
                <a:gridCol w="648072"/>
                <a:gridCol w="792088"/>
                <a:gridCol w="720080"/>
                <a:gridCol w="864096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endParaRPr lang="es-GT" sz="12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200" dirty="0" smtClean="0"/>
                        <a:t>Inundación</a:t>
                      </a:r>
                      <a:endParaRPr lang="es-GT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200" dirty="0" smtClean="0"/>
                        <a:t>Deslizamiento</a:t>
                      </a:r>
                      <a:endParaRPr lang="es-GT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200" dirty="0" smtClean="0"/>
                        <a:t>I &amp; D</a:t>
                      </a:r>
                      <a:endParaRPr lang="es-GT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200" dirty="0" smtClean="0"/>
                        <a:t>Huracán</a:t>
                      </a:r>
                      <a:endParaRPr lang="es-GT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200" dirty="0" smtClean="0"/>
                        <a:t>Volcán</a:t>
                      </a:r>
                      <a:endParaRPr lang="es-GT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200" dirty="0" smtClean="0"/>
                        <a:t>Tsunami</a:t>
                      </a:r>
                      <a:endParaRPr lang="es-GT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200" dirty="0" smtClean="0"/>
                        <a:t>Seguía</a:t>
                      </a:r>
                      <a:endParaRPr lang="es-GT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400" dirty="0" smtClean="0"/>
                        <a:t>Sub</a:t>
                      </a:r>
                    </a:p>
                    <a:p>
                      <a:r>
                        <a:rPr lang="es-GT" sz="1400" dirty="0" smtClean="0"/>
                        <a:t>Totales</a:t>
                      </a:r>
                      <a:endParaRPr lang="es-GT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sz="1400" b="1" dirty="0" smtClean="0"/>
                        <a:t>Costa Rica</a:t>
                      </a:r>
                    </a:p>
                    <a:p>
                      <a:endParaRPr lang="es-GT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10</a:t>
                      </a:r>
                      <a:endParaRPr lang="es-GT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2</a:t>
                      </a:r>
                      <a:endParaRPr lang="es-GT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2</a:t>
                      </a:r>
                      <a:endParaRPr lang="es-GT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1</a:t>
                      </a:r>
                      <a:endParaRPr lang="es-GT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15</a:t>
                      </a:r>
                      <a:endParaRPr lang="es-GT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sz="1400" b="1" dirty="0" smtClean="0"/>
                        <a:t>El Salvador</a:t>
                      </a:r>
                    </a:p>
                    <a:p>
                      <a:endParaRPr lang="es-GT" sz="14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12</a:t>
                      </a:r>
                      <a:endParaRPr lang="es-GT" sz="14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2</a:t>
                      </a:r>
                      <a:endParaRPr lang="es-GT" sz="14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2</a:t>
                      </a:r>
                      <a:endParaRPr lang="es-GT" sz="14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1</a:t>
                      </a:r>
                      <a:endParaRPr lang="es-GT" sz="14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17</a:t>
                      </a:r>
                      <a:endParaRPr lang="es-GT" sz="14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sz="1400" b="1" dirty="0" smtClean="0"/>
                        <a:t>Guatemala</a:t>
                      </a:r>
                    </a:p>
                    <a:p>
                      <a:endParaRPr lang="es-GT" sz="14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17</a:t>
                      </a:r>
                      <a:endParaRPr lang="es-GT" sz="14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1</a:t>
                      </a:r>
                      <a:endParaRPr lang="es-GT" sz="14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2</a:t>
                      </a:r>
                      <a:endParaRPr lang="es-GT" sz="14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5</a:t>
                      </a:r>
                      <a:endParaRPr lang="es-GT" sz="14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25</a:t>
                      </a:r>
                      <a:endParaRPr lang="es-GT" sz="14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sz="1400" b="1" dirty="0" smtClean="0"/>
                        <a:t>Honduras</a:t>
                      </a:r>
                    </a:p>
                    <a:p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17</a:t>
                      </a:r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1</a:t>
                      </a:r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1</a:t>
                      </a:r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1</a:t>
                      </a:r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1</a:t>
                      </a:r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21</a:t>
                      </a:r>
                      <a:endParaRPr lang="es-GT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sz="1400" b="1" dirty="0" smtClean="0"/>
                        <a:t>Nicaragua</a:t>
                      </a:r>
                    </a:p>
                    <a:p>
                      <a:endParaRPr lang="es-GT" sz="14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10</a:t>
                      </a:r>
                      <a:endParaRPr lang="es-GT" sz="14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3</a:t>
                      </a:r>
                      <a:endParaRPr lang="es-GT" sz="14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1 </a:t>
                      </a:r>
                      <a:r>
                        <a:rPr lang="es-GT" sz="1400" b="1" dirty="0" err="1" smtClean="0"/>
                        <a:t>multi</a:t>
                      </a:r>
                      <a:endParaRPr lang="es-GT" sz="1400" b="1" dirty="0" smtClean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2</a:t>
                      </a:r>
                      <a:endParaRPr lang="es-GT" sz="14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3</a:t>
                      </a:r>
                      <a:endParaRPr lang="es-GT" sz="14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19</a:t>
                      </a:r>
                      <a:endParaRPr lang="es-GT" sz="1400" b="1" dirty="0"/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GT" sz="1400" b="1" dirty="0" smtClean="0"/>
                        <a:t>Panamá</a:t>
                      </a:r>
                    </a:p>
                    <a:p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7</a:t>
                      </a:r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1</a:t>
                      </a:r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/>
                        <a:t>8</a:t>
                      </a:r>
                      <a:endParaRPr lang="es-GT" sz="1400" b="1" dirty="0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pPr algn="l"/>
                      <a:r>
                        <a:rPr lang="es-GT" sz="1400" b="1" dirty="0" smtClean="0">
                          <a:solidFill>
                            <a:schemeClr val="bg1"/>
                          </a:solidFill>
                        </a:rPr>
                        <a:t>TOTAL DE </a:t>
                      </a:r>
                      <a:r>
                        <a:rPr lang="es-GT" sz="1400" b="1" i="1" u="sng" dirty="0" smtClean="0">
                          <a:solidFill>
                            <a:schemeClr val="bg1"/>
                          </a:solidFill>
                        </a:rPr>
                        <a:t>POSIBLES</a:t>
                      </a:r>
                      <a:r>
                        <a:rPr lang="es-GT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GT" sz="1400" b="1" dirty="0" smtClean="0">
                          <a:solidFill>
                            <a:schemeClr val="bg1"/>
                          </a:solidFill>
                        </a:rPr>
                        <a:t>SAT IDENTIFICADOS</a:t>
                      </a:r>
                      <a:endParaRPr lang="es-GT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G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1400" b="1" dirty="0" smtClean="0">
                          <a:solidFill>
                            <a:schemeClr val="bg1"/>
                          </a:solidFill>
                        </a:rPr>
                        <a:t>105</a:t>
                      </a:r>
                      <a:endParaRPr lang="es-GT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4225</TotalTime>
  <Words>854</Words>
  <Application>Microsoft Office PowerPoint</Application>
  <PresentationFormat>Presentación en pantalla (4:3)</PresentationFormat>
  <Paragraphs>127</Paragraphs>
  <Slides>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Diseño predeterminado</vt:lpstr>
      <vt:lpstr>Imagen de mapa de bits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Vinicio Méndez</dc:creator>
  <cp:lastModifiedBy>CEPREDENAC</cp:lastModifiedBy>
  <cp:revision>318</cp:revision>
  <dcterms:created xsi:type="dcterms:W3CDTF">2008-05-16T15:42:05Z</dcterms:created>
  <dcterms:modified xsi:type="dcterms:W3CDTF">2011-03-16T15:34:00Z</dcterms:modified>
</cp:coreProperties>
</file>