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68" r:id="rId2"/>
    <p:sldId id="374" r:id="rId3"/>
    <p:sldId id="375" r:id="rId4"/>
    <p:sldId id="376" r:id="rId5"/>
    <p:sldId id="379" r:id="rId6"/>
    <p:sldId id="469" r:id="rId7"/>
    <p:sldId id="380" r:id="rId8"/>
    <p:sldId id="470" r:id="rId9"/>
    <p:sldId id="472" r:id="rId10"/>
    <p:sldId id="473" r:id="rId11"/>
    <p:sldId id="459" r:id="rId12"/>
    <p:sldId id="417" r:id="rId13"/>
    <p:sldId id="450" r:id="rId14"/>
    <p:sldId id="451" r:id="rId15"/>
    <p:sldId id="455" r:id="rId16"/>
    <p:sldId id="456" r:id="rId17"/>
    <p:sldId id="464" r:id="rId18"/>
    <p:sldId id="466" r:id="rId19"/>
    <p:sldId id="486" r:id="rId20"/>
    <p:sldId id="475" r:id="rId21"/>
    <p:sldId id="477" r:id="rId22"/>
    <p:sldId id="478" r:id="rId23"/>
    <p:sldId id="488" r:id="rId24"/>
    <p:sldId id="479" r:id="rId25"/>
    <p:sldId id="487" r:id="rId26"/>
    <p:sldId id="480" r:id="rId27"/>
    <p:sldId id="481" r:id="rId28"/>
    <p:sldId id="482" r:id="rId29"/>
    <p:sldId id="483" r:id="rId30"/>
    <p:sldId id="484" r:id="rId31"/>
    <p:sldId id="420" r:id="rId32"/>
    <p:sldId id="423" r:id="rId33"/>
    <p:sldId id="437" r:id="rId34"/>
    <p:sldId id="438" r:id="rId35"/>
    <p:sldId id="43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33" autoAdjust="0"/>
  </p:normalViewPr>
  <p:slideViewPr>
    <p:cSldViewPr>
      <p:cViewPr>
        <p:scale>
          <a:sx n="86" d="100"/>
          <a:sy n="86" d="100"/>
        </p:scale>
        <p:origin x="-678"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1EF76-2B0B-4667-9502-6265E44FD116}"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28F477DF-F945-4680-9E1C-99D6C88A5532}">
      <dgm:prSet phldrT="[Text]"/>
      <dgm:spPr/>
      <dgm:t>
        <a:bodyPr/>
        <a:lstStyle/>
        <a:p>
          <a:r>
            <a:rPr lang="en-US" dirty="0" smtClean="0"/>
            <a:t>SHELTER MANAGEMENT </a:t>
          </a:r>
          <a:endParaRPr lang="en-US" dirty="0"/>
        </a:p>
      </dgm:t>
    </dgm:pt>
    <dgm:pt modelId="{3BE69F69-7C8B-4CBD-BC48-53FD26DCBD44}" type="parTrans" cxnId="{4E774B16-66DD-47C9-B65D-5CB448B54859}">
      <dgm:prSet/>
      <dgm:spPr/>
      <dgm:t>
        <a:bodyPr/>
        <a:lstStyle/>
        <a:p>
          <a:endParaRPr lang="en-US"/>
        </a:p>
      </dgm:t>
    </dgm:pt>
    <dgm:pt modelId="{0F6415E7-EDCB-47C7-843C-FD5FDBE4188D}" type="sibTrans" cxnId="{4E774B16-66DD-47C9-B65D-5CB448B54859}">
      <dgm:prSet/>
      <dgm:spPr/>
      <dgm:t>
        <a:bodyPr/>
        <a:lstStyle/>
        <a:p>
          <a:endParaRPr lang="en-US"/>
        </a:p>
      </dgm:t>
    </dgm:pt>
    <dgm:pt modelId="{24B12005-731E-4ED1-9BA2-BEEFAC23FF0D}">
      <dgm:prSet phldrT="[Text]"/>
      <dgm:spPr/>
      <dgm:t>
        <a:bodyPr/>
        <a:lstStyle/>
        <a:p>
          <a:r>
            <a:rPr lang="en-US" dirty="0" smtClean="0"/>
            <a:t>Identify impact areas and shelter locations to support shelter allocation decisions </a:t>
          </a:r>
          <a:endParaRPr lang="en-US" dirty="0"/>
        </a:p>
      </dgm:t>
    </dgm:pt>
    <dgm:pt modelId="{3A72DEE1-F95F-4C63-B5C6-C00D910BF474}" type="parTrans" cxnId="{DFE5027E-82DC-493B-A0A6-296772E35FAB}">
      <dgm:prSet/>
      <dgm:spPr/>
      <dgm:t>
        <a:bodyPr/>
        <a:lstStyle/>
        <a:p>
          <a:endParaRPr lang="en-US"/>
        </a:p>
      </dgm:t>
    </dgm:pt>
    <dgm:pt modelId="{C470FF5B-D179-43E2-A75A-A0B25C7662E3}" type="sibTrans" cxnId="{DFE5027E-82DC-493B-A0A6-296772E35FAB}">
      <dgm:prSet/>
      <dgm:spPr/>
      <dgm:t>
        <a:bodyPr/>
        <a:lstStyle/>
        <a:p>
          <a:endParaRPr lang="en-US"/>
        </a:p>
      </dgm:t>
    </dgm:pt>
    <dgm:pt modelId="{7D5396B5-7D12-48D0-80EA-E1A6B37305C4}">
      <dgm:prSet phldrT="[Text]"/>
      <dgm:spPr/>
      <dgm:t>
        <a:bodyPr/>
        <a:lstStyle/>
        <a:p>
          <a:r>
            <a:rPr lang="en-US" dirty="0" smtClean="0"/>
            <a:t>Identify potential damage to shelters and plan for alternatives </a:t>
          </a:r>
          <a:endParaRPr lang="en-US" dirty="0"/>
        </a:p>
      </dgm:t>
    </dgm:pt>
    <dgm:pt modelId="{20A078DB-59C2-4058-AFE6-07DEB7099C3A}" type="parTrans" cxnId="{A25A6272-D21F-470B-9494-99CADFDB0700}">
      <dgm:prSet/>
      <dgm:spPr/>
      <dgm:t>
        <a:bodyPr/>
        <a:lstStyle/>
        <a:p>
          <a:endParaRPr lang="en-US"/>
        </a:p>
      </dgm:t>
    </dgm:pt>
    <dgm:pt modelId="{A2B52279-F2DB-4E9B-AE38-E22E5973E3F3}" type="sibTrans" cxnId="{A25A6272-D21F-470B-9494-99CADFDB0700}">
      <dgm:prSet/>
      <dgm:spPr/>
      <dgm:t>
        <a:bodyPr/>
        <a:lstStyle/>
        <a:p>
          <a:endParaRPr lang="en-US"/>
        </a:p>
      </dgm:t>
    </dgm:pt>
    <dgm:pt modelId="{8F74E6C0-2E72-468A-BAF2-E26E8C40F11C}">
      <dgm:prSet phldrT="[Text]"/>
      <dgm:spPr/>
      <dgm:t>
        <a:bodyPr/>
        <a:lstStyle/>
        <a:p>
          <a:r>
            <a:rPr lang="en-US" dirty="0" smtClean="0"/>
            <a:t>EMERGENCY INTERVENTION </a:t>
          </a:r>
          <a:endParaRPr lang="en-US" dirty="0"/>
        </a:p>
      </dgm:t>
    </dgm:pt>
    <dgm:pt modelId="{AC2E13B8-6F03-4DEC-991F-817CACE23133}" type="parTrans" cxnId="{3E591815-8575-47A1-8E60-BCD419942B8E}">
      <dgm:prSet/>
      <dgm:spPr/>
      <dgm:t>
        <a:bodyPr/>
        <a:lstStyle/>
        <a:p>
          <a:endParaRPr lang="en-US"/>
        </a:p>
      </dgm:t>
    </dgm:pt>
    <dgm:pt modelId="{91CD70D8-4D07-454C-8CE2-5B7F9A68962E}" type="sibTrans" cxnId="{3E591815-8575-47A1-8E60-BCD419942B8E}">
      <dgm:prSet/>
      <dgm:spPr/>
      <dgm:t>
        <a:bodyPr/>
        <a:lstStyle/>
        <a:p>
          <a:endParaRPr lang="en-US"/>
        </a:p>
      </dgm:t>
    </dgm:pt>
    <dgm:pt modelId="{91D90FB2-A681-4068-B3D9-647233860CE8}">
      <dgm:prSet phldrT="[Text]"/>
      <dgm:spPr/>
      <dgm:t>
        <a:bodyPr/>
        <a:lstStyle/>
        <a:p>
          <a:r>
            <a:rPr lang="en-US" dirty="0" smtClean="0"/>
            <a:t>Identify areas where population is at risk and issue warnings, plan for assistance </a:t>
          </a:r>
          <a:endParaRPr lang="en-US" dirty="0"/>
        </a:p>
      </dgm:t>
    </dgm:pt>
    <dgm:pt modelId="{FB59AB50-15C5-430E-80F1-ADD87917E7C5}" type="parTrans" cxnId="{68ED4B4E-CADF-40CD-B370-8795DEE8F530}">
      <dgm:prSet/>
      <dgm:spPr/>
      <dgm:t>
        <a:bodyPr/>
        <a:lstStyle/>
        <a:p>
          <a:endParaRPr lang="en-US"/>
        </a:p>
      </dgm:t>
    </dgm:pt>
    <dgm:pt modelId="{58BCFA73-6A83-4A1E-992C-65FB8DAAD4AB}" type="sibTrans" cxnId="{68ED4B4E-CADF-40CD-B370-8795DEE8F530}">
      <dgm:prSet/>
      <dgm:spPr/>
      <dgm:t>
        <a:bodyPr/>
        <a:lstStyle/>
        <a:p>
          <a:endParaRPr lang="en-US"/>
        </a:p>
      </dgm:t>
    </dgm:pt>
    <dgm:pt modelId="{AC855040-5BA4-4F14-A36B-74B0ABF06F85}">
      <dgm:prSet phldrT="[Text]"/>
      <dgm:spPr/>
      <dgm:t>
        <a:bodyPr/>
        <a:lstStyle/>
        <a:p>
          <a:r>
            <a:rPr lang="en-US" dirty="0" smtClean="0"/>
            <a:t>Update country plans as needed with new information from latest forecast </a:t>
          </a:r>
          <a:endParaRPr lang="en-US" dirty="0"/>
        </a:p>
      </dgm:t>
    </dgm:pt>
    <dgm:pt modelId="{6C29ADEE-97AE-4328-B3E8-CB2579E92542}">
      <dgm:prSet phldrT="[Text]"/>
      <dgm:spPr/>
      <dgm:t>
        <a:bodyPr/>
        <a:lstStyle/>
        <a:p>
          <a:r>
            <a:rPr lang="en-US" dirty="0" smtClean="0"/>
            <a:t>Obtain a preview of what might happen if a given storm continues along its projected path, and activate appropriate contingency plans based on this insight </a:t>
          </a:r>
          <a:endParaRPr lang="en-US" dirty="0"/>
        </a:p>
      </dgm:t>
    </dgm:pt>
    <dgm:pt modelId="{9EA46ED2-2CA6-4065-9407-92B234B6F210}">
      <dgm:prSet phldrT="[Text]"/>
      <dgm:spPr/>
      <dgm:t>
        <a:bodyPr/>
        <a:lstStyle/>
        <a:p>
          <a:r>
            <a:rPr lang="en-US" dirty="0" smtClean="0"/>
            <a:t>CONTINGENCY PLANNING </a:t>
          </a:r>
          <a:endParaRPr lang="en-US" dirty="0"/>
        </a:p>
      </dgm:t>
    </dgm:pt>
    <dgm:pt modelId="{733087DF-44AB-4D92-8AA2-AE82A157C8BE}" type="sibTrans" cxnId="{E7598079-7A7A-419E-8924-3067A8B54709}">
      <dgm:prSet/>
      <dgm:spPr/>
      <dgm:t>
        <a:bodyPr/>
        <a:lstStyle/>
        <a:p>
          <a:endParaRPr lang="en-US"/>
        </a:p>
      </dgm:t>
    </dgm:pt>
    <dgm:pt modelId="{D69FE4E7-F4B1-4B3A-8576-89DEED4CB9DE}" type="parTrans" cxnId="{E7598079-7A7A-419E-8924-3067A8B54709}">
      <dgm:prSet/>
      <dgm:spPr/>
      <dgm:t>
        <a:bodyPr/>
        <a:lstStyle/>
        <a:p>
          <a:endParaRPr lang="en-US"/>
        </a:p>
      </dgm:t>
    </dgm:pt>
    <dgm:pt modelId="{A07FB8B5-8ADC-4F71-9C80-3F9A695CC26B}" type="sibTrans" cxnId="{B9753278-2F5A-4945-807D-E8D11EA1E677}">
      <dgm:prSet/>
      <dgm:spPr/>
      <dgm:t>
        <a:bodyPr/>
        <a:lstStyle/>
        <a:p>
          <a:endParaRPr lang="en-US"/>
        </a:p>
      </dgm:t>
    </dgm:pt>
    <dgm:pt modelId="{1F84ABF6-D1AB-4467-8D67-E43803B73944}" type="parTrans" cxnId="{B9753278-2F5A-4945-807D-E8D11EA1E677}">
      <dgm:prSet/>
      <dgm:spPr/>
      <dgm:t>
        <a:bodyPr/>
        <a:lstStyle/>
        <a:p>
          <a:endParaRPr lang="en-US"/>
        </a:p>
      </dgm:t>
    </dgm:pt>
    <dgm:pt modelId="{223BCBA6-F3B9-40C1-994B-77A6D881A269}" type="sibTrans" cxnId="{3CBBEBF4-4838-464E-AFFF-8E5482F4B1E2}">
      <dgm:prSet/>
      <dgm:spPr/>
      <dgm:t>
        <a:bodyPr/>
        <a:lstStyle/>
        <a:p>
          <a:endParaRPr lang="en-US"/>
        </a:p>
      </dgm:t>
    </dgm:pt>
    <dgm:pt modelId="{CD94D3D4-AF42-4EBC-87EE-0E38C86ABFBA}" type="parTrans" cxnId="{3CBBEBF4-4838-464E-AFFF-8E5482F4B1E2}">
      <dgm:prSet/>
      <dgm:spPr/>
      <dgm:t>
        <a:bodyPr/>
        <a:lstStyle/>
        <a:p>
          <a:endParaRPr lang="en-US"/>
        </a:p>
      </dgm:t>
    </dgm:pt>
    <dgm:pt modelId="{A0BD0BE0-EF3B-4001-8E1F-29D73D4FCFD1}" type="pres">
      <dgm:prSet presAssocID="{BD61EF76-2B0B-4667-9502-6265E44FD116}" presName="linear" presStyleCnt="0">
        <dgm:presLayoutVars>
          <dgm:dir/>
          <dgm:resizeHandles val="exact"/>
        </dgm:presLayoutVars>
      </dgm:prSet>
      <dgm:spPr/>
      <dgm:t>
        <a:bodyPr/>
        <a:lstStyle/>
        <a:p>
          <a:endParaRPr lang="en-US"/>
        </a:p>
      </dgm:t>
    </dgm:pt>
    <dgm:pt modelId="{1BAE2437-1BD9-4B9B-838D-DA3605A65844}" type="pres">
      <dgm:prSet presAssocID="{9EA46ED2-2CA6-4065-9407-92B234B6F210}" presName="comp" presStyleCnt="0"/>
      <dgm:spPr/>
    </dgm:pt>
    <dgm:pt modelId="{7665097D-C7FB-4854-9FC9-CCDD96CAF9CB}" type="pres">
      <dgm:prSet presAssocID="{9EA46ED2-2CA6-4065-9407-92B234B6F210}" presName="box" presStyleLbl="node1" presStyleIdx="0" presStyleCnt="3"/>
      <dgm:spPr/>
      <dgm:t>
        <a:bodyPr/>
        <a:lstStyle/>
        <a:p>
          <a:endParaRPr lang="en-US"/>
        </a:p>
      </dgm:t>
    </dgm:pt>
    <dgm:pt modelId="{74019A1B-4353-4A57-87FD-FB291CFBD476}" type="pres">
      <dgm:prSet presAssocID="{9EA46ED2-2CA6-4065-9407-92B234B6F210}" presName="img" presStyleLbl="fgImgPlace1" presStyleIdx="0" presStyleCnt="3"/>
      <dgm:spPr>
        <a:prstGeom prst="ellipse">
          <a:avLst/>
        </a:prstGeom>
        <a:blipFill rotWithShape="0">
          <a:blip xmlns:r="http://schemas.openxmlformats.org/officeDocument/2006/relationships" r:embed="rId1"/>
          <a:stretch>
            <a:fillRect/>
          </a:stretch>
        </a:blipFill>
      </dgm:spPr>
      <dgm:t>
        <a:bodyPr/>
        <a:lstStyle/>
        <a:p>
          <a:endParaRPr lang="en-US"/>
        </a:p>
      </dgm:t>
    </dgm:pt>
    <dgm:pt modelId="{17C712CC-199A-4AB5-A795-7DCAC2B3FB18}" type="pres">
      <dgm:prSet presAssocID="{9EA46ED2-2CA6-4065-9407-92B234B6F210}" presName="text" presStyleLbl="node1" presStyleIdx="0" presStyleCnt="3">
        <dgm:presLayoutVars>
          <dgm:bulletEnabled val="1"/>
        </dgm:presLayoutVars>
      </dgm:prSet>
      <dgm:spPr/>
      <dgm:t>
        <a:bodyPr/>
        <a:lstStyle/>
        <a:p>
          <a:endParaRPr lang="en-US"/>
        </a:p>
      </dgm:t>
    </dgm:pt>
    <dgm:pt modelId="{92C98374-3932-4299-BC54-EBD066997FB6}" type="pres">
      <dgm:prSet presAssocID="{733087DF-44AB-4D92-8AA2-AE82A157C8BE}" presName="spacer" presStyleCnt="0"/>
      <dgm:spPr/>
    </dgm:pt>
    <dgm:pt modelId="{312AEBF8-32BC-4B46-BFD6-E09D635F42DF}" type="pres">
      <dgm:prSet presAssocID="{28F477DF-F945-4680-9E1C-99D6C88A5532}" presName="comp" presStyleCnt="0"/>
      <dgm:spPr/>
    </dgm:pt>
    <dgm:pt modelId="{E36243E7-0FBE-482F-8814-C9DAA859BFCC}" type="pres">
      <dgm:prSet presAssocID="{28F477DF-F945-4680-9E1C-99D6C88A5532}" presName="box" presStyleLbl="node1" presStyleIdx="1" presStyleCnt="3"/>
      <dgm:spPr/>
      <dgm:t>
        <a:bodyPr/>
        <a:lstStyle/>
        <a:p>
          <a:endParaRPr lang="en-US"/>
        </a:p>
      </dgm:t>
    </dgm:pt>
    <dgm:pt modelId="{8D6B4328-C276-49CE-9395-13171A1039F3}" type="pres">
      <dgm:prSet presAssocID="{28F477DF-F945-4680-9E1C-99D6C88A5532}" presName="img" presStyleLbl="fgImgPlace1" presStyleIdx="1" presStyleCnt="3"/>
      <dgm:spPr>
        <a:prstGeom prst="ellipse">
          <a:avLst/>
        </a:prstGeom>
        <a:blipFill rotWithShape="0">
          <a:blip xmlns:r="http://schemas.openxmlformats.org/officeDocument/2006/relationships" r:embed="rId2"/>
          <a:stretch>
            <a:fillRect/>
          </a:stretch>
        </a:blipFill>
      </dgm:spPr>
      <dgm:t>
        <a:bodyPr/>
        <a:lstStyle/>
        <a:p>
          <a:endParaRPr lang="en-US"/>
        </a:p>
      </dgm:t>
    </dgm:pt>
    <dgm:pt modelId="{54463E4F-DB2B-45F8-A53C-757C42B44568}" type="pres">
      <dgm:prSet presAssocID="{28F477DF-F945-4680-9E1C-99D6C88A5532}" presName="text" presStyleLbl="node1" presStyleIdx="1" presStyleCnt="3">
        <dgm:presLayoutVars>
          <dgm:bulletEnabled val="1"/>
        </dgm:presLayoutVars>
      </dgm:prSet>
      <dgm:spPr/>
      <dgm:t>
        <a:bodyPr/>
        <a:lstStyle/>
        <a:p>
          <a:endParaRPr lang="en-US"/>
        </a:p>
      </dgm:t>
    </dgm:pt>
    <dgm:pt modelId="{DE404BD3-1CFC-425D-B819-52BD7537D2C1}" type="pres">
      <dgm:prSet presAssocID="{0F6415E7-EDCB-47C7-843C-FD5FDBE4188D}" presName="spacer" presStyleCnt="0"/>
      <dgm:spPr/>
    </dgm:pt>
    <dgm:pt modelId="{80E96277-A8DC-488D-94EE-FCA5D1272824}" type="pres">
      <dgm:prSet presAssocID="{8F74E6C0-2E72-468A-BAF2-E26E8C40F11C}" presName="comp" presStyleCnt="0"/>
      <dgm:spPr/>
    </dgm:pt>
    <dgm:pt modelId="{96390A21-BC34-485B-AF00-1FF452CAA858}" type="pres">
      <dgm:prSet presAssocID="{8F74E6C0-2E72-468A-BAF2-E26E8C40F11C}" presName="box" presStyleLbl="node1" presStyleIdx="2" presStyleCnt="3"/>
      <dgm:spPr/>
      <dgm:t>
        <a:bodyPr/>
        <a:lstStyle/>
        <a:p>
          <a:endParaRPr lang="en-US"/>
        </a:p>
      </dgm:t>
    </dgm:pt>
    <dgm:pt modelId="{4FD8AD17-0063-4C4B-9325-2EA9E7FC1B2A}" type="pres">
      <dgm:prSet presAssocID="{8F74E6C0-2E72-468A-BAF2-E26E8C40F11C}" presName="img" presStyleLbl="fgImgPlace1" presStyleIdx="2" presStyleCnt="3"/>
      <dgm:spPr>
        <a:prstGeom prst="ellipse">
          <a:avLst/>
        </a:prstGeom>
        <a:blipFill rotWithShape="0">
          <a:blip xmlns:r="http://schemas.openxmlformats.org/officeDocument/2006/relationships" r:embed="rId3"/>
          <a:stretch>
            <a:fillRect/>
          </a:stretch>
        </a:blipFill>
      </dgm:spPr>
      <dgm:t>
        <a:bodyPr/>
        <a:lstStyle/>
        <a:p>
          <a:endParaRPr lang="en-US"/>
        </a:p>
      </dgm:t>
    </dgm:pt>
    <dgm:pt modelId="{271C4BCF-64B1-444F-A3C2-543E80F3DC39}" type="pres">
      <dgm:prSet presAssocID="{8F74E6C0-2E72-468A-BAF2-E26E8C40F11C}" presName="text" presStyleLbl="node1" presStyleIdx="2" presStyleCnt="3">
        <dgm:presLayoutVars>
          <dgm:bulletEnabled val="1"/>
        </dgm:presLayoutVars>
      </dgm:prSet>
      <dgm:spPr/>
      <dgm:t>
        <a:bodyPr/>
        <a:lstStyle/>
        <a:p>
          <a:endParaRPr lang="en-US"/>
        </a:p>
      </dgm:t>
    </dgm:pt>
  </dgm:ptLst>
  <dgm:cxnLst>
    <dgm:cxn modelId="{6C36E7F1-3ED4-41C5-910A-6FE3D5E922F6}" type="presOf" srcId="{28F477DF-F945-4680-9E1C-99D6C88A5532}" destId="{54463E4F-DB2B-45F8-A53C-757C42B44568}" srcOrd="1" destOrd="0" presId="urn:microsoft.com/office/officeart/2005/8/layout/vList4"/>
    <dgm:cxn modelId="{DFE5027E-82DC-493B-A0A6-296772E35FAB}" srcId="{28F477DF-F945-4680-9E1C-99D6C88A5532}" destId="{24B12005-731E-4ED1-9BA2-BEEFAC23FF0D}" srcOrd="0" destOrd="0" parTransId="{3A72DEE1-F95F-4C63-B5C6-C00D910BF474}" sibTransId="{C470FF5B-D179-43E2-A75A-A0B25C7662E3}"/>
    <dgm:cxn modelId="{A3F1F809-2898-4A77-BD0C-94DAC38E4AC9}" type="presOf" srcId="{AC855040-5BA4-4F14-A36B-74B0ABF06F85}" destId="{7665097D-C7FB-4854-9FC9-CCDD96CAF9CB}" srcOrd="0" destOrd="2" presId="urn:microsoft.com/office/officeart/2005/8/layout/vList4"/>
    <dgm:cxn modelId="{F25F9357-59B0-4221-B3A5-1D62641E3F2E}" type="presOf" srcId="{9EA46ED2-2CA6-4065-9407-92B234B6F210}" destId="{17C712CC-199A-4AB5-A795-7DCAC2B3FB18}" srcOrd="1" destOrd="0" presId="urn:microsoft.com/office/officeart/2005/8/layout/vList4"/>
    <dgm:cxn modelId="{F622A5A3-4AE8-45BF-836A-A1384A606240}" type="presOf" srcId="{24B12005-731E-4ED1-9BA2-BEEFAC23FF0D}" destId="{54463E4F-DB2B-45F8-A53C-757C42B44568}" srcOrd="1" destOrd="1" presId="urn:microsoft.com/office/officeart/2005/8/layout/vList4"/>
    <dgm:cxn modelId="{306CC1CC-8C08-4998-85F6-08B1867F9620}" type="presOf" srcId="{6C29ADEE-97AE-4328-B3E8-CB2579E92542}" destId="{17C712CC-199A-4AB5-A795-7DCAC2B3FB18}" srcOrd="1" destOrd="1" presId="urn:microsoft.com/office/officeart/2005/8/layout/vList4"/>
    <dgm:cxn modelId="{BD019CF6-92B3-47CB-B5FC-3C9D2B223BA9}" type="presOf" srcId="{91D90FB2-A681-4068-B3D9-647233860CE8}" destId="{96390A21-BC34-485B-AF00-1FF452CAA858}" srcOrd="0" destOrd="1" presId="urn:microsoft.com/office/officeart/2005/8/layout/vList4"/>
    <dgm:cxn modelId="{C46C341E-57A8-4BA5-A0B6-27EB7CEB43EC}" type="presOf" srcId="{7D5396B5-7D12-48D0-80EA-E1A6B37305C4}" destId="{E36243E7-0FBE-482F-8814-C9DAA859BFCC}" srcOrd="0" destOrd="2" presId="urn:microsoft.com/office/officeart/2005/8/layout/vList4"/>
    <dgm:cxn modelId="{E7598079-7A7A-419E-8924-3067A8B54709}" srcId="{BD61EF76-2B0B-4667-9502-6265E44FD116}" destId="{9EA46ED2-2CA6-4065-9407-92B234B6F210}" srcOrd="0" destOrd="0" parTransId="{D69FE4E7-F4B1-4B3A-8576-89DEED4CB9DE}" sibTransId="{733087DF-44AB-4D92-8AA2-AE82A157C8BE}"/>
    <dgm:cxn modelId="{A25A6272-D21F-470B-9494-99CADFDB0700}" srcId="{28F477DF-F945-4680-9E1C-99D6C88A5532}" destId="{7D5396B5-7D12-48D0-80EA-E1A6B37305C4}" srcOrd="1" destOrd="0" parTransId="{20A078DB-59C2-4058-AFE6-07DEB7099C3A}" sibTransId="{A2B52279-F2DB-4E9B-AE38-E22E5973E3F3}"/>
    <dgm:cxn modelId="{629BA42F-D0FF-4460-8551-E700022FF31B}" type="presOf" srcId="{6C29ADEE-97AE-4328-B3E8-CB2579E92542}" destId="{7665097D-C7FB-4854-9FC9-CCDD96CAF9CB}" srcOrd="0" destOrd="1" presId="urn:microsoft.com/office/officeart/2005/8/layout/vList4"/>
    <dgm:cxn modelId="{D82230E4-F705-4115-ADD8-C8F5C7E8A4DE}" type="presOf" srcId="{91D90FB2-A681-4068-B3D9-647233860CE8}" destId="{271C4BCF-64B1-444F-A3C2-543E80F3DC39}" srcOrd="1" destOrd="1" presId="urn:microsoft.com/office/officeart/2005/8/layout/vList4"/>
    <dgm:cxn modelId="{4E774B16-66DD-47C9-B65D-5CB448B54859}" srcId="{BD61EF76-2B0B-4667-9502-6265E44FD116}" destId="{28F477DF-F945-4680-9E1C-99D6C88A5532}" srcOrd="1" destOrd="0" parTransId="{3BE69F69-7C8B-4CBD-BC48-53FD26DCBD44}" sibTransId="{0F6415E7-EDCB-47C7-843C-FD5FDBE4188D}"/>
    <dgm:cxn modelId="{5963CE57-AA9E-4F3B-9DE7-76A9410F366C}" type="presOf" srcId="{AC855040-5BA4-4F14-A36B-74B0ABF06F85}" destId="{17C712CC-199A-4AB5-A795-7DCAC2B3FB18}" srcOrd="1" destOrd="2" presId="urn:microsoft.com/office/officeart/2005/8/layout/vList4"/>
    <dgm:cxn modelId="{C6B38B24-188B-4140-B5EB-EC0CA15B0F26}" type="presOf" srcId="{BD61EF76-2B0B-4667-9502-6265E44FD116}" destId="{A0BD0BE0-EF3B-4001-8E1F-29D73D4FCFD1}" srcOrd="0" destOrd="0" presId="urn:microsoft.com/office/officeart/2005/8/layout/vList4"/>
    <dgm:cxn modelId="{3E591815-8575-47A1-8E60-BCD419942B8E}" srcId="{BD61EF76-2B0B-4667-9502-6265E44FD116}" destId="{8F74E6C0-2E72-468A-BAF2-E26E8C40F11C}" srcOrd="2" destOrd="0" parTransId="{AC2E13B8-6F03-4DEC-991F-817CACE23133}" sibTransId="{91CD70D8-4D07-454C-8CE2-5B7F9A68962E}"/>
    <dgm:cxn modelId="{573E614C-F233-4F52-8F10-0989E9478384}" type="presOf" srcId="{8F74E6C0-2E72-468A-BAF2-E26E8C40F11C}" destId="{96390A21-BC34-485B-AF00-1FF452CAA858}" srcOrd="0" destOrd="0" presId="urn:microsoft.com/office/officeart/2005/8/layout/vList4"/>
    <dgm:cxn modelId="{9603DB8C-CA7A-4386-82E4-C29B99F983F7}" type="presOf" srcId="{24B12005-731E-4ED1-9BA2-BEEFAC23FF0D}" destId="{E36243E7-0FBE-482F-8814-C9DAA859BFCC}" srcOrd="0" destOrd="1" presId="urn:microsoft.com/office/officeart/2005/8/layout/vList4"/>
    <dgm:cxn modelId="{B9753278-2F5A-4945-807D-E8D11EA1E677}" srcId="{9EA46ED2-2CA6-4065-9407-92B234B6F210}" destId="{AC855040-5BA4-4F14-A36B-74B0ABF06F85}" srcOrd="1" destOrd="0" parTransId="{1F84ABF6-D1AB-4467-8D67-E43803B73944}" sibTransId="{A07FB8B5-8ADC-4F71-9C80-3F9A695CC26B}"/>
    <dgm:cxn modelId="{0D4DC121-D576-4066-A4DF-462D860C4527}" type="presOf" srcId="{7D5396B5-7D12-48D0-80EA-E1A6B37305C4}" destId="{54463E4F-DB2B-45F8-A53C-757C42B44568}" srcOrd="1" destOrd="2" presId="urn:microsoft.com/office/officeart/2005/8/layout/vList4"/>
    <dgm:cxn modelId="{7977E5E0-EA79-4DB3-85E0-B37BD1A5F3C1}" type="presOf" srcId="{8F74E6C0-2E72-468A-BAF2-E26E8C40F11C}" destId="{271C4BCF-64B1-444F-A3C2-543E80F3DC39}" srcOrd="1" destOrd="0" presId="urn:microsoft.com/office/officeart/2005/8/layout/vList4"/>
    <dgm:cxn modelId="{3CBBEBF4-4838-464E-AFFF-8E5482F4B1E2}" srcId="{9EA46ED2-2CA6-4065-9407-92B234B6F210}" destId="{6C29ADEE-97AE-4328-B3E8-CB2579E92542}" srcOrd="0" destOrd="0" parTransId="{CD94D3D4-AF42-4EBC-87EE-0E38C86ABFBA}" sibTransId="{223BCBA6-F3B9-40C1-994B-77A6D881A269}"/>
    <dgm:cxn modelId="{68ED4B4E-CADF-40CD-B370-8795DEE8F530}" srcId="{8F74E6C0-2E72-468A-BAF2-E26E8C40F11C}" destId="{91D90FB2-A681-4068-B3D9-647233860CE8}" srcOrd="0" destOrd="0" parTransId="{FB59AB50-15C5-430E-80F1-ADD87917E7C5}" sibTransId="{58BCFA73-6A83-4A1E-992C-65FB8DAAD4AB}"/>
    <dgm:cxn modelId="{AB07D506-7240-42E4-8757-1BDC447B24B2}" type="presOf" srcId="{28F477DF-F945-4680-9E1C-99D6C88A5532}" destId="{E36243E7-0FBE-482F-8814-C9DAA859BFCC}" srcOrd="0" destOrd="0" presId="urn:microsoft.com/office/officeart/2005/8/layout/vList4"/>
    <dgm:cxn modelId="{54F45DB2-8624-4B23-899F-008A6F9F79A6}" type="presOf" srcId="{9EA46ED2-2CA6-4065-9407-92B234B6F210}" destId="{7665097D-C7FB-4854-9FC9-CCDD96CAF9CB}" srcOrd="0" destOrd="0" presId="urn:microsoft.com/office/officeart/2005/8/layout/vList4"/>
    <dgm:cxn modelId="{2CA21177-07CD-4C57-B285-B2A20FE87C76}" type="presParOf" srcId="{A0BD0BE0-EF3B-4001-8E1F-29D73D4FCFD1}" destId="{1BAE2437-1BD9-4B9B-838D-DA3605A65844}" srcOrd="0" destOrd="0" presId="urn:microsoft.com/office/officeart/2005/8/layout/vList4"/>
    <dgm:cxn modelId="{85BFF18B-667F-48CF-8B31-5F0246607794}" type="presParOf" srcId="{1BAE2437-1BD9-4B9B-838D-DA3605A65844}" destId="{7665097D-C7FB-4854-9FC9-CCDD96CAF9CB}" srcOrd="0" destOrd="0" presId="urn:microsoft.com/office/officeart/2005/8/layout/vList4"/>
    <dgm:cxn modelId="{267F329A-E0A2-47C2-AE79-028674FC23A6}" type="presParOf" srcId="{1BAE2437-1BD9-4B9B-838D-DA3605A65844}" destId="{74019A1B-4353-4A57-87FD-FB291CFBD476}" srcOrd="1" destOrd="0" presId="urn:microsoft.com/office/officeart/2005/8/layout/vList4"/>
    <dgm:cxn modelId="{B02826FF-2D99-4F3E-B582-70EA0138CB72}" type="presParOf" srcId="{1BAE2437-1BD9-4B9B-838D-DA3605A65844}" destId="{17C712CC-199A-4AB5-A795-7DCAC2B3FB18}" srcOrd="2" destOrd="0" presId="urn:microsoft.com/office/officeart/2005/8/layout/vList4"/>
    <dgm:cxn modelId="{ACC3AE05-5B62-43F5-82C2-00AD3A75C0B5}" type="presParOf" srcId="{A0BD0BE0-EF3B-4001-8E1F-29D73D4FCFD1}" destId="{92C98374-3932-4299-BC54-EBD066997FB6}" srcOrd="1" destOrd="0" presId="urn:microsoft.com/office/officeart/2005/8/layout/vList4"/>
    <dgm:cxn modelId="{4C278DB2-5156-46AF-B684-AC5AAE6DE349}" type="presParOf" srcId="{A0BD0BE0-EF3B-4001-8E1F-29D73D4FCFD1}" destId="{312AEBF8-32BC-4B46-BFD6-E09D635F42DF}" srcOrd="2" destOrd="0" presId="urn:microsoft.com/office/officeart/2005/8/layout/vList4"/>
    <dgm:cxn modelId="{F49040D2-A2B3-4865-87D3-DDE9F6E11F28}" type="presParOf" srcId="{312AEBF8-32BC-4B46-BFD6-E09D635F42DF}" destId="{E36243E7-0FBE-482F-8814-C9DAA859BFCC}" srcOrd="0" destOrd="0" presId="urn:microsoft.com/office/officeart/2005/8/layout/vList4"/>
    <dgm:cxn modelId="{7CC38B66-D7AA-4606-9A5F-F094A10E167C}" type="presParOf" srcId="{312AEBF8-32BC-4B46-BFD6-E09D635F42DF}" destId="{8D6B4328-C276-49CE-9395-13171A1039F3}" srcOrd="1" destOrd="0" presId="urn:microsoft.com/office/officeart/2005/8/layout/vList4"/>
    <dgm:cxn modelId="{1BA84A57-008C-4E5D-8AE1-D1F936161A25}" type="presParOf" srcId="{312AEBF8-32BC-4B46-BFD6-E09D635F42DF}" destId="{54463E4F-DB2B-45F8-A53C-757C42B44568}" srcOrd="2" destOrd="0" presId="urn:microsoft.com/office/officeart/2005/8/layout/vList4"/>
    <dgm:cxn modelId="{110C8776-5FD3-4376-AD23-CCC8B20E6EF5}" type="presParOf" srcId="{A0BD0BE0-EF3B-4001-8E1F-29D73D4FCFD1}" destId="{DE404BD3-1CFC-425D-B819-52BD7537D2C1}" srcOrd="3" destOrd="0" presId="urn:microsoft.com/office/officeart/2005/8/layout/vList4"/>
    <dgm:cxn modelId="{D9CF119F-D9A1-4DA6-9F67-1B5539DD8AAB}" type="presParOf" srcId="{A0BD0BE0-EF3B-4001-8E1F-29D73D4FCFD1}" destId="{80E96277-A8DC-488D-94EE-FCA5D1272824}" srcOrd="4" destOrd="0" presId="urn:microsoft.com/office/officeart/2005/8/layout/vList4"/>
    <dgm:cxn modelId="{0CD753D8-B2EF-43AA-ABCF-E1ED158650C9}" type="presParOf" srcId="{80E96277-A8DC-488D-94EE-FCA5D1272824}" destId="{96390A21-BC34-485B-AF00-1FF452CAA858}" srcOrd="0" destOrd="0" presId="urn:microsoft.com/office/officeart/2005/8/layout/vList4"/>
    <dgm:cxn modelId="{CE4AEB89-DE1F-4375-815D-E48C71AF14D6}" type="presParOf" srcId="{80E96277-A8DC-488D-94EE-FCA5D1272824}" destId="{4FD8AD17-0063-4C4B-9325-2EA9E7FC1B2A}" srcOrd="1" destOrd="0" presId="urn:microsoft.com/office/officeart/2005/8/layout/vList4"/>
    <dgm:cxn modelId="{400C0195-3B81-4307-B414-8382B92903D2}" type="presParOf" srcId="{80E96277-A8DC-488D-94EE-FCA5D1272824}" destId="{271C4BCF-64B1-444F-A3C2-543E80F3DC39}"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5097D-C7FB-4854-9FC9-CCDD96CAF9CB}">
      <dsp:nvSpPr>
        <dsp:cNvPr id="0" name=""/>
        <dsp:cNvSpPr/>
      </dsp:nvSpPr>
      <dsp:spPr>
        <a:xfrm>
          <a:off x="0" y="0"/>
          <a:ext cx="7488832" cy="12151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CONTINGENCY PLANNING </a:t>
          </a:r>
          <a:endParaRPr lang="en-US" sz="1700" kern="1200" dirty="0"/>
        </a:p>
        <a:p>
          <a:pPr marL="114300" lvl="1" indent="-114300" algn="l" defTabSz="577850">
            <a:lnSpc>
              <a:spcPct val="90000"/>
            </a:lnSpc>
            <a:spcBef>
              <a:spcPct val="0"/>
            </a:spcBef>
            <a:spcAft>
              <a:spcPct val="15000"/>
            </a:spcAft>
            <a:buChar char="••"/>
          </a:pPr>
          <a:r>
            <a:rPr lang="en-US" sz="1300" kern="1200" dirty="0" smtClean="0"/>
            <a:t>Obtain a preview of what might happen if a given storm continues along its projected path, and activate appropriate contingency plans based on this insight </a:t>
          </a:r>
          <a:endParaRPr lang="en-US" sz="1300" kern="1200" dirty="0"/>
        </a:p>
        <a:p>
          <a:pPr marL="114300" lvl="1" indent="-114300" algn="l" defTabSz="577850">
            <a:lnSpc>
              <a:spcPct val="90000"/>
            </a:lnSpc>
            <a:spcBef>
              <a:spcPct val="0"/>
            </a:spcBef>
            <a:spcAft>
              <a:spcPct val="15000"/>
            </a:spcAft>
            <a:buChar char="••"/>
          </a:pPr>
          <a:r>
            <a:rPr lang="en-US" sz="1300" kern="1200" dirty="0" smtClean="0"/>
            <a:t>Update country plans as needed with new information from latest forecast </a:t>
          </a:r>
          <a:endParaRPr lang="en-US" sz="1300" kern="1200" dirty="0"/>
        </a:p>
      </dsp:txBody>
      <dsp:txXfrm>
        <a:off x="1619279" y="0"/>
        <a:ext cx="5869552" cy="1215135"/>
      </dsp:txXfrm>
    </dsp:sp>
    <dsp:sp modelId="{74019A1B-4353-4A57-87FD-FB291CFBD476}">
      <dsp:nvSpPr>
        <dsp:cNvPr id="0" name=""/>
        <dsp:cNvSpPr/>
      </dsp:nvSpPr>
      <dsp:spPr>
        <a:xfrm>
          <a:off x="121513" y="121513"/>
          <a:ext cx="1497766" cy="972108"/>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6243E7-0FBE-482F-8814-C9DAA859BFCC}">
      <dsp:nvSpPr>
        <dsp:cNvPr id="0" name=""/>
        <dsp:cNvSpPr/>
      </dsp:nvSpPr>
      <dsp:spPr>
        <a:xfrm>
          <a:off x="0" y="1336648"/>
          <a:ext cx="7488832" cy="12151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SHELTER MANAGEMENT </a:t>
          </a:r>
          <a:endParaRPr lang="en-US" sz="1700" kern="1200" dirty="0"/>
        </a:p>
        <a:p>
          <a:pPr marL="114300" lvl="1" indent="-114300" algn="l" defTabSz="577850">
            <a:lnSpc>
              <a:spcPct val="90000"/>
            </a:lnSpc>
            <a:spcBef>
              <a:spcPct val="0"/>
            </a:spcBef>
            <a:spcAft>
              <a:spcPct val="15000"/>
            </a:spcAft>
            <a:buChar char="••"/>
          </a:pPr>
          <a:r>
            <a:rPr lang="en-US" sz="1300" kern="1200" dirty="0" smtClean="0"/>
            <a:t>Identify impact areas and shelter locations to support shelter allocation decisions </a:t>
          </a:r>
          <a:endParaRPr lang="en-US" sz="1300" kern="1200" dirty="0"/>
        </a:p>
        <a:p>
          <a:pPr marL="114300" lvl="1" indent="-114300" algn="l" defTabSz="577850">
            <a:lnSpc>
              <a:spcPct val="90000"/>
            </a:lnSpc>
            <a:spcBef>
              <a:spcPct val="0"/>
            </a:spcBef>
            <a:spcAft>
              <a:spcPct val="15000"/>
            </a:spcAft>
            <a:buChar char="••"/>
          </a:pPr>
          <a:r>
            <a:rPr lang="en-US" sz="1300" kern="1200" dirty="0" smtClean="0"/>
            <a:t>Identify potential damage to shelters and plan for alternatives </a:t>
          </a:r>
          <a:endParaRPr lang="en-US" sz="1300" kern="1200" dirty="0"/>
        </a:p>
      </dsp:txBody>
      <dsp:txXfrm>
        <a:off x="1619279" y="1336648"/>
        <a:ext cx="5869552" cy="1215135"/>
      </dsp:txXfrm>
    </dsp:sp>
    <dsp:sp modelId="{8D6B4328-C276-49CE-9395-13171A1039F3}">
      <dsp:nvSpPr>
        <dsp:cNvPr id="0" name=""/>
        <dsp:cNvSpPr/>
      </dsp:nvSpPr>
      <dsp:spPr>
        <a:xfrm>
          <a:off x="121513" y="1458162"/>
          <a:ext cx="1497766" cy="972108"/>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90A21-BC34-485B-AF00-1FF452CAA858}">
      <dsp:nvSpPr>
        <dsp:cNvPr id="0" name=""/>
        <dsp:cNvSpPr/>
      </dsp:nvSpPr>
      <dsp:spPr>
        <a:xfrm>
          <a:off x="0" y="2673297"/>
          <a:ext cx="7488832" cy="12151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EMERGENCY INTERVENTION </a:t>
          </a:r>
          <a:endParaRPr lang="en-US" sz="1700" kern="1200" dirty="0"/>
        </a:p>
        <a:p>
          <a:pPr marL="114300" lvl="1" indent="-114300" algn="l" defTabSz="577850">
            <a:lnSpc>
              <a:spcPct val="90000"/>
            </a:lnSpc>
            <a:spcBef>
              <a:spcPct val="0"/>
            </a:spcBef>
            <a:spcAft>
              <a:spcPct val="15000"/>
            </a:spcAft>
            <a:buChar char="••"/>
          </a:pPr>
          <a:r>
            <a:rPr lang="en-US" sz="1300" kern="1200" dirty="0" smtClean="0"/>
            <a:t>Identify areas where population is at risk and issue warnings, plan for assistance </a:t>
          </a:r>
          <a:endParaRPr lang="en-US" sz="1300" kern="1200" dirty="0"/>
        </a:p>
      </dsp:txBody>
      <dsp:txXfrm>
        <a:off x="1619279" y="2673297"/>
        <a:ext cx="5869552" cy="1215135"/>
      </dsp:txXfrm>
    </dsp:sp>
    <dsp:sp modelId="{4FD8AD17-0063-4C4B-9325-2EA9E7FC1B2A}">
      <dsp:nvSpPr>
        <dsp:cNvPr id="0" name=""/>
        <dsp:cNvSpPr/>
      </dsp:nvSpPr>
      <dsp:spPr>
        <a:xfrm>
          <a:off x="121513" y="2794811"/>
          <a:ext cx="1497766" cy="972108"/>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28673C-3940-4AE5-BAF8-B26686557F92}" type="datetimeFigureOut">
              <a:rPr lang="en-US"/>
              <a:pPr>
                <a:defRPr/>
              </a:pPr>
              <a:t>3/16/2011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D38160-BF67-4F2E-A1EB-CB1DBAFF9A79}"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So what are the lessons to be learnt from this experience: </a:t>
            </a:r>
          </a:p>
          <a:p>
            <a:endParaRPr lang="en-US" sz="1000" dirty="0" smtClean="0"/>
          </a:p>
          <a:p>
            <a:r>
              <a:rPr lang="en-US" sz="1000" dirty="0" smtClean="0"/>
              <a:t>The fact that Parametric and of course traditional insurance are both natural companions to risk reduction within an overall risk management framework.</a:t>
            </a:r>
          </a:p>
          <a:p>
            <a:endParaRPr lang="en-US" sz="1000" dirty="0" smtClean="0"/>
          </a:p>
          <a:p>
            <a:r>
              <a:rPr lang="en-US" sz="1000" dirty="0" smtClean="0"/>
              <a:t>It is important to however note that Risk reduction is vital and should be continuous and is indeed priority. </a:t>
            </a:r>
          </a:p>
          <a:p>
            <a:endParaRPr lang="en-US" sz="1000" dirty="0" smtClean="0"/>
          </a:p>
          <a:p>
            <a:r>
              <a:rPr lang="en-US" sz="1000" dirty="0" smtClean="0"/>
              <a:t>Risk transfer (insurance) is indeed a cost efficient means to handle risks that are too expensive to reduce/mitigate but I will reiterate that it is by no means a SILVER BULLET. Risk transfer and by extension insurance is just one tool within a suite of measures countries can employ to enhance their resilience and these measure themselves are only useful is they are embedded within a wider comprehensive disaster management framework in which risk reduction is paramount.</a:t>
            </a:r>
          </a:p>
          <a:p>
            <a:endParaRPr lang="en-US" sz="1000" dirty="0" smtClean="0"/>
          </a:p>
          <a:p>
            <a:r>
              <a:rPr lang="en-US" sz="1000" dirty="0" smtClean="0"/>
              <a:t>The work of CDEMA in this regard within its member states is therefore extremely laudable </a:t>
            </a:r>
          </a:p>
          <a:p>
            <a:r>
              <a:rPr lang="en-US" sz="1000" dirty="0" smtClean="0"/>
              <a:t>  </a:t>
            </a:r>
            <a:endParaRPr lang="en-GB" sz="1000" dirty="0" smtClean="0"/>
          </a:p>
          <a:p>
            <a:endParaRPr lang="en-US" sz="1000"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a:p>
            <a:pPr algn="l" rtl="0" eaLnBrk="0" fontAlgn="base" hangingPunct="0">
              <a:spcBef>
                <a:spcPct val="30000"/>
              </a:spcBef>
              <a:spcAft>
                <a:spcPct val="0"/>
              </a:spcAft>
            </a:pPr>
            <a:endParaRPr lang="en-US" sz="1000"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sz="1000" dirty="0" smtClean="0"/>
              <a:t>CCRIF provides real-time storm impact forecasts (RTFS) for all member countries. Forecasts cover:</a:t>
            </a:r>
          </a:p>
          <a:p>
            <a:pPr marL="336488" lvl="1" indent="-336488">
              <a:buFont typeface="Arial" charset="0"/>
              <a:buChar char="•"/>
            </a:pPr>
            <a:r>
              <a:rPr lang="en-JM" sz="1000" dirty="0" smtClean="0"/>
              <a:t>Maximum wind speed, storm surge height, wave height, and cumulative rain in the swath of the storm</a:t>
            </a:r>
          </a:p>
          <a:p>
            <a:pPr marL="336488" lvl="1" indent="-336488">
              <a:buFont typeface="Arial" charset="0"/>
              <a:buChar char="•"/>
            </a:pPr>
            <a:endParaRPr lang="en-JM" sz="1000" dirty="0" smtClean="0"/>
          </a:p>
          <a:p>
            <a:pPr marL="336488" lvl="1" indent="-336488">
              <a:buFont typeface="Arial" charset="0"/>
              <a:buChar char="•"/>
            </a:pPr>
            <a:r>
              <a:rPr lang="en-JM" sz="1000" dirty="0" smtClean="0"/>
              <a:t>Expected damage levels, power outage, and disruption to port and airport operation</a:t>
            </a:r>
          </a:p>
          <a:p>
            <a:pPr marL="336488" lvl="1" indent="-336488">
              <a:buFont typeface="Arial" charset="0"/>
              <a:buChar char="•"/>
            </a:pPr>
            <a:endParaRPr lang="en-JM" sz="1000" dirty="0" smtClean="0"/>
          </a:p>
          <a:p>
            <a:pPr marL="336488" lvl="1" indent="-336488">
              <a:buFont typeface="Arial" charset="0"/>
              <a:buChar char="•"/>
            </a:pPr>
            <a:r>
              <a:rPr lang="en-JM" sz="1000" dirty="0" smtClean="0"/>
              <a:t>Forecasts are updated with every new NHC advisory, and are available shortly after advisory. </a:t>
            </a:r>
          </a:p>
          <a:p>
            <a:pPr marL="336488" lvl="1" indent="-336488">
              <a:buFont typeface="Arial" charset="0"/>
              <a:buChar char="•"/>
            </a:pPr>
            <a:endParaRPr lang="en-JM" sz="1000" dirty="0" smtClean="0"/>
          </a:p>
          <a:p>
            <a:pPr marL="336488" lvl="1" indent="-336488">
              <a:buFont typeface="Arial" charset="0"/>
              <a:buChar char="•"/>
            </a:pPr>
            <a:r>
              <a:rPr lang="en-JM" sz="1000" dirty="0" smtClean="0"/>
              <a:t>Available in Google Earth, and as ESRI </a:t>
            </a:r>
            <a:r>
              <a:rPr lang="en-JM" sz="1000" dirty="0" err="1" smtClean="0"/>
              <a:t>shapefiles</a:t>
            </a:r>
            <a:endParaRPr lang="en-JM" sz="1000" dirty="0" smtClean="0"/>
          </a:p>
          <a:p>
            <a:endParaRPr lang="en-US"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Through the provision of advanced knowledge of a hurricane’s expected site specific</a:t>
            </a:r>
            <a:r>
              <a:rPr lang="en-GB" baseline="0" dirty="0" smtClean="0"/>
              <a:t> impacts greater support is provided to disaster coordinators, meteorological officers and others in their decision making processes i.e. the tool could assist in </a:t>
            </a:r>
          </a:p>
          <a:p>
            <a:endParaRPr lang="en-GB" baseline="0" dirty="0" smtClean="0"/>
          </a:p>
          <a:p>
            <a:pPr>
              <a:buFont typeface="Arial" pitchFamily="34" charset="0"/>
              <a:buChar char="•"/>
            </a:pPr>
            <a:r>
              <a:rPr lang="en-GB" baseline="0" dirty="0" smtClean="0"/>
              <a:t>Contingency Planning through </a:t>
            </a:r>
          </a:p>
          <a:p>
            <a:pPr lvl="0"/>
            <a:r>
              <a:rPr lang="en-US" dirty="0" smtClean="0"/>
              <a:t>	provision</a:t>
            </a:r>
            <a:r>
              <a:rPr lang="en-US" baseline="0" dirty="0" smtClean="0"/>
              <a:t> of </a:t>
            </a:r>
            <a:r>
              <a:rPr lang="en-US" dirty="0" smtClean="0"/>
              <a:t>a preview of what might happen if a given storm continues along its projected path, and activate appropriate 	contingency 	plans based on this insight </a:t>
            </a:r>
          </a:p>
          <a:p>
            <a:pPr lvl="0"/>
            <a:r>
              <a:rPr lang="en-US" dirty="0" smtClean="0"/>
              <a:t>	Update country plans as needed with new information from latest forecast </a:t>
            </a:r>
          </a:p>
          <a:p>
            <a:pPr>
              <a:buFont typeface="Arial" pitchFamily="34" charset="0"/>
              <a:buChar char="•"/>
            </a:pPr>
            <a:r>
              <a:rPr lang="en-GB" baseline="0" dirty="0" smtClean="0"/>
              <a:t>Shelter Management</a:t>
            </a:r>
          </a:p>
          <a:p>
            <a:pPr lvl="0"/>
            <a:r>
              <a:rPr lang="en-US" dirty="0" smtClean="0"/>
              <a:t>	Identify impact areas and shelter locations to support shelter allocation decisions </a:t>
            </a:r>
          </a:p>
          <a:p>
            <a:pPr lvl="0"/>
            <a:r>
              <a:rPr lang="en-US" dirty="0" smtClean="0"/>
              <a:t>	Identify potential damage to shelters and plan for alternatives </a:t>
            </a:r>
          </a:p>
          <a:p>
            <a:pPr>
              <a:buFont typeface="Arial" pitchFamily="34" charset="0"/>
              <a:buChar char="•"/>
            </a:pPr>
            <a:r>
              <a:rPr lang="en-GB" baseline="0" dirty="0" smtClean="0"/>
              <a:t>Emergency Intervention </a:t>
            </a:r>
          </a:p>
          <a:p>
            <a:pPr marL="897301" lvl="2" defTabSz="897301">
              <a:defRPr/>
            </a:pPr>
            <a:r>
              <a:rPr lang="en-US" dirty="0" smtClean="0"/>
              <a:t>Identify areas where population is at risk and issue warnings, plan for assistance </a:t>
            </a:r>
          </a:p>
          <a:p>
            <a:pPr>
              <a:buFont typeface="Arial"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WRF – Weather research </a:t>
            </a:r>
            <a:r>
              <a:rPr lang="en-GB" smtClean="0"/>
              <a:t>and Forecasting Model </a:t>
            </a:r>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25</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a:t>
            </a:r>
            <a:r>
              <a:rPr lang="en-GB" baseline="0" dirty="0" smtClean="0"/>
              <a:t> main initiative pursued over the past couple of months under the TECHNICAL ASSISTANCE umbrella is undertaking a study on the “Economics of Climate Adaptation” within the region. </a:t>
            </a:r>
          </a:p>
          <a:p>
            <a:endParaRPr lang="en-GB" baseline="0" dirty="0" smtClean="0"/>
          </a:p>
          <a:p>
            <a:r>
              <a:rPr lang="en-GB" baseline="0" dirty="0" smtClean="0"/>
              <a:t>The Study was launched in February to enhance the development of a fact base for developing sound climate adaptation strategies within the region. </a:t>
            </a:r>
          </a:p>
          <a:p>
            <a:endParaRPr lang="en-GB" baseline="0" dirty="0" smtClean="0"/>
          </a:p>
          <a:p>
            <a:r>
              <a:rPr lang="en-GB" baseline="0" dirty="0" smtClean="0"/>
              <a:t>The initiative is being executed by CCRIF Facility Supervisors, </a:t>
            </a:r>
            <a:r>
              <a:rPr lang="en-GB" baseline="0" dirty="0" err="1" smtClean="0"/>
              <a:t>CaribRM</a:t>
            </a:r>
            <a:r>
              <a:rPr lang="en-GB" baseline="0" dirty="0" smtClean="0"/>
              <a:t> in conjunction with the Caribbean Community Climate change centre, with input from UNECLA. Analytical support to the project is provided by </a:t>
            </a:r>
            <a:r>
              <a:rPr lang="en-GB" baseline="0" dirty="0" err="1" smtClean="0"/>
              <a:t>SwissRE</a:t>
            </a:r>
            <a:r>
              <a:rPr lang="en-GB" baseline="0" dirty="0" smtClean="0"/>
              <a:t> and McKinsey &amp; Company, which is a consultancy firm. </a:t>
            </a:r>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26</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aseline="0" dirty="0" smtClean="0"/>
              <a:t>The innovation of the ECA methodology lies in its positioning across different sectors spanning climate science, the financial industry and economic research. </a:t>
            </a:r>
          </a:p>
          <a:p>
            <a:endParaRPr lang="en-GB" baseline="0" dirty="0" smtClean="0"/>
          </a:p>
          <a:p>
            <a:r>
              <a:rPr lang="en-GB" baseline="0" dirty="0" smtClean="0"/>
              <a:t>The analysis if based on joining 4 main elements: </a:t>
            </a:r>
          </a:p>
          <a:p>
            <a:endParaRPr lang="en-GB" baseline="0" dirty="0" smtClean="0"/>
          </a:p>
          <a:p>
            <a:pPr>
              <a:buFont typeface="Arial" pitchFamily="34" charset="0"/>
              <a:buChar char="•"/>
            </a:pPr>
            <a:r>
              <a:rPr lang="en-GB" baseline="0" dirty="0" smtClean="0"/>
              <a:t>Climate change scenarios based on the most recent available scientific evidence </a:t>
            </a:r>
          </a:p>
          <a:p>
            <a:pPr>
              <a:buFont typeface="Arial" pitchFamily="34" charset="0"/>
              <a:buChar char="•"/>
            </a:pPr>
            <a:r>
              <a:rPr lang="en-GB" baseline="0" dirty="0" smtClean="0"/>
              <a:t>Hazard models forecasting the occurrence of hurricanes or other damaging events </a:t>
            </a:r>
          </a:p>
          <a:p>
            <a:pPr>
              <a:buFont typeface="Arial" pitchFamily="34" charset="0"/>
              <a:buChar char="•"/>
            </a:pPr>
            <a:r>
              <a:rPr lang="en-GB" baseline="0" dirty="0" smtClean="0"/>
              <a:t>Economic damage functions linking the intensity of events to economic impact </a:t>
            </a:r>
          </a:p>
          <a:p>
            <a:pPr>
              <a:buFont typeface="Arial" pitchFamily="34" charset="0"/>
              <a:buChar char="•"/>
            </a:pPr>
            <a:r>
              <a:rPr lang="en-GB" baseline="0" dirty="0" smtClean="0"/>
              <a:t>Value distribution models describing each country’s economic and population exposure to hazards in a granular and precise way. </a:t>
            </a:r>
          </a:p>
          <a:p>
            <a:pPr>
              <a:buFont typeface="Arial" pitchFamily="34" charset="0"/>
              <a:buChar char="•"/>
            </a:pPr>
            <a:endParaRPr lang="en-GB" baseline="0" dirty="0" smtClean="0"/>
          </a:p>
          <a:p>
            <a:pPr>
              <a:buFont typeface="Arial" pitchFamily="34" charset="0"/>
              <a:buChar char="•"/>
            </a:pPr>
            <a:r>
              <a:rPr lang="en-GB" baseline="0" dirty="0" smtClean="0"/>
              <a:t>To achieve this the team has been involved in intensive data collection and analysis over the past few months and in practical terms to gather the type of data described in the diagram above </a:t>
            </a:r>
          </a:p>
          <a:p>
            <a:pPr>
              <a:buFont typeface="Arial" pitchFamily="34" charset="0"/>
              <a:buChar char="•"/>
            </a:pPr>
            <a:endParaRPr lang="en-GB" baseline="0" dirty="0" smtClean="0"/>
          </a:p>
          <a:p>
            <a:pPr>
              <a:buFont typeface="Arial" pitchFamily="34" charset="0"/>
              <a:buChar char="•"/>
            </a:pPr>
            <a:r>
              <a:rPr lang="en-GB" baseline="0" dirty="0" smtClean="0"/>
              <a:t>The output of this was a regional workshop held in May but CCRIF also looking to hold meetings in each of the covered countries to share the results with those in the Ministries of Finance, Planning, Environments, disaster coordinators etc and for further refinement. </a:t>
            </a:r>
          </a:p>
          <a:p>
            <a:pPr>
              <a:buFont typeface="Arial" pitchFamily="34" charset="0"/>
              <a:buChar char="•"/>
            </a:pPr>
            <a:endParaRPr lang="en-GB" baseline="0" dirty="0" smtClean="0"/>
          </a:p>
          <a:p>
            <a:pPr>
              <a:buFont typeface="Arial" pitchFamily="34" charset="0"/>
              <a:buChar char="•"/>
            </a:pPr>
            <a:r>
              <a:rPr lang="en-GB" baseline="0" dirty="0" smtClean="0"/>
              <a:t>Eventually national reports will be made available to each country and then a final regional report which will be publically available.  </a:t>
            </a:r>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27</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28</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29</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31</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32</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So in </a:t>
            </a:r>
            <a:r>
              <a:rPr lang="en-US" sz="1000" dirty="0" err="1" smtClean="0"/>
              <a:t>summarising</a:t>
            </a:r>
            <a:r>
              <a:rPr lang="en-US" sz="1000" dirty="0" smtClean="0"/>
              <a:t>: </a:t>
            </a:r>
          </a:p>
          <a:p>
            <a:r>
              <a:rPr lang="en-US" sz="1000" dirty="0" smtClean="0"/>
              <a:t> </a:t>
            </a:r>
          </a:p>
          <a:p>
            <a:pPr eaLnBrk="1" hangingPunct="1">
              <a:defRPr/>
            </a:pPr>
            <a:r>
              <a:rPr lang="en-GB" sz="1000" dirty="0" smtClean="0">
                <a:latin typeface="Arial" charset="0"/>
                <a:cs typeface="Arial" charset="0"/>
              </a:rPr>
              <a:t>CCRIF is the world’s first parametric risk pool and the first multi-national pool covering sovereign risk</a:t>
            </a:r>
          </a:p>
          <a:p>
            <a:pPr>
              <a:defRPr/>
            </a:pPr>
            <a:r>
              <a:rPr lang="en-GB" sz="1000" dirty="0" smtClean="0">
                <a:latin typeface="Arial" charset="0"/>
                <a:cs typeface="Arial" charset="0"/>
              </a:rPr>
              <a:t>CCRIF shows the feasibility and benefits of multi-country risk transfer and risk sharing</a:t>
            </a:r>
          </a:p>
          <a:p>
            <a:pPr eaLnBrk="1" hangingPunct="1">
              <a:defRPr/>
            </a:pPr>
            <a:r>
              <a:rPr lang="en-GB" sz="1000" dirty="0" smtClean="0">
                <a:latin typeface="Arial" charset="0"/>
                <a:cs typeface="Arial" charset="0"/>
              </a:rPr>
              <a:t>CCRIF has successfully implemented a low-cost insurance programme for governments which has maximised its attraction to participants, donors and risk transfer markets</a:t>
            </a:r>
          </a:p>
          <a:p>
            <a:pPr defTabSz="897301" eaLnBrk="1" hangingPunct="1">
              <a:defRPr/>
            </a:pPr>
            <a:endParaRPr lang="en-GB" sz="1000" dirty="0" smtClean="0">
              <a:latin typeface="Arial" charset="0"/>
              <a:cs typeface="Arial" charset="0"/>
            </a:endParaRPr>
          </a:p>
          <a:p>
            <a:pPr defTabSz="897301" eaLnBrk="1" hangingPunct="1">
              <a:defRPr/>
            </a:pPr>
            <a:r>
              <a:rPr lang="en-GB" sz="1000" dirty="0" smtClean="0">
                <a:latin typeface="Arial" charset="0"/>
                <a:cs typeface="Arial" charset="0"/>
              </a:rPr>
              <a:t>Showing strong support from a broad range of stakeholders – public and private </a:t>
            </a:r>
          </a:p>
          <a:p>
            <a:pPr eaLnBrk="1" hangingPunct="1">
              <a:defRPr/>
            </a:pPr>
            <a:endParaRPr lang="en-GB" sz="1000" dirty="0" smtClean="0">
              <a:latin typeface="Arial" charset="0"/>
              <a:cs typeface="Arial" charset="0"/>
            </a:endParaRPr>
          </a:p>
          <a:p>
            <a:pPr>
              <a:defRPr/>
            </a:pPr>
            <a:r>
              <a:rPr lang="en-GB" sz="1000" dirty="0" smtClean="0">
                <a:latin typeface="Arial" charset="0"/>
                <a:cs typeface="Arial" charset="0"/>
              </a:rPr>
              <a:t>Already a proactive initiative within the region </a:t>
            </a:r>
          </a:p>
          <a:p>
            <a:pPr eaLnBrk="1" hangingPunct="1">
              <a:defRPr/>
            </a:pPr>
            <a:r>
              <a:rPr lang="en-GB" sz="1000" dirty="0" smtClean="0">
                <a:latin typeface="Arial" charset="0"/>
                <a:cs typeface="Arial" charset="0"/>
              </a:rPr>
              <a:t>CCRIF works because</a:t>
            </a:r>
          </a:p>
          <a:p>
            <a:pPr lvl="1" eaLnBrk="1" hangingPunct="1">
              <a:defRPr/>
            </a:pPr>
            <a:r>
              <a:rPr lang="en-GB" sz="1000" dirty="0" smtClean="0">
                <a:latin typeface="Arial" charset="0"/>
                <a:cs typeface="Arial" charset="0"/>
              </a:rPr>
              <a:t>payouts are fast</a:t>
            </a:r>
          </a:p>
          <a:p>
            <a:pPr lvl="1" eaLnBrk="1" hangingPunct="1">
              <a:defRPr/>
            </a:pPr>
            <a:r>
              <a:rPr lang="en-GB" sz="1000" dirty="0" smtClean="0">
                <a:latin typeface="Arial" charset="0"/>
                <a:cs typeface="Arial" charset="0"/>
              </a:rPr>
              <a:t>premiums are low</a:t>
            </a:r>
          </a:p>
          <a:p>
            <a:pPr lvl="1" eaLnBrk="1" hangingPunct="1">
              <a:defRPr/>
            </a:pPr>
            <a:r>
              <a:rPr lang="en-GB" sz="1000" dirty="0" smtClean="0">
                <a:latin typeface="Arial" charset="0"/>
                <a:cs typeface="Arial" charset="0"/>
              </a:rPr>
              <a:t>the pool is mutually beneficial, transparent and fair</a:t>
            </a:r>
            <a:endParaRPr lang="en-GB" sz="2400"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33</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But importantly the CCRIF and the activities which initiatives we have been involved in show the critical role that Public-Private partnerships can play in reducing risks and vulnerabilities faced by societies and the fact that more needs to be done to encourage this partnership towards improving resilience.</a:t>
            </a:r>
          </a:p>
          <a:p>
            <a:endParaRPr lang="en-US" sz="1000" dirty="0" smtClean="0"/>
          </a:p>
          <a:p>
            <a:r>
              <a:rPr lang="en-US" sz="1000" dirty="0" smtClean="0"/>
              <a:t>I hope my presentation has also highlighted the need for Continued support for reserve funds to support catastrophe insurance, as although just one tool within the wider disaster management toolkit, it is nevertheless a critical tool, especially in the event of a catastrophe.  </a:t>
            </a:r>
          </a:p>
          <a:p>
            <a:endParaRPr lang="en-US" sz="1000" dirty="0" smtClean="0"/>
          </a:p>
          <a:p>
            <a:r>
              <a:rPr lang="en-US" sz="1000" dirty="0" smtClean="0"/>
              <a:t>But all of this is said within the recognition that it must sit within a wider comprehensive disaster management framework in which risk reduction is paramount. </a:t>
            </a:r>
            <a:endParaRPr lang="en-US" sz="1000" dirty="0"/>
          </a:p>
        </p:txBody>
      </p:sp>
      <p:sp>
        <p:nvSpPr>
          <p:cNvPr id="4" name="Slide Number Placeholder 3"/>
          <p:cNvSpPr>
            <a:spLocks noGrp="1"/>
          </p:cNvSpPr>
          <p:nvPr>
            <p:ph type="sldNum" sz="quarter" idx="10"/>
          </p:nvPr>
        </p:nvSpPr>
        <p:spPr/>
        <p:txBody>
          <a:bodyPr/>
          <a:lstStyle/>
          <a:p>
            <a:fld id="{33BD1FFA-BFB4-4C4B-BC95-7356996F0C9B}"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t>
            </a:r>
            <a:endParaRPr lang="en-US"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35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GB" sz="1000" dirty="0" smtClean="0"/>
          </a:p>
        </p:txBody>
      </p:sp>
      <p:sp>
        <p:nvSpPr>
          <p:cNvPr id="4" name="Slide Number Placeholder 3"/>
          <p:cNvSpPr>
            <a:spLocks noGrp="1"/>
          </p:cNvSpPr>
          <p:nvPr>
            <p:ph type="sldNum" sz="quarter" idx="5"/>
          </p:nvPr>
        </p:nvSpPr>
        <p:spPr/>
        <p:txBody>
          <a:bodyPr/>
          <a:lstStyle/>
          <a:p>
            <a:pPr>
              <a:defRPr/>
            </a:pPr>
            <a:fld id="{1CA3358A-23AD-4D02-B19E-0306E802A716}"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GB" sz="240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D431C9C4-9F9A-4C54-95FB-F2B9BC74DF5B}"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endParaRPr lang="en-GB" sz="1000" dirty="0" smtClean="0"/>
          </a:p>
          <a:p>
            <a:endParaRPr lang="en-GB" sz="1000" dirty="0" smtClean="0"/>
          </a:p>
        </p:txBody>
      </p:sp>
      <p:sp>
        <p:nvSpPr>
          <p:cNvPr id="4" name="Slide Number Placeholder 3"/>
          <p:cNvSpPr>
            <a:spLocks noGrp="1"/>
          </p:cNvSpPr>
          <p:nvPr>
            <p:ph type="sldNum" sz="quarter" idx="5"/>
          </p:nvPr>
        </p:nvSpPr>
        <p:spPr/>
        <p:txBody>
          <a:bodyPr/>
          <a:lstStyle/>
          <a:p>
            <a:pPr>
              <a:defRPr/>
            </a:pPr>
            <a:fld id="{EB483752-41E8-4986-9682-EFC8DF6AE87B}"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included this slide here to give a sense of the</a:t>
            </a:r>
            <a:r>
              <a:rPr lang="en-GB" baseline="0" dirty="0" smtClean="0"/>
              <a:t> suite of instruments countries often tap into after a catastrophe occurs and timelines in which these instruments become available and so therefore the question begs of how do we combine these instruments to protect the fiscal balance of the state and improve its capacity to respond in case of a natural disaster. </a:t>
            </a:r>
          </a:p>
          <a:p>
            <a:endParaRPr lang="en-GB" baseline="0" dirty="0" smtClean="0"/>
          </a:p>
          <a:p>
            <a:r>
              <a:rPr lang="en-GB" baseline="0" dirty="0" smtClean="0"/>
              <a:t>These instruments can of course range from reserves, to budgetary reallocations to catastrophe bonds and emergency loans and donor contributions  with correspondingly different times lines in which such instruments can become available i.e. reserves and lines of credit, parametric insurance which often become available immediately could be effectively used in the emergency response and recovery phase while donor assistance and traditional insurance instruments and emergency loans can be leveraged for the long term infrastructural investments to aid the development of the state</a:t>
            </a:r>
            <a:endParaRPr lang="en-GB" dirty="0"/>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D38160-BF67-4F2E-A1EB-CB1DBAFF9A79}"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7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352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177774EB-5214-4EA1-9212-B7473A2A435A}" type="slidenum">
              <a:rPr lang="en-GB"/>
              <a:pPr>
                <a:defRPr/>
              </a:pPr>
              <a:t>‹#›</a:t>
            </a:fld>
            <a:endParaRPr lang="en-GB" dirty="0"/>
          </a:p>
        </p:txBody>
      </p:sp>
      <p:pic>
        <p:nvPicPr>
          <p:cNvPr id="1026" name="Picture 2" descr="C:\Users\Public\CRM_shared\SystemFilesTemplates\ImageFiles\ccrif_logo_picsonly.jpg"/>
          <p:cNvPicPr>
            <a:picLocks noChangeAspect="1" noChangeArrowheads="1"/>
          </p:cNvPicPr>
          <p:nvPr userDrawn="1"/>
        </p:nvPicPr>
        <p:blipFill>
          <a:blip r:embed="rId2" cstate="print"/>
          <a:srcRect/>
          <a:stretch>
            <a:fillRect/>
          </a:stretch>
        </p:blipFill>
        <p:spPr bwMode="auto">
          <a:xfrm>
            <a:off x="2914650" y="0"/>
            <a:ext cx="6229350" cy="85883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itle 1"/>
          <p:cNvSpPr txBox="1">
            <a:spLocks/>
          </p:cNvSpPr>
          <p:nvPr userDrawn="1"/>
        </p:nvSpPr>
        <p:spPr bwMode="auto">
          <a:xfrm>
            <a:off x="2895600" y="0"/>
            <a:ext cx="6248400" cy="9144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sz="4800" b="1" dirty="0">
              <a:solidFill>
                <a:schemeClr val="accent4">
                  <a:lumMod val="75000"/>
                </a:schemeClr>
              </a:solidFill>
              <a:latin typeface="Arial" charset="0"/>
              <a:cs typeface="Arial" charset="0"/>
            </a:endParaRPr>
          </a:p>
        </p:txBody>
      </p:sp>
      <p:sp>
        <p:nvSpPr>
          <p:cNvPr id="2" name="Title 1"/>
          <p:cNvSpPr>
            <a:spLocks noGrp="1"/>
          </p:cNvSpPr>
          <p:nvPr>
            <p:ph type="title"/>
          </p:nvPr>
        </p:nvSpPr>
        <p:spPr>
          <a:xfrm>
            <a:off x="2895600" y="0"/>
            <a:ext cx="6248400" cy="9144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A4B1E974-90E2-4B6F-85CF-37657C87BD5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Title 1"/>
          <p:cNvSpPr txBox="1">
            <a:spLocks/>
          </p:cNvSpPr>
          <p:nvPr userDrawn="1"/>
        </p:nvSpPr>
        <p:spPr bwMode="auto">
          <a:xfrm>
            <a:off x="2895600" y="0"/>
            <a:ext cx="6248400" cy="9144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sz="4800" b="1" dirty="0">
              <a:solidFill>
                <a:schemeClr val="accent4">
                  <a:lumMod val="75000"/>
                </a:schemeClr>
              </a:solidFill>
              <a:latin typeface="Arial" charset="0"/>
              <a:cs typeface="Arial" charset="0"/>
            </a:endParaRPr>
          </a:p>
        </p:txBody>
      </p:sp>
      <p:sp>
        <p:nvSpPr>
          <p:cNvPr id="2" name="Title 1"/>
          <p:cNvSpPr>
            <a:spLocks noGrp="1"/>
          </p:cNvSpPr>
          <p:nvPr>
            <p:ph type="title"/>
          </p:nvPr>
        </p:nvSpPr>
        <p:spPr>
          <a:xfrm>
            <a:off x="2895600" y="0"/>
            <a:ext cx="6248400" cy="914400"/>
          </a:xfrm>
        </p:spPr>
        <p:txBody>
          <a:bodyPr/>
          <a:lstStyle>
            <a:lvl1pPr>
              <a:defRPr sz="3200"/>
            </a:lvl1p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0115D106-0226-45DC-A25E-1E91CF037E0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Owner.CARIBRM_SYLTOP\Desktop\Picture1.jpg"/>
          <p:cNvPicPr>
            <a:picLocks noChangeAspect="1" noChangeArrowheads="1"/>
          </p:cNvPicPr>
          <p:nvPr/>
        </p:nvPicPr>
        <p:blipFill>
          <a:blip r:embed="rId5" cstate="print"/>
          <a:stretch>
            <a:fillRect/>
          </a:stretch>
        </p:blipFill>
        <p:spPr bwMode="auto">
          <a:xfrm>
            <a:off x="5184" y="0"/>
            <a:ext cx="9133631" cy="6889750"/>
          </a:xfrm>
          <a:prstGeom prst="rect">
            <a:avLst/>
          </a:prstGeom>
          <a:noFill/>
          <a:ln w="9525">
            <a:noFill/>
            <a:miter lim="800000"/>
            <a:headEnd/>
            <a:tailEnd/>
          </a:ln>
        </p:spPr>
      </p:pic>
      <p:sp>
        <p:nvSpPr>
          <p:cNvPr id="1027" name="Title Placeholder 1"/>
          <p:cNvSpPr>
            <a:spLocks noGrp="1"/>
          </p:cNvSpPr>
          <p:nvPr>
            <p:ph type="title"/>
          </p:nvPr>
        </p:nvSpPr>
        <p:spPr bwMode="auto">
          <a:xfrm>
            <a:off x="2895600" y="0"/>
            <a:ext cx="6248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104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4FB390D-D618-4056-8ADD-E8EA4DAD990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Lst>
  <p:txStyles>
    <p:titleStyle>
      <a:lvl1pPr algn="ctr" rtl="0" eaLnBrk="1" fontAlgn="base" hangingPunct="1">
        <a:spcBef>
          <a:spcPct val="0"/>
        </a:spcBef>
        <a:spcAft>
          <a:spcPct val="0"/>
        </a:spcAft>
        <a:defRPr sz="3200" b="1" kern="1200">
          <a:solidFill>
            <a:srgbClr val="0066CC"/>
          </a:solidFill>
          <a:latin typeface="Arial" pitchFamily="34" charset="0"/>
          <a:ea typeface="+mj-ea"/>
          <a:cs typeface="Arial" pitchFamily="34" charset="0"/>
        </a:defRPr>
      </a:lvl1pPr>
      <a:lvl2pPr algn="ctr" rtl="0" eaLnBrk="1" fontAlgn="base" hangingPunct="1">
        <a:spcBef>
          <a:spcPct val="0"/>
        </a:spcBef>
        <a:spcAft>
          <a:spcPct val="0"/>
        </a:spcAft>
        <a:defRPr sz="4800" b="1">
          <a:solidFill>
            <a:srgbClr val="0066CC"/>
          </a:solidFill>
          <a:latin typeface="Arial" charset="0"/>
          <a:cs typeface="Arial" charset="0"/>
        </a:defRPr>
      </a:lvl2pPr>
      <a:lvl3pPr algn="ctr" rtl="0" eaLnBrk="1" fontAlgn="base" hangingPunct="1">
        <a:spcBef>
          <a:spcPct val="0"/>
        </a:spcBef>
        <a:spcAft>
          <a:spcPct val="0"/>
        </a:spcAft>
        <a:defRPr sz="4800" b="1">
          <a:solidFill>
            <a:srgbClr val="0066CC"/>
          </a:solidFill>
          <a:latin typeface="Arial" charset="0"/>
          <a:cs typeface="Arial" charset="0"/>
        </a:defRPr>
      </a:lvl3pPr>
      <a:lvl4pPr algn="ctr" rtl="0" eaLnBrk="1" fontAlgn="base" hangingPunct="1">
        <a:spcBef>
          <a:spcPct val="0"/>
        </a:spcBef>
        <a:spcAft>
          <a:spcPct val="0"/>
        </a:spcAft>
        <a:defRPr sz="4800" b="1">
          <a:solidFill>
            <a:srgbClr val="0066CC"/>
          </a:solidFill>
          <a:latin typeface="Arial" charset="0"/>
          <a:cs typeface="Arial" charset="0"/>
        </a:defRPr>
      </a:lvl4pPr>
      <a:lvl5pPr algn="ctr" rtl="0" eaLnBrk="1" fontAlgn="base" hangingPunct="1">
        <a:spcBef>
          <a:spcPct val="0"/>
        </a:spcBef>
        <a:spcAft>
          <a:spcPct val="0"/>
        </a:spcAft>
        <a:defRPr sz="4800" b="1">
          <a:solidFill>
            <a:srgbClr val="0066CC"/>
          </a:solidFill>
          <a:latin typeface="Arial" charset="0"/>
          <a:cs typeface="Arial" charset="0"/>
        </a:defRPr>
      </a:lvl5pPr>
      <a:lvl6pPr marL="457200" algn="ctr" rtl="0" eaLnBrk="1" fontAlgn="base" hangingPunct="1">
        <a:spcBef>
          <a:spcPct val="0"/>
        </a:spcBef>
        <a:spcAft>
          <a:spcPct val="0"/>
        </a:spcAft>
        <a:defRPr sz="4800" b="1">
          <a:solidFill>
            <a:srgbClr val="0066CC"/>
          </a:solidFill>
          <a:latin typeface="Arial" charset="0"/>
          <a:cs typeface="Arial" charset="0"/>
        </a:defRPr>
      </a:lvl6pPr>
      <a:lvl7pPr marL="914400" algn="ctr" rtl="0" eaLnBrk="1" fontAlgn="base" hangingPunct="1">
        <a:spcBef>
          <a:spcPct val="0"/>
        </a:spcBef>
        <a:spcAft>
          <a:spcPct val="0"/>
        </a:spcAft>
        <a:defRPr sz="4800" b="1">
          <a:solidFill>
            <a:srgbClr val="0066CC"/>
          </a:solidFill>
          <a:latin typeface="Arial" charset="0"/>
          <a:cs typeface="Arial" charset="0"/>
        </a:defRPr>
      </a:lvl7pPr>
      <a:lvl8pPr marL="1371600" algn="ctr" rtl="0" eaLnBrk="1" fontAlgn="base" hangingPunct="1">
        <a:spcBef>
          <a:spcPct val="0"/>
        </a:spcBef>
        <a:spcAft>
          <a:spcPct val="0"/>
        </a:spcAft>
        <a:defRPr sz="4800" b="1">
          <a:solidFill>
            <a:srgbClr val="0066CC"/>
          </a:solidFill>
          <a:latin typeface="Arial" charset="0"/>
          <a:cs typeface="Arial" charset="0"/>
        </a:defRPr>
      </a:lvl8pPr>
      <a:lvl9pPr marL="1828800" algn="ctr" rtl="0" eaLnBrk="1" fontAlgn="base" hangingPunct="1">
        <a:spcBef>
          <a:spcPct val="0"/>
        </a:spcBef>
        <a:spcAft>
          <a:spcPct val="0"/>
        </a:spcAft>
        <a:defRPr sz="4800" b="1">
          <a:solidFill>
            <a:srgbClr val="0066CC"/>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crif.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CCRIF: A Natural Catastrophe Risk Insurance Mechanism for Caribbean Countries</a:t>
            </a:r>
            <a:endParaRPr lang="en-US" dirty="0"/>
          </a:p>
        </p:txBody>
      </p:sp>
      <p:sp>
        <p:nvSpPr>
          <p:cNvPr id="3" name="Subtitle 2"/>
          <p:cNvSpPr>
            <a:spLocks noGrp="1"/>
          </p:cNvSpPr>
          <p:nvPr>
            <p:ph type="subTitle" idx="1"/>
          </p:nvPr>
        </p:nvSpPr>
        <p:spPr>
          <a:xfrm>
            <a:off x="1371600" y="3352800"/>
            <a:ext cx="6629400" cy="2057400"/>
          </a:xfrm>
        </p:spPr>
        <p:txBody>
          <a:bodyPr/>
          <a:lstStyle/>
          <a:p>
            <a:endParaRPr lang="en-GB" sz="1100" i="1" dirty="0" smtClean="0"/>
          </a:p>
          <a:p>
            <a:r>
              <a:rPr lang="en-GB" sz="1400" b="1" i="1" dirty="0" smtClean="0">
                <a:solidFill>
                  <a:schemeClr val="tx1"/>
                </a:solidFill>
              </a:rPr>
              <a:t>Disaster Risk Reduction and the Private Sector  </a:t>
            </a:r>
          </a:p>
          <a:p>
            <a:pPr>
              <a:spcBef>
                <a:spcPts val="0"/>
              </a:spcBef>
              <a:defRPr/>
            </a:pPr>
            <a:endParaRPr lang="en-US" sz="1200" i="1" dirty="0" smtClean="0">
              <a:solidFill>
                <a:schemeClr val="tx1"/>
              </a:solidFill>
            </a:endParaRPr>
          </a:p>
          <a:p>
            <a:pPr>
              <a:spcBef>
                <a:spcPts val="0"/>
              </a:spcBef>
              <a:defRPr/>
            </a:pPr>
            <a:r>
              <a:rPr lang="en-US" sz="1200" i="1" dirty="0" smtClean="0">
                <a:solidFill>
                  <a:schemeClr val="tx1"/>
                </a:solidFill>
              </a:rPr>
              <a:t>16 March 2010</a:t>
            </a:r>
          </a:p>
          <a:p>
            <a:pPr>
              <a:spcBef>
                <a:spcPts val="0"/>
              </a:spcBef>
              <a:defRPr/>
            </a:pPr>
            <a:r>
              <a:rPr lang="en-GB" sz="1200" i="1" dirty="0" smtClean="0">
                <a:solidFill>
                  <a:schemeClr val="tx1"/>
                </a:solidFill>
              </a:rPr>
              <a:t>Nayarit, Mexico  </a:t>
            </a:r>
          </a:p>
          <a:p>
            <a:endParaRPr lang="en-US" sz="1200" dirty="0" smtClean="0">
              <a:solidFill>
                <a:schemeClr val="tx1"/>
              </a:solidFill>
            </a:endParaRPr>
          </a:p>
          <a:p>
            <a:r>
              <a:rPr lang="en-US" sz="1200" dirty="0" smtClean="0">
                <a:solidFill>
                  <a:schemeClr val="tx1"/>
                </a:solidFill>
              </a:rPr>
              <a:t>Prepared by:</a:t>
            </a:r>
          </a:p>
          <a:p>
            <a:r>
              <a:rPr lang="en-US" sz="1200" dirty="0" smtClean="0">
                <a:solidFill>
                  <a:schemeClr val="tx1"/>
                </a:solidFill>
              </a:rPr>
              <a:t>Caribbean Risk Managers Ltd, Facility Supervisor</a:t>
            </a:r>
          </a:p>
          <a:p>
            <a:endParaRPr lang="en-US" sz="1200"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3505200" y="5715000"/>
            <a:ext cx="2743200" cy="577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as a Risk Reduction Tool</a:t>
            </a:r>
            <a:endParaRPr lang="en-GB" dirty="0"/>
          </a:p>
        </p:txBody>
      </p:sp>
      <p:sp>
        <p:nvSpPr>
          <p:cNvPr id="3" name="Content Placeholder 2"/>
          <p:cNvSpPr>
            <a:spLocks noGrp="1"/>
          </p:cNvSpPr>
          <p:nvPr>
            <p:ph idx="1"/>
          </p:nvPr>
        </p:nvSpPr>
        <p:spPr>
          <a:xfrm>
            <a:off x="457200" y="1371600"/>
            <a:ext cx="5122912" cy="4754563"/>
          </a:xfrm>
        </p:spPr>
        <p:txBody>
          <a:bodyPr/>
          <a:lstStyle/>
          <a:p>
            <a:r>
              <a:rPr lang="en-US" sz="2000" dirty="0" smtClean="0"/>
              <a:t>Insurance is a natural companion to risk reduction within an overall risk management framework (parametric especially, because ‘moral hazard’ is removed)</a:t>
            </a:r>
          </a:p>
          <a:p>
            <a:r>
              <a:rPr lang="en-US" sz="2000" dirty="0" smtClean="0"/>
              <a:t>Risk reduction is vital and should be continuous</a:t>
            </a:r>
          </a:p>
          <a:p>
            <a:r>
              <a:rPr lang="en-US" sz="2000" dirty="0" smtClean="0"/>
              <a:t>Risk transfer (insurance) is cost efficient to handle risks that are too expensive to reduce/mitigate</a:t>
            </a:r>
          </a:p>
          <a:p>
            <a:r>
              <a:rPr lang="en-GB" sz="2000" dirty="0" smtClean="0"/>
              <a:t>Catastrophe risk transfer is an efficient way to address ‘residual’ climate change risk (risk that cannot be adapted to in a cost efficient way), much of which is due to low-frequency, high impact events</a:t>
            </a:r>
          </a:p>
          <a:p>
            <a:endParaRPr lang="en-GB" dirty="0"/>
          </a:p>
        </p:txBody>
      </p:sp>
      <p:pic>
        <p:nvPicPr>
          <p:cNvPr id="4" name="Content Placeholder 3" descr="CCRIF StrategicPlan cover3.jpg"/>
          <p:cNvPicPr>
            <a:picLocks/>
          </p:cNvPicPr>
          <p:nvPr/>
        </p:nvPicPr>
        <p:blipFill>
          <a:blip r:embed="rId3" cstate="print"/>
          <a:srcRect l="18002" t="42762" r="50555" b="28856"/>
          <a:stretch>
            <a:fillRect/>
          </a:stretch>
        </p:blipFill>
        <p:spPr bwMode="auto">
          <a:xfrm>
            <a:off x="5580112" y="1484784"/>
            <a:ext cx="330797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II</a:t>
            </a:r>
            <a:br>
              <a:rPr lang="en-US" dirty="0" smtClean="0"/>
            </a:br>
            <a:r>
              <a:rPr lang="en-US" dirty="0" smtClean="0"/>
              <a:t/>
            </a:r>
            <a:br>
              <a:rPr lang="en-US" dirty="0" smtClean="0"/>
            </a:br>
            <a:r>
              <a:rPr lang="en-US" sz="4800" dirty="0" smtClean="0"/>
              <a:t>Regional Role of CCRIF </a:t>
            </a:r>
            <a:endParaRPr lang="en-US" sz="4800" dirty="0"/>
          </a:p>
        </p:txBody>
      </p:sp>
      <p:sp>
        <p:nvSpPr>
          <p:cNvPr id="3" name="Subtitle 2"/>
          <p:cNvSpPr>
            <a:spLocks noGrp="1"/>
          </p:cNvSpPr>
          <p:nvPr>
            <p:ph type="subTitle" idx="1"/>
          </p:nvPr>
        </p:nvSpPr>
        <p:spPr/>
        <p:txBody>
          <a:bodyPr/>
          <a:lstStyle/>
          <a:p>
            <a:endParaRPr lang="en-US" sz="2800" dirty="0" smtClean="0"/>
          </a:p>
          <a:p>
            <a:r>
              <a:rPr lang="en-US" sz="2800" dirty="0" smtClean="0"/>
              <a:t>Potential for </a:t>
            </a:r>
            <a:r>
              <a:rPr lang="en-US" sz="2800" dirty="0" err="1" smtClean="0"/>
              <a:t>catalysing</a:t>
            </a:r>
            <a:r>
              <a:rPr lang="en-US" sz="2800" dirty="0" smtClean="0"/>
              <a:t> new risk</a:t>
            </a:r>
          </a:p>
          <a:p>
            <a:r>
              <a:rPr lang="en-US" sz="2800" dirty="0" smtClean="0"/>
              <a:t>management tools for Disaster Risk Reduction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role of CCRIF </a:t>
            </a:r>
            <a:endParaRPr lang="en-US" dirty="0"/>
          </a:p>
        </p:txBody>
      </p:sp>
      <p:sp>
        <p:nvSpPr>
          <p:cNvPr id="3" name="Content Placeholder 2"/>
          <p:cNvSpPr>
            <a:spLocks noGrp="1"/>
          </p:cNvSpPr>
          <p:nvPr>
            <p:ph idx="1"/>
          </p:nvPr>
        </p:nvSpPr>
        <p:spPr/>
        <p:txBody>
          <a:bodyPr>
            <a:normAutofit/>
          </a:bodyPr>
          <a:lstStyle/>
          <a:p>
            <a:r>
              <a:rPr lang="en-US" sz="2400" dirty="0" smtClean="0"/>
              <a:t>Apart from assisting in the recovery and reconstruction process through provision of liquidity, CCRIF is also engaged in the following: </a:t>
            </a:r>
          </a:p>
          <a:p>
            <a:pPr lvl="1"/>
            <a:endParaRPr lang="en-US" sz="2000" dirty="0" smtClean="0"/>
          </a:p>
          <a:p>
            <a:pPr lvl="1"/>
            <a:r>
              <a:rPr lang="en-US" sz="2000" dirty="0" smtClean="0"/>
              <a:t>Facilitating the implementation of risk management measures that reduce risk and heighten resilience</a:t>
            </a:r>
          </a:p>
          <a:p>
            <a:pPr lvl="1"/>
            <a:endParaRPr lang="en-US" sz="2000" dirty="0" smtClean="0"/>
          </a:p>
          <a:p>
            <a:pPr lvl="1"/>
            <a:r>
              <a:rPr lang="en-US" sz="2000" dirty="0" smtClean="0"/>
              <a:t>Promoting risk assessment and risk management tools at all levels  (</a:t>
            </a:r>
            <a:r>
              <a:rPr lang="en-US" sz="2000" i="1" dirty="0" smtClean="0"/>
              <a:t>e.g.</a:t>
            </a:r>
            <a:r>
              <a:rPr lang="en-US" sz="2000" dirty="0" smtClean="0"/>
              <a:t> Real Time Forecasting System) </a:t>
            </a:r>
          </a:p>
          <a:p>
            <a:pPr lvl="1"/>
            <a:endParaRPr lang="en-US" sz="2000" dirty="0" smtClean="0"/>
          </a:p>
          <a:p>
            <a:pPr lvl="1"/>
            <a:r>
              <a:rPr lang="en-US" sz="2000" dirty="0" smtClean="0"/>
              <a:t>Involved in the design of suitable index-based or hybrid </a:t>
            </a:r>
            <a:r>
              <a:rPr lang="en-US" sz="2000" dirty="0" smtClean="0"/>
              <a:t>(insurance) products </a:t>
            </a:r>
            <a:r>
              <a:rPr lang="en-US" sz="2000" dirty="0" smtClean="0"/>
              <a:t>at sub-national level either directly or via community-based partners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CCRIF Modelling Platform</a:t>
            </a:r>
            <a:endParaRPr lang="en-GB" sz="3000" dirty="0"/>
          </a:p>
        </p:txBody>
      </p:sp>
      <p:sp>
        <p:nvSpPr>
          <p:cNvPr id="3" name="Content Placeholder 2"/>
          <p:cNvSpPr>
            <a:spLocks noGrp="1"/>
          </p:cNvSpPr>
          <p:nvPr>
            <p:ph idx="1"/>
          </p:nvPr>
        </p:nvSpPr>
        <p:spPr/>
        <p:txBody>
          <a:bodyPr>
            <a:normAutofit fontScale="92500" lnSpcReduction="20000"/>
          </a:bodyPr>
          <a:lstStyle/>
          <a:p>
            <a:r>
              <a:rPr lang="en-GB" sz="2400" dirty="0" smtClean="0"/>
              <a:t>Development of the Second Generation (2G) model by Kinetic Analysis Corporation in conjunction with </a:t>
            </a:r>
            <a:r>
              <a:rPr lang="en-GB" sz="2400" dirty="0" err="1" smtClean="0"/>
              <a:t>CaribRM</a:t>
            </a:r>
            <a:endParaRPr lang="en-GB" sz="2400" dirty="0" smtClean="0"/>
          </a:p>
          <a:p>
            <a:endParaRPr lang="en-GB" sz="2400" dirty="0" smtClean="0"/>
          </a:p>
          <a:p>
            <a:r>
              <a:rPr lang="en-GB" sz="2400" dirty="0" smtClean="0"/>
              <a:t>Further refinement for CCRIF, and </a:t>
            </a:r>
          </a:p>
          <a:p>
            <a:pPr lvl="1"/>
            <a:r>
              <a:rPr lang="en-GB" sz="2000" dirty="0" smtClean="0"/>
              <a:t>broadens the scope of potential financial instruments which could be made available for risk management and mitigation in both the public and private sectors</a:t>
            </a:r>
          </a:p>
          <a:p>
            <a:endParaRPr lang="en-GB" sz="2400" dirty="0" smtClean="0"/>
          </a:p>
          <a:p>
            <a:r>
              <a:rPr lang="en-GB" sz="2400" dirty="0" smtClean="0"/>
              <a:t>This new platform enables the use of either a hazard index or modelled-loss as the basis for parametric contracts</a:t>
            </a:r>
          </a:p>
          <a:p>
            <a:endParaRPr lang="en-GB" sz="2400" dirty="0" smtClean="0"/>
          </a:p>
          <a:p>
            <a:r>
              <a:rPr lang="en-GB" sz="2400" dirty="0" smtClean="0"/>
              <a:t>Its modular and highly scalable architecture enables new hazard modules and a variety of exposure database formats (including gridded and point-data exposure) to be simply added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Rainfall Model </a:t>
            </a:r>
            <a:endParaRPr lang="en-US" dirty="0"/>
          </a:p>
        </p:txBody>
      </p:sp>
      <p:sp>
        <p:nvSpPr>
          <p:cNvPr id="3" name="Content Placeholder 2"/>
          <p:cNvSpPr>
            <a:spLocks noGrp="1"/>
          </p:cNvSpPr>
          <p:nvPr>
            <p:ph idx="1"/>
          </p:nvPr>
        </p:nvSpPr>
        <p:spPr/>
        <p:txBody>
          <a:bodyPr/>
          <a:lstStyle/>
          <a:p>
            <a:r>
              <a:rPr lang="en-US" sz="1600" dirty="0" smtClean="0"/>
              <a:t>In addition to the multi-hazard 2G model, CCRIF and KAC, in partnership with the Caribbean Institute for Meteorology and Hydrology (CIMH), has completed a rainfall model focused primarily on quantifying rainfall at high resolution for extreme events</a:t>
            </a:r>
          </a:p>
          <a:p>
            <a:endParaRPr lang="en-US" sz="1600" dirty="0" smtClean="0"/>
          </a:p>
          <a:p>
            <a:r>
              <a:rPr lang="en-US" sz="1600" dirty="0" smtClean="0"/>
              <a:t>The rainfall model is of particular interest in the agriculture sector</a:t>
            </a:r>
          </a:p>
          <a:p>
            <a:endParaRPr lang="en-GB" sz="1600" dirty="0" smtClean="0"/>
          </a:p>
          <a:p>
            <a:r>
              <a:rPr lang="en-GB" sz="1600" dirty="0" smtClean="0"/>
              <a:t>CCRIF will be using the base rainfall accumulation as a basis for its new excess rainfall policy</a:t>
            </a:r>
          </a:p>
          <a:p>
            <a:endParaRPr lang="en-GB" sz="1600" dirty="0" smtClean="0"/>
          </a:p>
          <a:p>
            <a:r>
              <a:rPr lang="en-GB" sz="1600" dirty="0" smtClean="0"/>
              <a:t>Rainfall will be aggregated at the basin level in either flat or flow accumulations (depending on a verification exercise) and weighted according to relative exposure within a basin to produce an extreme rainfall impact index</a:t>
            </a:r>
            <a:endParaRPr lang="en-US" sz="1600" dirty="0" smtClean="0"/>
          </a:p>
          <a:p>
            <a:endParaRPr lang="en-US" sz="1600" dirty="0" smtClean="0"/>
          </a:p>
          <a:p>
            <a:r>
              <a:rPr lang="en-US" sz="1600" dirty="0" smtClean="0"/>
              <a:t>This new product will be aimed at helping to mitigate the economic consequences of major rainfall events on governments – it will NOT focus particularly on agriculture although agricultural exposure will be taken into account in the indexing methodology</a:t>
            </a:r>
          </a:p>
          <a:p>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smtClean="0"/>
              <a:t>CCRIF Role in Agricultural Risk Management </a:t>
            </a:r>
            <a:endParaRPr lang="en-US" sz="2600" dirty="0"/>
          </a:p>
        </p:txBody>
      </p:sp>
      <p:sp>
        <p:nvSpPr>
          <p:cNvPr id="3" name="Content Placeholder 2"/>
          <p:cNvSpPr>
            <a:spLocks noGrp="1"/>
          </p:cNvSpPr>
          <p:nvPr>
            <p:ph idx="1"/>
          </p:nvPr>
        </p:nvSpPr>
        <p:spPr/>
        <p:txBody>
          <a:bodyPr>
            <a:normAutofit fontScale="85000" lnSpcReduction="20000"/>
          </a:bodyPr>
          <a:lstStyle/>
          <a:p>
            <a:r>
              <a:rPr lang="en-US" sz="2800" dirty="0" smtClean="0"/>
              <a:t>Can assist in risk </a:t>
            </a:r>
            <a:r>
              <a:rPr lang="en-US" sz="2800" dirty="0" err="1" smtClean="0"/>
              <a:t>modelling</a:t>
            </a:r>
            <a:r>
              <a:rPr lang="en-US" sz="2800" dirty="0" smtClean="0"/>
              <a:t> through making available the new 2G </a:t>
            </a:r>
            <a:r>
              <a:rPr lang="en-US" sz="2800" dirty="0" err="1" smtClean="0"/>
              <a:t>modelling</a:t>
            </a:r>
            <a:r>
              <a:rPr lang="en-US" sz="2800" dirty="0" smtClean="0"/>
              <a:t> platform which can be focused specifically for agricultural risk    </a:t>
            </a:r>
          </a:p>
          <a:p>
            <a:endParaRPr lang="en-US" sz="2800" dirty="0" smtClean="0"/>
          </a:p>
          <a:p>
            <a:r>
              <a:rPr lang="en-US" sz="2800" dirty="0" smtClean="0"/>
              <a:t>Can provide parametric reinsurance against the portfolio of indexed risk held by the government, growers association or other risk aggregators at the national or sub-national level</a:t>
            </a:r>
          </a:p>
          <a:p>
            <a:endParaRPr lang="en-US" sz="2800" dirty="0" smtClean="0">
              <a:latin typeface="Arial" charset="0"/>
              <a:cs typeface="Arial" charset="0"/>
            </a:endParaRPr>
          </a:p>
          <a:p>
            <a:r>
              <a:rPr lang="en-US" sz="2800" dirty="0" smtClean="0">
                <a:latin typeface="Arial" charset="0"/>
                <a:cs typeface="Arial" charset="0"/>
              </a:rPr>
              <a:t>Can advise in product design, capacity building and education concerning parametric insurance mechanisms</a:t>
            </a:r>
          </a:p>
          <a:p>
            <a:endParaRPr lang="en-US" sz="2800" dirty="0" smtClean="0">
              <a:latin typeface="Arial" charset="0"/>
              <a:cs typeface="Arial" charset="0"/>
            </a:endParaRPr>
          </a:p>
          <a:p>
            <a:r>
              <a:rPr lang="en-US" sz="2800" dirty="0" smtClean="0">
                <a:latin typeface="Arial" charset="0"/>
                <a:cs typeface="Arial" charset="0"/>
              </a:rPr>
              <a:t>CANNOT sell and administer policies to multiple individuals – CCRIF not designed for that purpose</a:t>
            </a:r>
            <a:endParaRPr lang="en-US" sz="2800" dirty="0" smtClean="0"/>
          </a:p>
          <a:p>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Schematic of CCRIF role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0" y="1371600"/>
            <a:ext cx="4724399"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Why is this important for the agriculture sector? </a:t>
            </a:r>
            <a:endParaRPr lang="en-GB" sz="2400" dirty="0"/>
          </a:p>
        </p:txBody>
      </p:sp>
      <p:sp>
        <p:nvSpPr>
          <p:cNvPr id="3" name="Content Placeholder 2"/>
          <p:cNvSpPr>
            <a:spLocks noGrp="1"/>
          </p:cNvSpPr>
          <p:nvPr>
            <p:ph idx="1"/>
          </p:nvPr>
        </p:nvSpPr>
        <p:spPr/>
        <p:txBody>
          <a:bodyPr>
            <a:normAutofit fontScale="92500" lnSpcReduction="10000"/>
          </a:bodyPr>
          <a:lstStyle/>
          <a:p>
            <a:r>
              <a:rPr lang="en-GB" sz="1600" dirty="0" smtClean="0"/>
              <a:t>Agriculture important to the region: </a:t>
            </a:r>
          </a:p>
          <a:p>
            <a:pPr lvl="1"/>
            <a:r>
              <a:rPr lang="en-GB" sz="1400" dirty="0" smtClean="0"/>
              <a:t>Major revenue earner </a:t>
            </a:r>
          </a:p>
          <a:p>
            <a:pPr lvl="1"/>
            <a:r>
              <a:rPr lang="en-GB" sz="1400" dirty="0" smtClean="0"/>
              <a:t>Major employer, especially rural populations </a:t>
            </a:r>
          </a:p>
          <a:p>
            <a:pPr lvl="1"/>
            <a:r>
              <a:rPr lang="en-GB" sz="1400" dirty="0" smtClean="0"/>
              <a:t>Critical for national and regional food security </a:t>
            </a:r>
          </a:p>
          <a:p>
            <a:endParaRPr lang="en-GB" sz="1600" dirty="0" smtClean="0"/>
          </a:p>
          <a:p>
            <a:r>
              <a:rPr lang="en-GB" sz="1600" dirty="0" smtClean="0"/>
              <a:t>But the sector suffers from:</a:t>
            </a:r>
          </a:p>
          <a:p>
            <a:pPr lvl="1"/>
            <a:r>
              <a:rPr lang="en-US" sz="1400" dirty="0" smtClean="0"/>
              <a:t>High vulnerability to increasingly volatile and extreme weather patterns</a:t>
            </a:r>
          </a:p>
          <a:p>
            <a:pPr lvl="1"/>
            <a:r>
              <a:rPr lang="en-US" sz="1400" dirty="0" smtClean="0"/>
              <a:t>Absence of a sufficiently coordinated framework for agricultural disaster risk management at the national and regional level </a:t>
            </a:r>
          </a:p>
          <a:p>
            <a:pPr lvl="1"/>
            <a:r>
              <a:rPr lang="en-US" sz="1400" dirty="0" smtClean="0"/>
              <a:t>Risk mitigation measures severely inadequate and the traditional risk management strategies which have included the use of savings, accessing loans, crop diversification, use of drought resistance-low yielding cultivars and species, and provision of relief by Governments in the face of disasters have proven to be neither robust nor efficient in preventing serious economic loss and allowing speedy recovery</a:t>
            </a:r>
            <a:endParaRPr lang="en-GB" sz="1400" dirty="0" smtClean="0"/>
          </a:p>
          <a:p>
            <a:endParaRPr lang="en-GB" sz="1600" b="1" dirty="0" smtClean="0"/>
          </a:p>
          <a:p>
            <a:r>
              <a:rPr lang="en-GB" sz="1600" b="1" dirty="0" smtClean="0"/>
              <a:t>This largely contributes to limited investment in agricultural production and marketing. </a:t>
            </a:r>
            <a:endParaRPr lang="en-GB" sz="1600" dirty="0" smtClean="0"/>
          </a:p>
          <a:p>
            <a:endParaRPr lang="en-GB" sz="1600" dirty="0" smtClean="0"/>
          </a:p>
          <a:p>
            <a:r>
              <a:rPr lang="en-GB" sz="1600" dirty="0" smtClean="0"/>
              <a:t>An </a:t>
            </a:r>
            <a:r>
              <a:rPr lang="en-GB" sz="1600" b="1" dirty="0" smtClean="0"/>
              <a:t>absence of agricultural insurance </a:t>
            </a:r>
            <a:r>
              <a:rPr lang="en-GB" sz="1600" dirty="0" smtClean="0"/>
              <a:t>is identified as one of the major binding constraints limiting investment to develop competitive and sustainable agriculture in the region</a:t>
            </a:r>
          </a:p>
          <a:p>
            <a:endParaRPr lang="en-GB"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a:t>
            </a:r>
            <a:endParaRPr lang="en-GB" dirty="0"/>
          </a:p>
        </p:txBody>
      </p:sp>
      <p:sp>
        <p:nvSpPr>
          <p:cNvPr id="3" name="Content Placeholder 2"/>
          <p:cNvSpPr>
            <a:spLocks noGrp="1"/>
          </p:cNvSpPr>
          <p:nvPr>
            <p:ph idx="1"/>
          </p:nvPr>
        </p:nvSpPr>
        <p:spPr/>
        <p:txBody>
          <a:bodyPr>
            <a:normAutofit fontScale="77500" lnSpcReduction="20000"/>
          </a:bodyPr>
          <a:lstStyle/>
          <a:p>
            <a:r>
              <a:rPr lang="en-GB" sz="2800" dirty="0" smtClean="0"/>
              <a:t>Disaster risk management including agricultural insurance has re-emerged as a topic of interest to governments and other policy makers and stakeholders – private and public sector </a:t>
            </a:r>
          </a:p>
          <a:p>
            <a:endParaRPr lang="en-GB" sz="2800" dirty="0" smtClean="0"/>
          </a:p>
          <a:p>
            <a:r>
              <a:rPr lang="en-GB" sz="2800" dirty="0" smtClean="0"/>
              <a:t>Factors responsible for this renewed interest include:</a:t>
            </a:r>
          </a:p>
          <a:p>
            <a:endParaRPr lang="en-GB" sz="2800" dirty="0" smtClean="0"/>
          </a:p>
          <a:p>
            <a:pPr lvl="1"/>
            <a:r>
              <a:rPr lang="en-US" sz="2000" dirty="0" smtClean="0"/>
              <a:t>Susceptibility of the sector to climate change</a:t>
            </a:r>
          </a:p>
          <a:p>
            <a:pPr lvl="1"/>
            <a:endParaRPr lang="en-US" sz="2000" dirty="0" smtClean="0"/>
          </a:p>
          <a:p>
            <a:pPr lvl="1"/>
            <a:r>
              <a:rPr lang="en-US" sz="2000" dirty="0" smtClean="0"/>
              <a:t>fluctuations in international commodity prices has increased the need to urgently enhance the agricultural competitiveness in the region to facilitate economic and financial stability</a:t>
            </a:r>
          </a:p>
          <a:p>
            <a:pPr lvl="1"/>
            <a:endParaRPr lang="en-US" sz="2000" dirty="0" smtClean="0"/>
          </a:p>
          <a:p>
            <a:pPr lvl="1"/>
            <a:r>
              <a:rPr lang="en-US" sz="2000" dirty="0" smtClean="0"/>
              <a:t>urgency to enhance food security both nationally and regionally</a:t>
            </a:r>
          </a:p>
          <a:p>
            <a:pPr lvl="1"/>
            <a:endParaRPr lang="en-US" sz="2000" dirty="0" smtClean="0"/>
          </a:p>
          <a:p>
            <a:pPr lvl="1"/>
            <a:r>
              <a:rPr lang="en-US" sz="2000" dirty="0" smtClean="0"/>
              <a:t>Strengthened support for agriculture to reduce poverty and improve incomes of rural communities in the Caribbean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Linking to Insurance for the Agricultural Sector </a:t>
            </a:r>
            <a:endParaRPr lang="en-GB" dirty="0"/>
          </a:p>
        </p:txBody>
      </p:sp>
      <p:sp>
        <p:nvSpPr>
          <p:cNvPr id="3" name="Content Placeholder 2"/>
          <p:cNvSpPr>
            <a:spLocks noGrp="1"/>
          </p:cNvSpPr>
          <p:nvPr>
            <p:ph idx="1"/>
          </p:nvPr>
        </p:nvSpPr>
        <p:spPr/>
        <p:txBody>
          <a:bodyPr>
            <a:normAutofit fontScale="92500" lnSpcReduction="10000"/>
          </a:bodyPr>
          <a:lstStyle/>
          <a:p>
            <a:r>
              <a:rPr lang="en-US" sz="1800" dirty="0" smtClean="0"/>
              <a:t>CCRIF looking to </a:t>
            </a:r>
            <a:r>
              <a:rPr lang="en-GB" sz="1800" dirty="0" smtClean="0"/>
              <a:t>provide technical expertise in</a:t>
            </a:r>
            <a:r>
              <a:rPr lang="en-US" sz="1800" b="1" dirty="0" smtClean="0"/>
              <a:t> </a:t>
            </a:r>
            <a:r>
              <a:rPr lang="en-US" sz="1800" dirty="0" smtClean="0">
                <a:latin typeface="Arial" charset="0"/>
                <a:cs typeface="Arial" charset="0"/>
              </a:rPr>
              <a:t>product design, capacity building and education concerning parametric insurance mechanisms and how this can be used to fill some gaps in the sector</a:t>
            </a:r>
          </a:p>
          <a:p>
            <a:endParaRPr lang="en-US" sz="1800" dirty="0" smtClean="0"/>
          </a:p>
          <a:p>
            <a:r>
              <a:rPr lang="en-US" sz="1800" dirty="0" smtClean="0"/>
              <a:t>Also actively involved in seeking ways to address and </a:t>
            </a:r>
            <a:r>
              <a:rPr lang="en-US" sz="1800" dirty="0" err="1" smtClean="0"/>
              <a:t>catalyse</a:t>
            </a:r>
            <a:r>
              <a:rPr lang="en-US" sz="1800" dirty="0" smtClean="0"/>
              <a:t> solutions to middle-level weather-related risks (return periods of 10-20 years)</a:t>
            </a:r>
          </a:p>
          <a:p>
            <a:endParaRPr lang="en-US" sz="1800" dirty="0" smtClean="0"/>
          </a:p>
          <a:p>
            <a:r>
              <a:rPr lang="en-US" sz="1800" dirty="0" smtClean="0"/>
              <a:t>CCRIF and partners can facilitate public safety nets and public-private insurance solutions for vulnerable people </a:t>
            </a:r>
          </a:p>
          <a:p>
            <a:endParaRPr lang="en-US" sz="1800" dirty="0" smtClean="0"/>
          </a:p>
          <a:p>
            <a:r>
              <a:rPr lang="en-US" sz="1800" dirty="0" smtClean="0"/>
              <a:t>Also involved in finding ways to link these insurance solutions to DRR for catalytic adaptation benefits  </a:t>
            </a:r>
          </a:p>
          <a:p>
            <a:endParaRPr lang="en-US" sz="1800" dirty="0" smtClean="0"/>
          </a:p>
          <a:p>
            <a:r>
              <a:rPr lang="en-US" sz="1800" dirty="0" smtClean="0"/>
              <a:t>Working with national, regional and international partners to achieve this – e.g.</a:t>
            </a:r>
          </a:p>
          <a:p>
            <a:pPr lvl="1"/>
            <a:r>
              <a:rPr lang="en-US" sz="1800" b="1" dirty="0" smtClean="0"/>
              <a:t>Bahamas Government – FAO </a:t>
            </a:r>
          </a:p>
          <a:p>
            <a:pPr lvl="1"/>
            <a:r>
              <a:rPr lang="en-US" sz="1800" b="1" dirty="0" smtClean="0"/>
              <a:t>German Ministry of Environment - Munich Climate Insurance Initiative (MCII) – United Nations University -</a:t>
            </a:r>
            <a:r>
              <a:rPr lang="en-US" sz="1800" b="1" dirty="0" err="1" smtClean="0"/>
              <a:t>Microensure</a:t>
            </a:r>
            <a:r>
              <a:rPr lang="en-US" sz="1800" b="1" dirty="0" smtClean="0"/>
              <a:t>  </a:t>
            </a:r>
            <a:endParaRPr lang="en-US" sz="1600" b="1" dirty="0" smtClean="0"/>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Format</a:t>
            </a:r>
            <a:endParaRPr lang="en-US" dirty="0"/>
          </a:p>
        </p:txBody>
      </p:sp>
      <p:sp>
        <p:nvSpPr>
          <p:cNvPr id="3" name="Content Placeholder 2"/>
          <p:cNvSpPr>
            <a:spLocks noGrp="1"/>
          </p:cNvSpPr>
          <p:nvPr>
            <p:ph idx="1"/>
          </p:nvPr>
        </p:nvSpPr>
        <p:spPr/>
        <p:txBody>
          <a:bodyPr/>
          <a:lstStyle/>
          <a:p>
            <a:pPr>
              <a:buNone/>
            </a:pPr>
            <a:r>
              <a:rPr lang="en-GB" sz="2600" dirty="0" smtClean="0">
                <a:latin typeface="Arial" charset="0"/>
                <a:cs typeface="Arial" charset="0"/>
              </a:rPr>
              <a:t>PART I</a:t>
            </a:r>
          </a:p>
          <a:p>
            <a:r>
              <a:rPr lang="en-GB" sz="2600" dirty="0" smtClean="0">
                <a:latin typeface="Arial" charset="0"/>
                <a:cs typeface="Arial" charset="0"/>
              </a:rPr>
              <a:t>CCRIF overview and background</a:t>
            </a:r>
          </a:p>
          <a:p>
            <a:r>
              <a:rPr lang="en-GB" sz="2600" dirty="0" smtClean="0">
                <a:latin typeface="Arial" charset="0"/>
                <a:cs typeface="Arial" charset="0"/>
              </a:rPr>
              <a:t>CCRIF role in disaster risk management </a:t>
            </a:r>
          </a:p>
          <a:p>
            <a:r>
              <a:rPr lang="en-GB" sz="2600" dirty="0" smtClean="0">
                <a:latin typeface="Arial" charset="0"/>
                <a:cs typeface="Arial" charset="0"/>
              </a:rPr>
              <a:t>Performance to date </a:t>
            </a:r>
          </a:p>
          <a:p>
            <a:pPr>
              <a:buNone/>
            </a:pPr>
            <a:r>
              <a:rPr lang="en-GB" sz="2600" dirty="0" smtClean="0">
                <a:latin typeface="Arial" charset="0"/>
                <a:cs typeface="Arial" charset="0"/>
              </a:rPr>
              <a:t>PART II </a:t>
            </a:r>
          </a:p>
          <a:p>
            <a:r>
              <a:rPr lang="en-GB" sz="2600" dirty="0" smtClean="0">
                <a:latin typeface="Arial" charset="0"/>
                <a:cs typeface="Arial" charset="0"/>
              </a:rPr>
              <a:t>Regional role of CCRIF – Application of Risk Analysis and </a:t>
            </a:r>
            <a:r>
              <a:rPr lang="en-GB" sz="2600" dirty="0" err="1" smtClean="0">
                <a:latin typeface="Arial" charset="0"/>
                <a:cs typeface="Arial" charset="0"/>
              </a:rPr>
              <a:t>Modeling</a:t>
            </a:r>
            <a:r>
              <a:rPr lang="en-GB" sz="2600" dirty="0" smtClean="0">
                <a:latin typeface="Arial" charset="0"/>
                <a:cs typeface="Arial" charset="0"/>
              </a:rPr>
              <a:t> for Disaster Risk Reduction</a:t>
            </a:r>
          </a:p>
          <a:p>
            <a:pPr lvl="1"/>
            <a:r>
              <a:rPr lang="en-GB" sz="2200" dirty="0" smtClean="0">
                <a:latin typeface="Arial" charset="0"/>
                <a:cs typeface="Arial" charset="0"/>
              </a:rPr>
              <a:t>Agricultural Sector   </a:t>
            </a:r>
          </a:p>
          <a:p>
            <a:r>
              <a:rPr lang="en-GB" sz="2600" dirty="0" smtClean="0">
                <a:latin typeface="Arial" charset="0"/>
                <a:cs typeface="Arial" charset="0"/>
              </a:rPr>
              <a:t>Summary points </a:t>
            </a:r>
            <a:endParaRPr lang="en-US" sz="2600" dirty="0" smtClean="0">
              <a:latin typeface="Arial" charset="0"/>
              <a:cs typeface="Arial"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 Time Forecasting System (RTFS)</a:t>
            </a:r>
            <a:endParaRPr lang="en-US" sz="2800" dirty="0"/>
          </a:p>
        </p:txBody>
      </p:sp>
      <p:sp>
        <p:nvSpPr>
          <p:cNvPr id="3" name="Content Placeholder 2"/>
          <p:cNvSpPr>
            <a:spLocks noGrp="1"/>
          </p:cNvSpPr>
          <p:nvPr>
            <p:ph idx="1"/>
          </p:nvPr>
        </p:nvSpPr>
        <p:spPr>
          <a:xfrm>
            <a:off x="457200" y="1371600"/>
            <a:ext cx="4762872" cy="4754563"/>
          </a:xfrm>
        </p:spPr>
        <p:txBody>
          <a:bodyPr/>
          <a:lstStyle/>
          <a:p>
            <a:r>
              <a:rPr lang="en-US" sz="1800" dirty="0" smtClean="0"/>
              <a:t>Promote risk assessment and risk management tools at all levels  (</a:t>
            </a:r>
            <a:r>
              <a:rPr lang="en-US" sz="1800" i="1" dirty="0" smtClean="0"/>
              <a:t>e.g.</a:t>
            </a:r>
            <a:r>
              <a:rPr lang="en-US" sz="1800" dirty="0" smtClean="0"/>
              <a:t> Real Time Forecasting System.) </a:t>
            </a:r>
            <a:endParaRPr lang="en-JM" sz="1800" dirty="0" smtClean="0"/>
          </a:p>
          <a:p>
            <a:r>
              <a:rPr lang="en-JM" sz="1800" dirty="0" smtClean="0"/>
              <a:t>CCRIF provides real-time storm impact forecasts (RTFS) for all member countries. Forecasts cover:</a:t>
            </a:r>
          </a:p>
          <a:p>
            <a:pPr marL="342900" lvl="1" indent="-342900">
              <a:buFont typeface="Arial" charset="0"/>
              <a:buChar char="•"/>
            </a:pPr>
            <a:r>
              <a:rPr lang="en-JM" sz="1800" dirty="0" smtClean="0"/>
              <a:t>Maximum wind speed, storm surge height, wave height, and cumulative rain in the swath of the storm</a:t>
            </a:r>
          </a:p>
          <a:p>
            <a:pPr marL="342900" lvl="1" indent="-342900">
              <a:buFont typeface="Arial" charset="0"/>
              <a:buChar char="•"/>
            </a:pPr>
            <a:r>
              <a:rPr lang="en-JM" sz="1800" dirty="0" smtClean="0"/>
              <a:t>Expected damage levels, power outage, and disruption to port and airport operation</a:t>
            </a:r>
          </a:p>
          <a:p>
            <a:pPr marL="342900" lvl="1" indent="-342900">
              <a:buFont typeface="Arial" charset="0"/>
              <a:buChar char="•"/>
            </a:pPr>
            <a:r>
              <a:rPr lang="en-JM" sz="1800" dirty="0" smtClean="0"/>
              <a:t>Forecasts are updated with every new NHC advisory, and are available shortly after advisory. </a:t>
            </a:r>
          </a:p>
          <a:p>
            <a:pPr marL="342900" lvl="1" indent="-342900">
              <a:buFont typeface="Arial" charset="0"/>
              <a:buChar char="•"/>
            </a:pPr>
            <a:r>
              <a:rPr lang="en-JM" sz="1800" dirty="0" smtClean="0"/>
              <a:t>Available in Google Earth, and as ESRI </a:t>
            </a:r>
            <a:r>
              <a:rPr lang="en-JM" sz="1800" dirty="0" err="1" smtClean="0"/>
              <a:t>shapefiles</a:t>
            </a:r>
            <a:endParaRPr lang="en-JM" sz="1800" dirty="0" smtClean="0"/>
          </a:p>
          <a:p>
            <a:endParaRPr lang="en-US" dirty="0"/>
          </a:p>
        </p:txBody>
      </p:sp>
      <p:pic>
        <p:nvPicPr>
          <p:cNvPr id="4" name="Picture 3" descr="C:\Users\Public\CRM_shared\CCRIF_operations\0910renewals\TechnicalWork09\FLMimplementation\KAC_FinRepData\SRYexamples\Marilyn_wind_KACHLEM.jpg"/>
          <p:cNvPicPr>
            <a:picLocks noChangeAspect="1" noChangeArrowheads="1"/>
          </p:cNvPicPr>
          <p:nvPr/>
        </p:nvPicPr>
        <p:blipFill>
          <a:blip r:embed="rId3" cstate="print"/>
          <a:srcRect/>
          <a:stretch>
            <a:fillRect/>
          </a:stretch>
        </p:blipFill>
        <p:spPr bwMode="auto">
          <a:xfrm>
            <a:off x="5181600" y="1600200"/>
            <a:ext cx="3707904" cy="3600400"/>
          </a:xfrm>
          <a:prstGeom prst="rect">
            <a:avLst/>
          </a:prstGeom>
          <a:noFill/>
        </p:spPr>
      </p:pic>
      <p:pic>
        <p:nvPicPr>
          <p:cNvPr id="5" name="Picture 4" descr="C:\Users\Public\CRM_shared\CCRIF_operations\0910renewals\TechnicalWork09\FLMimplementation\KAC_FinRepData\SRYexamples\WindHEC_ANU.jpg"/>
          <p:cNvPicPr>
            <a:picLocks noChangeAspect="1" noChangeArrowheads="1"/>
          </p:cNvPicPr>
          <p:nvPr/>
        </p:nvPicPr>
        <p:blipFill>
          <a:blip r:embed="rId4" cstate="print"/>
          <a:srcRect/>
          <a:stretch>
            <a:fillRect/>
          </a:stretch>
        </p:blipFill>
        <p:spPr bwMode="auto">
          <a:xfrm>
            <a:off x="5029200" y="4343400"/>
            <a:ext cx="2809056" cy="22942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TAOS-RTFS </a:t>
            </a:r>
            <a:endParaRPr lang="en-US" dirty="0"/>
          </a:p>
        </p:txBody>
      </p:sp>
      <p:graphicFrame>
        <p:nvGraphicFramePr>
          <p:cNvPr id="4" name="Content Placeholder 3"/>
          <p:cNvGraphicFramePr>
            <a:graphicFrameLocks noGrp="1"/>
          </p:cNvGraphicFramePr>
          <p:nvPr>
            <p:ph idx="1"/>
          </p:nvPr>
        </p:nvGraphicFramePr>
        <p:xfrm>
          <a:off x="755576" y="1628799"/>
          <a:ext cx="7488832" cy="388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 Research and Forecasting Model (WRF)</a:t>
            </a:r>
            <a:endParaRPr lang="en-US" dirty="0"/>
          </a:p>
        </p:txBody>
      </p:sp>
      <p:sp>
        <p:nvSpPr>
          <p:cNvPr id="3" name="Content Placeholder 2"/>
          <p:cNvSpPr>
            <a:spLocks noGrp="1"/>
          </p:cNvSpPr>
          <p:nvPr>
            <p:ph idx="1"/>
          </p:nvPr>
        </p:nvSpPr>
        <p:spPr>
          <a:xfrm>
            <a:off x="152400" y="1371600"/>
            <a:ext cx="3962400" cy="4754563"/>
          </a:xfrm>
        </p:spPr>
        <p:txBody>
          <a:bodyPr/>
          <a:lstStyle/>
          <a:p>
            <a:r>
              <a:rPr lang="en-US" sz="1600" dirty="0" smtClean="0"/>
              <a:t>Less than 24hrs after the January 12 earthquake CIMH began producing high resolution (4km) predicted rainfall over Haiti daily</a:t>
            </a:r>
            <a:endParaRPr lang="en-GB" sz="1600" dirty="0" smtClean="0"/>
          </a:p>
          <a:p>
            <a:r>
              <a:rPr lang="en-GB" sz="1600" dirty="0" smtClean="0"/>
              <a:t>WRF rainfall forecast outputs for Haiti:</a:t>
            </a:r>
          </a:p>
          <a:p>
            <a:pPr lvl="1"/>
            <a:r>
              <a:rPr lang="en-GB" sz="1600" dirty="0" smtClean="0"/>
              <a:t>produced on a operational basis</a:t>
            </a:r>
          </a:p>
          <a:p>
            <a:pPr lvl="1"/>
            <a:r>
              <a:rPr lang="en-GB" sz="1600" dirty="0" smtClean="0"/>
              <a:t>posted as quickly as possible</a:t>
            </a:r>
          </a:p>
          <a:p>
            <a:pPr lvl="1"/>
            <a:r>
              <a:rPr lang="en-GB" sz="1600" dirty="0" smtClean="0"/>
              <a:t>covering a 48-hour forecast period</a:t>
            </a:r>
          </a:p>
          <a:p>
            <a:r>
              <a:rPr lang="en-GB" sz="1600" dirty="0" smtClean="0"/>
              <a:t>Provide early warning of potential heavy rain events and their location, which are superimposed on the overall drainage basin configuration (as well as draped over topography) </a:t>
            </a:r>
          </a:p>
          <a:p>
            <a:r>
              <a:rPr lang="en-GB" sz="1600" dirty="0" smtClean="0"/>
              <a:t>Help end-users visualise the areas that could be impacted</a:t>
            </a:r>
          </a:p>
          <a:p>
            <a:endParaRPr lang="en-US" dirty="0"/>
          </a:p>
        </p:txBody>
      </p:sp>
      <p:pic>
        <p:nvPicPr>
          <p:cNvPr id="1026" name="Picture 2" descr="C:\Users\Simon\Desktop\0026.jpg"/>
          <p:cNvPicPr>
            <a:picLocks noChangeAspect="1" noChangeArrowheads="1"/>
          </p:cNvPicPr>
          <p:nvPr/>
        </p:nvPicPr>
        <p:blipFill>
          <a:blip r:embed="rId3" cstate="print"/>
          <a:srcRect l="9630" r="4444" b="3704"/>
          <a:stretch>
            <a:fillRect/>
          </a:stretch>
        </p:blipFill>
        <p:spPr bwMode="auto">
          <a:xfrm>
            <a:off x="3962400" y="1600200"/>
            <a:ext cx="5074360" cy="45494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Organisational</a:t>
            </a:r>
            <a:r>
              <a:rPr lang="en-US" dirty="0" smtClean="0"/>
              <a:t> and Governmental Use </a:t>
            </a:r>
            <a:endParaRPr lang="en-GB" dirty="0"/>
          </a:p>
        </p:txBody>
      </p:sp>
      <p:sp>
        <p:nvSpPr>
          <p:cNvPr id="3" name="Content Placeholder 2"/>
          <p:cNvSpPr>
            <a:spLocks noGrp="1"/>
          </p:cNvSpPr>
          <p:nvPr>
            <p:ph idx="1"/>
          </p:nvPr>
        </p:nvSpPr>
        <p:spPr/>
        <p:txBody>
          <a:bodyPr>
            <a:normAutofit fontScale="47500" lnSpcReduction="20000"/>
          </a:bodyPr>
          <a:lstStyle/>
          <a:p>
            <a:r>
              <a:rPr lang="en-US" dirty="0" smtClean="0"/>
              <a:t>Information/tools made available to:</a:t>
            </a:r>
          </a:p>
          <a:p>
            <a:endParaRPr lang="en-US" dirty="0" smtClean="0"/>
          </a:p>
          <a:p>
            <a:pPr lvl="1"/>
            <a:r>
              <a:rPr lang="en-US" sz="3200" dirty="0" smtClean="0"/>
              <a:t>Haitian Government</a:t>
            </a:r>
          </a:p>
          <a:p>
            <a:pPr lvl="2"/>
            <a:r>
              <a:rPr lang="en-US" sz="3200" dirty="0" smtClean="0"/>
              <a:t>Civil Protection Directorate </a:t>
            </a:r>
          </a:p>
          <a:p>
            <a:pPr lvl="2"/>
            <a:r>
              <a:rPr lang="en-US" sz="3200" dirty="0" smtClean="0"/>
              <a:t>Centre National de </a:t>
            </a:r>
            <a:r>
              <a:rPr lang="en-US" sz="3200" dirty="0" err="1" smtClean="0"/>
              <a:t>Meteorologie</a:t>
            </a:r>
            <a:r>
              <a:rPr lang="en-US" sz="3200" dirty="0" smtClean="0"/>
              <a:t> </a:t>
            </a:r>
          </a:p>
          <a:p>
            <a:pPr lvl="1"/>
            <a:endParaRPr lang="en-US" sz="3200" dirty="0" smtClean="0"/>
          </a:p>
          <a:p>
            <a:pPr lvl="1"/>
            <a:r>
              <a:rPr lang="en-US" sz="3200" dirty="0" smtClean="0"/>
              <a:t>World Bank </a:t>
            </a:r>
          </a:p>
          <a:p>
            <a:pPr lvl="1"/>
            <a:endParaRPr lang="en-US" sz="3200" dirty="0" smtClean="0"/>
          </a:p>
          <a:p>
            <a:pPr lvl="1"/>
            <a:r>
              <a:rPr lang="en-US" sz="3200" dirty="0" smtClean="0"/>
              <a:t>International Research Institute for Climate and Society (IRI) at the Columbia University Earth Institute</a:t>
            </a:r>
          </a:p>
          <a:p>
            <a:pPr lvl="1"/>
            <a:endParaRPr lang="en-US" sz="3200" dirty="0" smtClean="0"/>
          </a:p>
          <a:p>
            <a:pPr lvl="1"/>
            <a:r>
              <a:rPr lang="en-US" sz="3200" dirty="0" smtClean="0"/>
              <a:t>UN-OCHA (primarily interested in the information for short-term contingency planning)</a:t>
            </a:r>
          </a:p>
          <a:p>
            <a:pPr lvl="1"/>
            <a:endParaRPr lang="en-US" sz="3200" dirty="0" smtClean="0"/>
          </a:p>
          <a:p>
            <a:pPr lvl="1"/>
            <a:r>
              <a:rPr lang="en-US" sz="3200" dirty="0" smtClean="0"/>
              <a:t>IFRC (International Federation of Red Cross and Red Crescent Societies) – lead the Haiti Shelter Cluster</a:t>
            </a:r>
          </a:p>
          <a:p>
            <a:pPr lvl="1"/>
            <a:endParaRPr lang="en-US" sz="3200" dirty="0" smtClean="0"/>
          </a:p>
          <a:p>
            <a:pPr lvl="1"/>
            <a:r>
              <a:rPr lang="en-US" sz="3200" dirty="0" smtClean="0"/>
              <a:t>WFP (World Food </a:t>
            </a:r>
            <a:r>
              <a:rPr lang="en-US" sz="3200" dirty="0" err="1" smtClean="0"/>
              <a:t>Programme</a:t>
            </a:r>
            <a:r>
              <a:rPr lang="en-US" sz="3200" dirty="0" smtClean="0"/>
              <a:t>) – lead the Haiti Logistics Cluster</a:t>
            </a:r>
          </a:p>
          <a:p>
            <a:endParaRPr lang="en-US" dirty="0" smtClean="0"/>
          </a:p>
          <a:p>
            <a:r>
              <a:rPr lang="en-US" dirty="0" smtClean="0"/>
              <a:t>CIMH provides technical assistance and training support in the use of the tools where and when required (training provided to several OCHA, IFRC and WFP representatives)</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Climate risk management in adaptation framework at UN-FCCC</a:t>
            </a:r>
            <a:endParaRPr lang="en-GB" sz="2400" dirty="0"/>
          </a:p>
        </p:txBody>
      </p:sp>
      <p:sp>
        <p:nvSpPr>
          <p:cNvPr id="3" name="Content Placeholder 2"/>
          <p:cNvSpPr>
            <a:spLocks noGrp="1"/>
          </p:cNvSpPr>
          <p:nvPr>
            <p:ph idx="1"/>
          </p:nvPr>
        </p:nvSpPr>
        <p:spPr/>
        <p:txBody>
          <a:bodyPr/>
          <a:lstStyle/>
          <a:p>
            <a:r>
              <a:rPr lang="en-GB" sz="1600" dirty="0" smtClean="0"/>
              <a:t>‘Insurance’ within the climate change adaptation context has a long history (going back to 1992)</a:t>
            </a:r>
          </a:p>
          <a:p>
            <a:endParaRPr lang="en-GB" sz="1600" dirty="0" smtClean="0"/>
          </a:p>
          <a:p>
            <a:r>
              <a:rPr lang="en-GB" sz="1600" dirty="0" smtClean="0"/>
              <a:t>Concept not really turned into actionable ideas until lead-up to Copenhagen</a:t>
            </a:r>
          </a:p>
          <a:p>
            <a:endParaRPr lang="en-GB" sz="1600" dirty="0" smtClean="0"/>
          </a:p>
          <a:p>
            <a:r>
              <a:rPr lang="en-GB" sz="1600" dirty="0" smtClean="0"/>
              <a:t>CCRIF cited as example of potential role of regional risk pool in marrying public and private sectors</a:t>
            </a:r>
          </a:p>
          <a:p>
            <a:endParaRPr lang="en-GB" sz="1600" dirty="0" smtClean="0"/>
          </a:p>
          <a:p>
            <a:r>
              <a:rPr lang="en-GB" sz="1600" dirty="0" smtClean="0"/>
              <a:t>CCRIF has opened a door to pro-active management of sovereign cat risk in the developing world</a:t>
            </a:r>
          </a:p>
          <a:p>
            <a:endParaRPr lang="en-GB" sz="1600" dirty="0" smtClean="0"/>
          </a:p>
          <a:p>
            <a:r>
              <a:rPr lang="en-GB" sz="1600" dirty="0" smtClean="0"/>
              <a:t>It has been recognised as an important tool to manage short-term liquidity risk, and is being increasingly cited as both a model for other regions and as a catalyst for new risk pools in the Caribbean</a:t>
            </a:r>
          </a:p>
          <a:p>
            <a:endParaRPr lang="en-GB" sz="1600" dirty="0" smtClean="0"/>
          </a:p>
          <a:p>
            <a:r>
              <a:rPr lang="en-GB" sz="1600" dirty="0" smtClean="0"/>
              <a:t>The example of CCRIF has enabled some meat to be put on the bones of the ‘insurance’ elements of the UN-FCCC adaptation negotiations </a:t>
            </a:r>
          </a:p>
          <a:p>
            <a:endParaRPr lang="en-GB"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Problem </a:t>
            </a:r>
            <a:endParaRPr lang="en-GB" dirty="0"/>
          </a:p>
        </p:txBody>
      </p:sp>
      <p:sp>
        <p:nvSpPr>
          <p:cNvPr id="3" name="Content Placeholder 2"/>
          <p:cNvSpPr>
            <a:spLocks noGrp="1"/>
          </p:cNvSpPr>
          <p:nvPr>
            <p:ph idx="1"/>
          </p:nvPr>
        </p:nvSpPr>
        <p:spPr>
          <a:xfrm>
            <a:off x="457200" y="1371600"/>
            <a:ext cx="7086600" cy="4876800"/>
          </a:xfrm>
        </p:spPr>
        <p:txBody>
          <a:bodyPr/>
          <a:lstStyle/>
          <a:p>
            <a:r>
              <a:rPr lang="en-GB" sz="2400" dirty="0" smtClean="0"/>
              <a:t>CCRIF has recently supported the first phase of a study of the economics of climate adaptation (ECA) for the Caribbean</a:t>
            </a:r>
          </a:p>
          <a:p>
            <a:endParaRPr lang="en-GB" sz="2400" dirty="0" smtClean="0"/>
          </a:p>
          <a:p>
            <a:r>
              <a:rPr lang="en-GB" sz="2400" dirty="0" smtClean="0"/>
              <a:t>First meaningful quantification of the impacts of CC on risk, and ways to cost-effectively adapt (risk reduction + risk transfer) – at national and </a:t>
            </a:r>
            <a:r>
              <a:rPr lang="en-GB" sz="2400" dirty="0" err="1" smtClean="0"/>
              <a:t>sectoral</a:t>
            </a:r>
            <a:r>
              <a:rPr lang="en-GB" sz="2400" dirty="0" smtClean="0"/>
              <a:t> level</a:t>
            </a:r>
          </a:p>
          <a:p>
            <a:endParaRPr lang="en-GB" sz="2400" dirty="0" smtClean="0"/>
          </a:p>
          <a:p>
            <a:r>
              <a:rPr lang="en-GB" sz="2400" dirty="0" smtClean="0"/>
              <a:t>Climate change clearly brings variability to hydro-meteorological hazards (generally upward, particularly for catastrophe hazards)</a:t>
            </a:r>
          </a:p>
          <a:p>
            <a:endParaRPr lang="en-GB" sz="2400" dirty="0" smtClean="0"/>
          </a:p>
        </p:txBody>
      </p:sp>
      <p:pic>
        <p:nvPicPr>
          <p:cNvPr id="5" name="Picture 2"/>
          <p:cNvPicPr>
            <a:picLocks noChangeAspect="1" noChangeArrowheads="1"/>
          </p:cNvPicPr>
          <p:nvPr/>
        </p:nvPicPr>
        <p:blipFill>
          <a:blip r:embed="rId3" cstate="print"/>
          <a:srcRect/>
          <a:stretch>
            <a:fillRect/>
          </a:stretch>
        </p:blipFill>
        <p:spPr bwMode="auto">
          <a:xfrm>
            <a:off x="7391400" y="2667000"/>
            <a:ext cx="1600200" cy="2014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Economics of Climate Adaptation (ECA) project</a:t>
            </a:r>
            <a:endParaRPr lang="en-US" sz="2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043608" y="1268760"/>
            <a:ext cx="7100204" cy="5140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overview</a:t>
            </a:r>
            <a:endParaRPr lang="en-US" dirty="0"/>
          </a:p>
        </p:txBody>
      </p:sp>
      <p:pic>
        <p:nvPicPr>
          <p:cNvPr id="9" name="Picture 2"/>
          <p:cNvPicPr>
            <a:picLocks noGrp="1" noChangeAspect="1" noChangeArrowheads="1"/>
          </p:cNvPicPr>
          <p:nvPr>
            <p:ph idx="1"/>
          </p:nvPr>
        </p:nvPicPr>
        <p:blipFill>
          <a:blip r:embed="rId3" cstate="print"/>
          <a:srcRect/>
          <a:stretch>
            <a:fillRect/>
          </a:stretch>
        </p:blipFill>
        <p:spPr bwMode="auto">
          <a:xfrm>
            <a:off x="990600" y="1447800"/>
            <a:ext cx="6858000" cy="4974796"/>
          </a:xfrm>
          <a:prstGeom prst="rect">
            <a:avLst/>
          </a:prstGeom>
          <a:noFill/>
          <a:ln w="9525">
            <a:noFill/>
            <a:miter lim="800000"/>
            <a:headEnd/>
            <a:tailEnd/>
          </a:ln>
        </p:spPr>
      </p:pic>
      <p:pic>
        <p:nvPicPr>
          <p:cNvPr id="10" name="Content Placeholder 3" descr="C:\Users\Simon\Desktop\ECA_logos1.jpg"/>
          <p:cNvPicPr>
            <a:picLocks/>
          </p:cNvPicPr>
          <p:nvPr/>
        </p:nvPicPr>
        <p:blipFill>
          <a:blip r:embed="rId4" cstate="print"/>
          <a:srcRect/>
          <a:stretch>
            <a:fillRect/>
          </a:stretch>
        </p:blipFill>
        <p:spPr bwMode="auto">
          <a:xfrm>
            <a:off x="7276392" y="5715000"/>
            <a:ext cx="186760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Scope of project – countries and hazards  </a:t>
            </a:r>
            <a:endParaRPr lang="en-US"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450883" y="1371600"/>
            <a:ext cx="6778717" cy="5163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Sector analysis - driven by importance to national economy  </a:t>
            </a:r>
            <a:endParaRPr lang="en-US" sz="2800" dirty="0"/>
          </a:p>
        </p:txBody>
      </p:sp>
      <p:pic>
        <p:nvPicPr>
          <p:cNvPr id="5125" name="Picture 5"/>
          <p:cNvPicPr>
            <a:picLocks noGrp="1" noChangeAspect="1" noChangeArrowheads="1"/>
          </p:cNvPicPr>
          <p:nvPr>
            <p:ph idx="1"/>
          </p:nvPr>
        </p:nvPicPr>
        <p:blipFill>
          <a:blip r:embed="rId3" cstate="print"/>
          <a:srcRect/>
          <a:stretch>
            <a:fillRect/>
          </a:stretch>
        </p:blipFill>
        <p:spPr bwMode="auto">
          <a:xfrm>
            <a:off x="1219200" y="1295400"/>
            <a:ext cx="679981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Caribbean context</a:t>
            </a:r>
            <a:endParaRPr lang="en-US" dirty="0"/>
          </a:p>
        </p:txBody>
      </p:sp>
      <p:sp>
        <p:nvSpPr>
          <p:cNvPr id="3" name="Content Placeholder 2"/>
          <p:cNvSpPr>
            <a:spLocks noGrp="1"/>
          </p:cNvSpPr>
          <p:nvPr>
            <p:ph idx="1"/>
          </p:nvPr>
        </p:nvSpPr>
        <p:spPr>
          <a:xfrm>
            <a:off x="500034" y="1428736"/>
            <a:ext cx="5829312" cy="4968877"/>
          </a:xfrm>
        </p:spPr>
        <p:txBody>
          <a:bodyPr/>
          <a:lstStyle/>
          <a:p>
            <a:pPr>
              <a:spcBef>
                <a:spcPts val="1200"/>
              </a:spcBef>
            </a:pPr>
            <a:r>
              <a:rPr lang="en-US" sz="1800" dirty="0" smtClean="0"/>
              <a:t>Caribbean countries are highly vulnerable to natural disasters, which have caused them average losses amounting to 2% of GDP since 1970</a:t>
            </a:r>
          </a:p>
          <a:p>
            <a:pPr>
              <a:spcBef>
                <a:spcPts val="1200"/>
              </a:spcBef>
              <a:buNone/>
            </a:pPr>
            <a:endParaRPr lang="en-US" sz="1800" dirty="0" smtClean="0"/>
          </a:p>
          <a:p>
            <a:pPr>
              <a:spcBef>
                <a:spcPts val="1200"/>
              </a:spcBef>
            </a:pPr>
            <a:r>
              <a:rPr lang="en-US" sz="1800" dirty="0" smtClean="0"/>
              <a:t>Only 3% of potential loss is currently insured in developing countries </a:t>
            </a:r>
            <a:r>
              <a:rPr lang="en-US" sz="1800" dirty="0" err="1" smtClean="0"/>
              <a:t>vs</a:t>
            </a:r>
            <a:r>
              <a:rPr lang="en-US" sz="1800" dirty="0" smtClean="0"/>
              <a:t> 45% in developed countries</a:t>
            </a:r>
          </a:p>
          <a:p>
            <a:pPr>
              <a:spcBef>
                <a:spcPts val="1200"/>
              </a:spcBef>
              <a:buNone/>
            </a:pPr>
            <a:endParaRPr lang="en-US" sz="1800" dirty="0" smtClean="0"/>
          </a:p>
          <a:p>
            <a:pPr>
              <a:spcBef>
                <a:spcPts val="1200"/>
              </a:spcBef>
            </a:pPr>
            <a:r>
              <a:rPr lang="en-US" sz="1800" dirty="0" smtClean="0"/>
              <a:t>Immediate access to liquidity is critical for governments and individuals post disaster</a:t>
            </a:r>
          </a:p>
          <a:p>
            <a:pPr>
              <a:spcBef>
                <a:spcPts val="1200"/>
              </a:spcBef>
              <a:buNone/>
            </a:pPr>
            <a:endParaRPr lang="en-US" sz="1800" dirty="0" smtClean="0"/>
          </a:p>
          <a:p>
            <a:pPr>
              <a:spcBef>
                <a:spcPts val="1200"/>
              </a:spcBef>
            </a:pPr>
            <a:r>
              <a:rPr lang="en-US" sz="1800" dirty="0" smtClean="0"/>
              <a:t>Smaller nations with high debt burdens can no longer afford to self-finance disaster risk</a:t>
            </a:r>
            <a:endParaRPr lang="en-GB" sz="1800" dirty="0" smtClean="0"/>
          </a:p>
          <a:p>
            <a:endParaRPr lang="en-US" dirty="0"/>
          </a:p>
        </p:txBody>
      </p:sp>
      <p:sp>
        <p:nvSpPr>
          <p:cNvPr id="4" name="Oval 3"/>
          <p:cNvSpPr/>
          <p:nvPr/>
        </p:nvSpPr>
        <p:spPr>
          <a:xfrm>
            <a:off x="6477000" y="15240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Vulnerability </a:t>
            </a:r>
          </a:p>
        </p:txBody>
      </p:sp>
      <p:sp>
        <p:nvSpPr>
          <p:cNvPr id="5" name="Oval 4"/>
          <p:cNvSpPr/>
          <p:nvPr/>
        </p:nvSpPr>
        <p:spPr>
          <a:xfrm>
            <a:off x="6477000" y="27432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 Coverage  </a:t>
            </a:r>
          </a:p>
        </p:txBody>
      </p:sp>
      <p:sp>
        <p:nvSpPr>
          <p:cNvPr id="6" name="Oval 5"/>
          <p:cNvSpPr/>
          <p:nvPr/>
        </p:nvSpPr>
        <p:spPr>
          <a:xfrm>
            <a:off x="6477000" y="39624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Liquidity </a:t>
            </a:r>
          </a:p>
        </p:txBody>
      </p:sp>
      <p:sp>
        <p:nvSpPr>
          <p:cNvPr id="7" name="Oval 6"/>
          <p:cNvSpPr/>
          <p:nvPr/>
        </p:nvSpPr>
        <p:spPr>
          <a:xfrm>
            <a:off x="6553200" y="5105400"/>
            <a:ext cx="2362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Debt Burden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ECA results </a:t>
            </a:r>
            <a:br>
              <a:rPr lang="en-US" dirty="0" smtClean="0"/>
            </a:br>
            <a:endParaRPr lang="en-US" dirty="0"/>
          </a:p>
        </p:txBody>
      </p:sp>
      <p:sp>
        <p:nvSpPr>
          <p:cNvPr id="3" name="Content Placeholder 2"/>
          <p:cNvSpPr>
            <a:spLocks noGrp="1"/>
          </p:cNvSpPr>
          <p:nvPr>
            <p:ph idx="1"/>
          </p:nvPr>
        </p:nvSpPr>
        <p:spPr>
          <a:xfrm>
            <a:off x="457200" y="1371600"/>
            <a:ext cx="7315200" cy="4754563"/>
          </a:xfrm>
        </p:spPr>
        <p:txBody>
          <a:bodyPr>
            <a:normAutofit lnSpcReduction="10000"/>
          </a:bodyPr>
          <a:lstStyle/>
          <a:p>
            <a:r>
              <a:rPr lang="en-US" sz="2400" dirty="0" smtClean="0"/>
              <a:t>Climate change threatens Caribbean development </a:t>
            </a:r>
          </a:p>
          <a:p>
            <a:r>
              <a:rPr lang="en-US" sz="2400" dirty="0" smtClean="0"/>
              <a:t>Annual expected losses amount to up to 6% of GDP </a:t>
            </a:r>
          </a:p>
          <a:p>
            <a:r>
              <a:rPr lang="en-US" sz="2400" dirty="0" smtClean="0"/>
              <a:t>Varies significantly across pilot countries</a:t>
            </a:r>
          </a:p>
          <a:p>
            <a:pPr lvl="1"/>
            <a:r>
              <a:rPr lang="en-US" sz="2000" dirty="0" smtClean="0"/>
              <a:t>From 1% of GDP in Antigua &amp; Barbuda to 6% of GDP in Jamaica</a:t>
            </a:r>
          </a:p>
          <a:p>
            <a:r>
              <a:rPr lang="en-US" sz="2400" dirty="0" smtClean="0"/>
              <a:t>Could increase by 1 to 3% of GDP by 2030 (worst case scenario)</a:t>
            </a:r>
          </a:p>
          <a:p>
            <a:pPr lvl="1"/>
            <a:r>
              <a:rPr lang="en-US" sz="2000" dirty="0" smtClean="0"/>
              <a:t>i.e. the absolute expected loss may triple</a:t>
            </a:r>
            <a:endParaRPr lang="en-GB" sz="2000" dirty="0" smtClean="0"/>
          </a:p>
          <a:p>
            <a:r>
              <a:rPr lang="en-GB" sz="2400" b="1" dirty="0" smtClean="0"/>
              <a:t>This economic damage is comparable in scale to the impact of a serious economic recession – but on an ongoing basis</a:t>
            </a:r>
            <a:endParaRPr lang="en-US" sz="2400" b="1" dirty="0"/>
          </a:p>
        </p:txBody>
      </p:sp>
      <p:pic>
        <p:nvPicPr>
          <p:cNvPr id="4" name="Picture 2"/>
          <p:cNvPicPr>
            <a:picLocks noChangeAspect="1" noChangeArrowheads="1"/>
          </p:cNvPicPr>
          <p:nvPr/>
        </p:nvPicPr>
        <p:blipFill>
          <a:blip r:embed="rId3" cstate="print"/>
          <a:srcRect/>
          <a:stretch>
            <a:fillRect/>
          </a:stretch>
        </p:blipFill>
        <p:spPr bwMode="auto">
          <a:xfrm>
            <a:off x="7467600" y="1371600"/>
            <a:ext cx="145302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Expected loss from climate risk today and in 2030</a:t>
            </a:r>
            <a:endParaRPr lang="en-US"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219200" y="1371600"/>
            <a:ext cx="6858000" cy="4983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Adaptation measures: CBA Results</a:t>
            </a:r>
            <a:endParaRPr lang="en-US" sz="2800" dirty="0"/>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sz="1600" b="1" dirty="0" smtClean="0"/>
              <a:t>Risk Mitigation</a:t>
            </a:r>
          </a:p>
          <a:p>
            <a:pPr lvl="1"/>
            <a:r>
              <a:rPr lang="en-US" sz="1600" dirty="0" smtClean="0"/>
              <a:t>Measures aimed at reducing the damage</a:t>
            </a:r>
          </a:p>
          <a:p>
            <a:pPr lvl="1"/>
            <a:r>
              <a:rPr lang="en-US" sz="1600" dirty="0" smtClean="0"/>
              <a:t>Includes asset-based responses (e.g. dikes, retrofitting buildings) &amp; </a:t>
            </a:r>
            <a:r>
              <a:rPr lang="en-US" sz="1600" dirty="0" err="1" smtClean="0"/>
              <a:t>behavioural</a:t>
            </a:r>
            <a:r>
              <a:rPr lang="en-US" sz="1600" dirty="0" smtClean="0"/>
              <a:t> measures (e.g. enforcing building codes) </a:t>
            </a:r>
          </a:p>
          <a:p>
            <a:pPr lvl="1"/>
            <a:r>
              <a:rPr lang="en-US" sz="1600" b="1" dirty="0" smtClean="0"/>
              <a:t>In some countries these measures can cost-effectively avert up to 90% of the expected loss in 2030 under a high climate change scenario</a:t>
            </a:r>
          </a:p>
          <a:p>
            <a:endParaRPr lang="en-US" sz="1600" b="1" dirty="0" smtClean="0"/>
          </a:p>
          <a:p>
            <a:r>
              <a:rPr lang="en-US" sz="1600" b="1" dirty="0" smtClean="0"/>
              <a:t>Risk Transfer</a:t>
            </a:r>
          </a:p>
          <a:p>
            <a:pPr lvl="1"/>
            <a:r>
              <a:rPr lang="en-US" sz="1600" dirty="0" smtClean="0"/>
              <a:t>Measures aimed at limiting the financial impact for people affected by transferring part of the risk to a third party (e.g. catastrophic risk insurance or the capital market)</a:t>
            </a:r>
          </a:p>
          <a:p>
            <a:pPr lvl="1"/>
            <a:r>
              <a:rPr lang="en-US" sz="1600" dirty="0" smtClean="0"/>
              <a:t>Include both traditional insurance products and alternative risk transfer instruments (e.g. cat bonds)</a:t>
            </a:r>
          </a:p>
          <a:p>
            <a:pPr lvl="1"/>
            <a:r>
              <a:rPr lang="en-US" sz="1600" dirty="0" smtClean="0"/>
              <a:t>Play a key role in the case of low-frequency, high-severity weather events such as once-in-100-year catastrophes</a:t>
            </a:r>
            <a:endParaRPr lang="en-GB" sz="1600" b="1" dirty="0" smtClean="0"/>
          </a:p>
          <a:p>
            <a:endParaRPr lang="en-GB" sz="1600" b="1" dirty="0" smtClean="0"/>
          </a:p>
          <a:p>
            <a:r>
              <a:rPr lang="en-GB" sz="1600" b="1" dirty="0" smtClean="0"/>
              <a:t>Together, the results of the study illustrate the importance of a balanced portfolio of measures in each country</a:t>
            </a:r>
          </a:p>
          <a:p>
            <a:pPr lvl="1"/>
            <a:r>
              <a:rPr lang="en-US" sz="1600" dirty="0" smtClean="0"/>
              <a:t>Using suitable risk mitigation initiatives to protect human lives</a:t>
            </a:r>
          </a:p>
          <a:p>
            <a:pPr lvl="1"/>
            <a:r>
              <a:rPr lang="en-US" sz="1600" dirty="0" smtClean="0"/>
              <a:t>Building on risk transfer solutions to protect economic assets</a:t>
            </a:r>
            <a:r>
              <a:rPr lang="en-US" sz="2000" dirty="0" smtClean="0"/>
              <a:t/>
            </a:r>
            <a:br>
              <a:rPr lang="en-US" sz="2000" dirty="0" smtClean="0"/>
            </a:b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Summary points </a:t>
            </a:r>
            <a:br>
              <a:rPr lang="en-US" dirty="0" smtClean="0">
                <a:latin typeface="Arial" charset="0"/>
                <a:cs typeface="Arial" charset="0"/>
              </a:rPr>
            </a:br>
            <a:endParaRPr lang="en-US" dirty="0" smtClean="0">
              <a:latin typeface="Arial" charset="0"/>
              <a:cs typeface="Arial" charset="0"/>
            </a:endParaRPr>
          </a:p>
        </p:txBody>
      </p:sp>
      <p:sp>
        <p:nvSpPr>
          <p:cNvPr id="3" name="Content Placeholder 2"/>
          <p:cNvSpPr>
            <a:spLocks noGrp="1"/>
          </p:cNvSpPr>
          <p:nvPr>
            <p:ph idx="1"/>
          </p:nvPr>
        </p:nvSpPr>
        <p:spPr/>
        <p:txBody>
          <a:bodyPr>
            <a:normAutofit fontScale="85000" lnSpcReduction="20000"/>
          </a:bodyPr>
          <a:lstStyle/>
          <a:p>
            <a:pPr eaLnBrk="1" hangingPunct="1">
              <a:defRPr/>
            </a:pPr>
            <a:r>
              <a:rPr lang="en-GB" sz="2400" dirty="0" smtClean="0">
                <a:latin typeface="Arial" charset="0"/>
                <a:cs typeface="Arial" charset="0"/>
              </a:rPr>
              <a:t>CCRIF is the world’s first parametric risk pool and the first multi-national pool covering sovereign risk</a:t>
            </a:r>
          </a:p>
          <a:p>
            <a:pPr>
              <a:defRPr/>
            </a:pPr>
            <a:endParaRPr lang="en-GB" sz="2400" dirty="0" smtClean="0">
              <a:latin typeface="Arial" charset="0"/>
              <a:cs typeface="Arial" charset="0"/>
            </a:endParaRPr>
          </a:p>
          <a:p>
            <a:pPr>
              <a:defRPr/>
            </a:pPr>
            <a:r>
              <a:rPr lang="en-GB" sz="2400" dirty="0" smtClean="0">
                <a:latin typeface="Arial" charset="0"/>
                <a:cs typeface="Arial" charset="0"/>
              </a:rPr>
              <a:t>CCRIF shows the feasibility and benefits of multi-country risk transfer and risk sharing</a:t>
            </a:r>
          </a:p>
          <a:p>
            <a:pPr eaLnBrk="1" hangingPunct="1">
              <a:defRPr/>
            </a:pPr>
            <a:endParaRPr lang="en-GB" sz="2400" dirty="0" smtClean="0">
              <a:latin typeface="Arial" charset="0"/>
              <a:cs typeface="Arial" charset="0"/>
            </a:endParaRPr>
          </a:p>
          <a:p>
            <a:pPr eaLnBrk="1" hangingPunct="1">
              <a:defRPr/>
            </a:pPr>
            <a:r>
              <a:rPr lang="en-GB" sz="2400" dirty="0" smtClean="0">
                <a:latin typeface="Arial" charset="0"/>
                <a:cs typeface="Arial" charset="0"/>
              </a:rPr>
              <a:t>CCRIF has successfully implemented a low-cost insurance programme for governments which has maximised its attraction to participants, donors and risk transfer markets</a:t>
            </a:r>
          </a:p>
          <a:p>
            <a:pPr>
              <a:defRPr/>
            </a:pPr>
            <a:endParaRPr lang="en-GB" sz="2400" dirty="0" smtClean="0">
              <a:latin typeface="Arial" charset="0"/>
              <a:cs typeface="Arial" charset="0"/>
            </a:endParaRPr>
          </a:p>
          <a:p>
            <a:pPr>
              <a:defRPr/>
            </a:pPr>
            <a:r>
              <a:rPr lang="en-GB" sz="2400" dirty="0" smtClean="0">
                <a:latin typeface="Arial" charset="0"/>
                <a:cs typeface="Arial" charset="0"/>
              </a:rPr>
              <a:t>Already a proactive initiative within the region </a:t>
            </a:r>
          </a:p>
          <a:p>
            <a:pPr eaLnBrk="1" hangingPunct="1">
              <a:defRPr/>
            </a:pPr>
            <a:endParaRPr lang="en-GB" sz="2400" dirty="0" smtClean="0">
              <a:latin typeface="Arial" charset="0"/>
              <a:cs typeface="Arial" charset="0"/>
            </a:endParaRPr>
          </a:p>
          <a:p>
            <a:pPr eaLnBrk="1" hangingPunct="1">
              <a:defRPr/>
            </a:pPr>
            <a:r>
              <a:rPr lang="en-GB" sz="2400" dirty="0" smtClean="0">
                <a:latin typeface="Arial" charset="0"/>
                <a:cs typeface="Arial" charset="0"/>
              </a:rPr>
              <a:t>CCRIF works because:</a:t>
            </a:r>
          </a:p>
          <a:p>
            <a:pPr lvl="1">
              <a:defRPr/>
            </a:pPr>
            <a:r>
              <a:rPr lang="en-GB" sz="2000" dirty="0" smtClean="0">
                <a:latin typeface="Arial" charset="0"/>
                <a:cs typeface="Arial" charset="0"/>
              </a:rPr>
              <a:t>payouts are fast</a:t>
            </a:r>
          </a:p>
          <a:p>
            <a:pPr lvl="1">
              <a:defRPr/>
            </a:pPr>
            <a:r>
              <a:rPr lang="en-GB" sz="2000" dirty="0" smtClean="0">
                <a:latin typeface="Arial" charset="0"/>
                <a:cs typeface="Arial" charset="0"/>
              </a:rPr>
              <a:t>premiums are low</a:t>
            </a:r>
          </a:p>
          <a:p>
            <a:pPr lvl="1">
              <a:defRPr/>
            </a:pPr>
            <a:r>
              <a:rPr lang="en-GB" sz="2000" dirty="0" smtClean="0">
                <a:latin typeface="Arial" charset="0"/>
                <a:cs typeface="Arial" charset="0"/>
              </a:rPr>
              <a:t>the pool is mutually beneficial, transparent and fair</a:t>
            </a:r>
          </a:p>
          <a:p>
            <a:pPr eaLnBrk="1" hangingPunct="1">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28926" y="0"/>
            <a:ext cx="6215074" cy="838200"/>
          </a:xfrm>
        </p:spPr>
        <p:txBody>
          <a:bodyPr>
            <a:normAutofit fontScale="90000"/>
          </a:bodyPr>
          <a:lstStyle/>
          <a:p>
            <a:r>
              <a:rPr lang="en-US" sz="2800" dirty="0" smtClean="0"/>
              <a:t>Public and private shared responsibility </a:t>
            </a:r>
            <a:endParaRPr lang="en-US" sz="2800" b="1" dirty="0">
              <a:latin typeface="+mj-lt"/>
            </a:endParaRPr>
          </a:p>
        </p:txBody>
      </p:sp>
      <p:sp>
        <p:nvSpPr>
          <p:cNvPr id="8" name="Content Placeholder 2"/>
          <p:cNvSpPr>
            <a:spLocks noGrp="1"/>
          </p:cNvSpPr>
          <p:nvPr>
            <p:ph idx="1"/>
          </p:nvPr>
        </p:nvSpPr>
        <p:spPr>
          <a:xfrm>
            <a:off x="304800" y="1600200"/>
            <a:ext cx="3733800" cy="4472006"/>
          </a:xfrm>
        </p:spPr>
        <p:txBody>
          <a:bodyPr>
            <a:normAutofit fontScale="25000" lnSpcReduction="20000"/>
          </a:bodyPr>
          <a:lstStyle/>
          <a:p>
            <a:r>
              <a:rPr lang="en-US" sz="7200" dirty="0" smtClean="0"/>
              <a:t>Promotion of public-private partnerships </a:t>
            </a:r>
          </a:p>
          <a:p>
            <a:endParaRPr lang="en-US" sz="7200" dirty="0" smtClean="0"/>
          </a:p>
          <a:p>
            <a:r>
              <a:rPr lang="en-US" sz="7200" dirty="0" smtClean="0"/>
              <a:t>Insurance important risk management tool </a:t>
            </a:r>
          </a:p>
          <a:p>
            <a:endParaRPr lang="en-US" sz="7200" dirty="0" smtClean="0"/>
          </a:p>
          <a:p>
            <a:r>
              <a:rPr lang="en-US" sz="7200" dirty="0" smtClean="0"/>
              <a:t>Can be linked with improvement in risk management measures  </a:t>
            </a:r>
          </a:p>
          <a:p>
            <a:pPr fontAlgn="t"/>
            <a:endParaRPr lang="en-US" sz="7200" dirty="0" smtClean="0"/>
          </a:p>
          <a:p>
            <a:pPr fontAlgn="t"/>
            <a:r>
              <a:rPr lang="en-US" sz="7200" dirty="0" smtClean="0"/>
              <a:t>Climate change creates risks for the insurers (higher loss probabilities)</a:t>
            </a:r>
          </a:p>
          <a:p>
            <a:pPr fontAlgn="t"/>
            <a:endParaRPr lang="en-US" sz="7200" dirty="0" smtClean="0"/>
          </a:p>
          <a:p>
            <a:pPr fontAlgn="t"/>
            <a:r>
              <a:rPr lang="en-US" sz="7200" dirty="0" smtClean="0"/>
              <a:t>but also opportunities (bringing new risks to the market) and an opportunity to heighten resilience  </a:t>
            </a:r>
          </a:p>
          <a:p>
            <a:pPr>
              <a:buNone/>
            </a:pPr>
            <a:endParaRPr lang="en-GB" sz="2800" dirty="0" smtClean="0">
              <a:latin typeface="+mj-lt"/>
            </a:endParaRPr>
          </a:p>
        </p:txBody>
      </p:sp>
      <p:pic>
        <p:nvPicPr>
          <p:cNvPr id="4" name="Picture 2"/>
          <p:cNvPicPr>
            <a:picLocks noChangeAspect="1" noChangeArrowheads="1"/>
          </p:cNvPicPr>
          <p:nvPr/>
        </p:nvPicPr>
        <p:blipFill>
          <a:blip r:embed="rId3" cstate="print"/>
          <a:srcRect/>
          <a:stretch>
            <a:fillRect/>
          </a:stretch>
        </p:blipFill>
        <p:spPr bwMode="auto">
          <a:xfrm>
            <a:off x="4429124" y="1785926"/>
            <a:ext cx="424628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dirty="0" smtClean="0">
                <a:latin typeface="Arial" charset="0"/>
                <a:cs typeface="Arial" charset="0"/>
              </a:rPr>
              <a:t>The end</a:t>
            </a:r>
          </a:p>
        </p:txBody>
      </p:sp>
      <p:sp>
        <p:nvSpPr>
          <p:cNvPr id="26627" name="Rectangle 2"/>
          <p:cNvSpPr>
            <a:spLocks noChangeArrowheads="1"/>
          </p:cNvSpPr>
          <p:nvPr/>
        </p:nvSpPr>
        <p:spPr bwMode="auto">
          <a:xfrm>
            <a:off x="1295400" y="2133600"/>
            <a:ext cx="6400800" cy="4278094"/>
          </a:xfrm>
          <a:prstGeom prst="rect">
            <a:avLst/>
          </a:prstGeom>
          <a:noFill/>
          <a:ln w="9525">
            <a:noFill/>
            <a:miter lim="800000"/>
            <a:headEnd/>
            <a:tailEnd/>
          </a:ln>
        </p:spPr>
        <p:txBody>
          <a:bodyPr>
            <a:spAutoFit/>
          </a:bodyPr>
          <a:lstStyle/>
          <a:p>
            <a:pPr algn="ctr">
              <a:buFont typeface="Arial" charset="0"/>
              <a:buNone/>
            </a:pPr>
            <a:endParaRPr lang="en-GB" sz="7200" dirty="0"/>
          </a:p>
          <a:p>
            <a:pPr algn="ctr">
              <a:buFont typeface="Arial" charset="0"/>
              <a:buNone/>
            </a:pPr>
            <a:r>
              <a:rPr lang="en-GB" sz="7200" dirty="0"/>
              <a:t>Thank </a:t>
            </a:r>
            <a:r>
              <a:rPr lang="en-GB" sz="7200" dirty="0" smtClean="0"/>
              <a:t>you</a:t>
            </a:r>
          </a:p>
          <a:p>
            <a:pPr algn="ctr">
              <a:buFont typeface="Arial" charset="0"/>
              <a:buNone/>
            </a:pPr>
            <a:endParaRPr lang="en-GB" sz="2800" dirty="0" smtClean="0">
              <a:hlinkClick r:id="rId3"/>
            </a:endParaRPr>
          </a:p>
          <a:p>
            <a:pPr algn="ctr">
              <a:buFont typeface="Arial" charset="0"/>
              <a:buNone/>
            </a:pPr>
            <a:r>
              <a:rPr lang="en-GB" sz="2800" dirty="0" smtClean="0">
                <a:hlinkClick r:id="rId3"/>
              </a:rPr>
              <a:t>www.ccrif.org</a:t>
            </a:r>
            <a:endParaRPr lang="en-GB" sz="2800" dirty="0" smtClean="0"/>
          </a:p>
          <a:p>
            <a:pPr algn="ctr">
              <a:buFont typeface="Arial" charset="0"/>
              <a:buNone/>
            </a:pPr>
            <a:endParaRPr lang="en-GB" sz="7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latin typeface="Arial" charset="0"/>
                <a:cs typeface="Arial" charset="0"/>
              </a:rPr>
              <a:t>History</a:t>
            </a:r>
          </a:p>
        </p:txBody>
      </p:sp>
      <p:sp>
        <p:nvSpPr>
          <p:cNvPr id="3" name="Content Placeholder 2"/>
          <p:cNvSpPr>
            <a:spLocks noGrp="1"/>
          </p:cNvSpPr>
          <p:nvPr>
            <p:ph idx="1"/>
          </p:nvPr>
        </p:nvSpPr>
        <p:spPr>
          <a:xfrm>
            <a:off x="457200" y="1371600"/>
            <a:ext cx="5715000" cy="4865712"/>
          </a:xfrm>
        </p:spPr>
        <p:txBody>
          <a:bodyPr>
            <a:normAutofit fontScale="70000" lnSpcReduction="20000"/>
          </a:bodyPr>
          <a:lstStyle/>
          <a:p>
            <a:pPr eaLnBrk="1" hangingPunct="1">
              <a:defRPr/>
            </a:pPr>
            <a:r>
              <a:rPr lang="en-JM" sz="2400" dirty="0" smtClean="0">
                <a:latin typeface="Arial" charset="0"/>
                <a:cs typeface="Arial" charset="0"/>
              </a:rPr>
              <a:t>Pooled re/insurance solution for Caribbean governments first called for by CARICOM Working Party on Insurance after Hurricane Andrew (’92)</a:t>
            </a:r>
          </a:p>
          <a:p>
            <a:pPr eaLnBrk="1" hangingPunct="1">
              <a:defRPr/>
            </a:pPr>
            <a:endParaRPr lang="en-JM" sz="2400" dirty="0" smtClean="0">
              <a:latin typeface="Arial" charset="0"/>
              <a:cs typeface="Arial" charset="0"/>
            </a:endParaRPr>
          </a:p>
          <a:p>
            <a:pPr eaLnBrk="1" hangingPunct="1">
              <a:defRPr/>
            </a:pPr>
            <a:r>
              <a:rPr lang="en-JM" sz="2400" dirty="0" smtClean="0">
                <a:latin typeface="Arial" charset="0"/>
                <a:cs typeface="Arial" charset="0"/>
              </a:rPr>
              <a:t>Andrew resulted in US$250 million in damage in Bahamas alone</a:t>
            </a:r>
            <a:endParaRPr lang="en-JM" sz="2000" dirty="0" smtClean="0">
              <a:latin typeface="Arial" charset="0"/>
              <a:cs typeface="Arial" charset="0"/>
            </a:endParaRPr>
          </a:p>
          <a:p>
            <a:pPr eaLnBrk="1" hangingPunct="1">
              <a:defRPr/>
            </a:pPr>
            <a:endParaRPr lang="en-JM" sz="2400" dirty="0" smtClean="0">
              <a:latin typeface="Arial" charset="0"/>
              <a:cs typeface="Arial" charset="0"/>
            </a:endParaRPr>
          </a:p>
          <a:p>
            <a:pPr eaLnBrk="1" hangingPunct="1">
              <a:defRPr/>
            </a:pPr>
            <a:r>
              <a:rPr lang="en-JM" sz="2400" dirty="0" smtClean="0">
                <a:latin typeface="Arial" charset="0"/>
                <a:cs typeface="Arial" charset="0"/>
              </a:rPr>
              <a:t>Revived in 2004, after Hurricane </a:t>
            </a:r>
            <a:r>
              <a:rPr lang="en-GB" sz="2400" dirty="0" smtClean="0">
                <a:latin typeface="Arial" charset="0"/>
                <a:cs typeface="Arial" charset="0"/>
              </a:rPr>
              <a:t>Ivan inflicted almost 200% of GDP damage on Grenada and the Cayman Islands</a:t>
            </a:r>
          </a:p>
          <a:p>
            <a:pPr>
              <a:defRPr/>
            </a:pPr>
            <a:endParaRPr lang="en-GB" sz="2400" dirty="0" smtClean="0">
              <a:latin typeface="Arial" charset="0"/>
              <a:cs typeface="Arial" charset="0"/>
            </a:endParaRPr>
          </a:p>
          <a:p>
            <a:pPr>
              <a:defRPr/>
            </a:pPr>
            <a:r>
              <a:rPr lang="en-GB" sz="2400" dirty="0" smtClean="0">
                <a:latin typeface="Arial" charset="0"/>
                <a:cs typeface="Arial" charset="0"/>
              </a:rPr>
              <a:t>All parties identified the high exposure of small island economies across the region to natural hazards, and the consequential risk to sustainable development </a:t>
            </a:r>
          </a:p>
          <a:p>
            <a:pPr>
              <a:defRPr/>
            </a:pPr>
            <a:endParaRPr lang="en-GB" sz="2400" dirty="0" smtClean="0">
              <a:latin typeface="Arial" charset="0"/>
              <a:cs typeface="Arial" charset="0"/>
            </a:endParaRPr>
          </a:p>
          <a:p>
            <a:pPr>
              <a:defRPr/>
            </a:pPr>
            <a:r>
              <a:rPr lang="en-GB" sz="2400" dirty="0" smtClean="0">
                <a:latin typeface="Arial" charset="0"/>
                <a:cs typeface="Arial" charset="0"/>
              </a:rPr>
              <a:t>CARICOM Heads of Government asked the World Bank to assist in designing and implementing a cost-effective risk transfer programme for member governments</a:t>
            </a:r>
          </a:p>
          <a:p>
            <a:pPr>
              <a:defRPr/>
            </a:pPr>
            <a:endParaRPr lang="en-GB" sz="2400" dirty="0" smtClean="0">
              <a:latin typeface="Arial" charset="0"/>
              <a:cs typeface="Arial" charset="0"/>
            </a:endParaRPr>
          </a:p>
          <a:p>
            <a:pPr eaLnBrk="1" hangingPunct="1">
              <a:defRPr/>
            </a:pPr>
            <a:endParaRPr lang="en-GB" sz="2400" dirty="0" smtClean="0">
              <a:latin typeface="Arial" charset="0"/>
              <a:cs typeface="Arial" charset="0"/>
            </a:endParaRPr>
          </a:p>
          <a:p>
            <a:pPr eaLnBrk="1" hangingPunct="1">
              <a:defRPr/>
            </a:pPr>
            <a:endParaRPr lang="en-JM" sz="2400" dirty="0" smtClean="0">
              <a:latin typeface="Arial" charset="0"/>
              <a:cs typeface="Arial" charset="0"/>
            </a:endParaRPr>
          </a:p>
          <a:p>
            <a:pPr eaLnBrk="1" hangingPunct="1">
              <a:defRPr/>
            </a:pPr>
            <a:endParaRPr lang="en-US" dirty="0"/>
          </a:p>
        </p:txBody>
      </p:sp>
      <p:pic>
        <p:nvPicPr>
          <p:cNvPr id="5" name="Picture 4" descr="mdf692504"/>
          <p:cNvPicPr/>
          <p:nvPr/>
        </p:nvPicPr>
        <p:blipFill>
          <a:blip r:embed="rId3" cstate="print"/>
          <a:srcRect/>
          <a:stretch>
            <a:fillRect/>
          </a:stretch>
        </p:blipFill>
        <p:spPr bwMode="auto">
          <a:xfrm>
            <a:off x="6324600" y="1752600"/>
            <a:ext cx="2437656" cy="3777208"/>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4" cstate="print"/>
          <a:srcRect/>
          <a:stretch>
            <a:fillRect/>
          </a:stretch>
        </p:blipFill>
        <p:spPr bwMode="auto">
          <a:xfrm>
            <a:off x="0" y="6248401"/>
            <a:ext cx="2682240" cy="609599"/>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8010525" y="5953125"/>
            <a:ext cx="113347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latin typeface="Arial" charset="0"/>
                <a:cs typeface="Arial" charset="0"/>
              </a:rPr>
              <a:t>Aims of CCRIF</a:t>
            </a:r>
          </a:p>
        </p:txBody>
      </p:sp>
      <p:sp>
        <p:nvSpPr>
          <p:cNvPr id="8195" name="Content Placeholder 2"/>
          <p:cNvSpPr>
            <a:spLocks noGrp="1"/>
          </p:cNvSpPr>
          <p:nvPr>
            <p:ph idx="1"/>
          </p:nvPr>
        </p:nvSpPr>
        <p:spPr/>
        <p:txBody>
          <a:bodyPr/>
          <a:lstStyle/>
          <a:p>
            <a:pPr eaLnBrk="1" hangingPunct="1"/>
            <a:r>
              <a:rPr lang="en-GB" sz="2800" dirty="0" smtClean="0">
                <a:latin typeface="Arial" charset="0"/>
                <a:cs typeface="Arial" charset="0"/>
              </a:rPr>
              <a:t>Stakeholders identified the need for a mechanism to provide: </a:t>
            </a:r>
          </a:p>
          <a:p>
            <a:pPr eaLnBrk="1" hangingPunct="1"/>
            <a:endParaRPr lang="en-GB" sz="1800" dirty="0" smtClean="0">
              <a:latin typeface="Arial" charset="0"/>
              <a:cs typeface="Arial" charset="0"/>
            </a:endParaRPr>
          </a:p>
          <a:p>
            <a:pPr lvl="1" eaLnBrk="1" hangingPunct="1"/>
            <a:r>
              <a:rPr lang="en-GB" sz="1800" dirty="0" smtClean="0">
                <a:latin typeface="Arial" charset="0"/>
                <a:cs typeface="Arial" charset="0"/>
              </a:rPr>
              <a:t>Funds to cover the post-disaster liquidity gap faced by governments between immediate emergency aid and long-term redevelopment assistance</a:t>
            </a:r>
          </a:p>
          <a:p>
            <a:pPr lvl="1" eaLnBrk="1" hangingPunct="1"/>
            <a:endParaRPr lang="en-GB" sz="1800" dirty="0" smtClean="0">
              <a:latin typeface="Arial" charset="0"/>
              <a:cs typeface="Arial" charset="0"/>
            </a:endParaRPr>
          </a:p>
          <a:p>
            <a:pPr lvl="1" eaLnBrk="1" hangingPunct="1"/>
            <a:r>
              <a:rPr lang="en-GB" sz="1800" dirty="0" smtClean="0">
                <a:latin typeface="Arial" charset="0"/>
                <a:cs typeface="Arial" charset="0"/>
              </a:rPr>
              <a:t>A facility which would enable governments to receive money quickly, with the payout calculated in a completely objective way</a:t>
            </a:r>
          </a:p>
          <a:p>
            <a:pPr lvl="1" eaLnBrk="1" hangingPunct="1"/>
            <a:endParaRPr lang="en-GB" sz="1800" dirty="0" smtClean="0">
              <a:latin typeface="Arial" charset="0"/>
              <a:cs typeface="Arial" charset="0"/>
            </a:endParaRPr>
          </a:p>
          <a:p>
            <a:pPr lvl="1" eaLnBrk="1" hangingPunct="1"/>
            <a:r>
              <a:rPr lang="en-GB" sz="1800" dirty="0" smtClean="0">
                <a:latin typeface="Arial" charset="0"/>
                <a:cs typeface="Arial" charset="0"/>
              </a:rPr>
              <a:t>A mechanism which would minimise the burden on governments to provide exposure information prior to coverage being initiated and loss information after a disaster</a:t>
            </a:r>
          </a:p>
          <a:p>
            <a:pPr eaLnBrk="1" hangingPunct="1"/>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What is CCRIF? </a:t>
            </a:r>
            <a:br>
              <a:rPr lang="en-US" smtClean="0">
                <a:latin typeface="Arial" charset="0"/>
                <a:cs typeface="Arial" charset="0"/>
              </a:rPr>
            </a:br>
            <a:endParaRPr lang="en-US" smtClean="0">
              <a:latin typeface="Arial" charset="0"/>
              <a:cs typeface="Arial" charset="0"/>
            </a:endParaRPr>
          </a:p>
        </p:txBody>
      </p:sp>
      <p:sp>
        <p:nvSpPr>
          <p:cNvPr id="4" name="Content Placeholder 3"/>
          <p:cNvSpPr>
            <a:spLocks noGrp="1"/>
          </p:cNvSpPr>
          <p:nvPr>
            <p:ph idx="1"/>
          </p:nvPr>
        </p:nvSpPr>
        <p:spPr/>
        <p:txBody>
          <a:bodyPr>
            <a:noAutofit/>
          </a:bodyPr>
          <a:lstStyle/>
          <a:p>
            <a:r>
              <a:rPr lang="en-US" sz="1200" dirty="0" smtClean="0"/>
              <a:t>Began operation in </a:t>
            </a:r>
            <a:r>
              <a:rPr lang="en-US" sz="1200" smtClean="0"/>
              <a:t>2007 CCRIF </a:t>
            </a:r>
            <a:r>
              <a:rPr lang="en-US" sz="1200" dirty="0" smtClean="0"/>
              <a:t>is the world’s first multi-national risk pool to cover sovereign risk via parametric insurance</a:t>
            </a:r>
          </a:p>
          <a:p>
            <a:endParaRPr lang="en-US" sz="1200" dirty="0" smtClean="0"/>
          </a:p>
          <a:p>
            <a:r>
              <a:rPr lang="en-US" sz="1200" dirty="0" smtClean="0"/>
              <a:t>A regional catastrophe fund for Caribbean governments designed to limit the financial impact of devastating hurricanes and earthquakes by providing liquidity very quickly after a major event</a:t>
            </a:r>
          </a:p>
          <a:p>
            <a:endParaRPr lang="en-US" sz="1200" dirty="0" smtClean="0"/>
          </a:p>
          <a:p>
            <a:r>
              <a:rPr lang="en-GB" sz="1200" dirty="0" smtClean="0">
                <a:latin typeface="Arial" charset="0"/>
                <a:cs typeface="Arial" charset="0"/>
              </a:rPr>
              <a:t>Controlled by the 16 participating governments, with each government paying a premium related to its own risk exposure and being able to buy coverage up to an annual aggregate limit of US$100 million per peril</a:t>
            </a:r>
          </a:p>
          <a:p>
            <a:endParaRPr lang="en-US" sz="1200" dirty="0" smtClean="0"/>
          </a:p>
          <a:p>
            <a:r>
              <a:rPr lang="en-US" sz="1200" dirty="0" smtClean="0"/>
              <a:t>Functions like business interruption insurance against Government revenue reductions in the aftermath of major natural catastrophes• Coverage is designed to cover short term revenue shortfall an NOT infrastructure, indirect social costs etc</a:t>
            </a:r>
          </a:p>
          <a:p>
            <a:endParaRPr lang="en-US" sz="1200" dirty="0" smtClean="0"/>
          </a:p>
          <a:p>
            <a:r>
              <a:rPr lang="en-US" sz="1200" dirty="0" err="1" smtClean="0"/>
              <a:t>Capitalised</a:t>
            </a:r>
            <a:r>
              <a:rPr lang="en-US" sz="1200" dirty="0" smtClean="0"/>
              <a:t> by donors and participants (via a membership fee). CCRIF initially raised capital to cover claims and operating costs from donors (c. US$50 M) and from its participants (c. US$22 M). Donor capital now over US$65 M</a:t>
            </a:r>
          </a:p>
          <a:p>
            <a:endParaRPr lang="en-US" sz="1200" dirty="0" smtClean="0"/>
          </a:p>
          <a:p>
            <a:r>
              <a:rPr lang="en-US" sz="1200" dirty="0" smtClean="0"/>
              <a:t>Claims paying capacity is greater than the </a:t>
            </a:r>
            <a:r>
              <a:rPr lang="en-US" sz="1200" dirty="0" err="1" smtClean="0"/>
              <a:t>modelled</a:t>
            </a:r>
            <a:r>
              <a:rPr lang="en-US" sz="1200" dirty="0" smtClean="0"/>
              <a:t> aggregate annual loss with a 1 in 10,000 chance of occurring</a:t>
            </a:r>
          </a:p>
          <a:p>
            <a:endParaRPr lang="en-US" sz="1200" dirty="0" smtClean="0"/>
          </a:p>
          <a:p>
            <a:r>
              <a:rPr lang="en-US" sz="1200" dirty="0" smtClean="0"/>
              <a:t>Uses parametric index which converts wind speed (for storm) or ground acceleration (for quake) into a government loss estimate at key sampling sites, which are aggregated to national loss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Sovereign liquidity gap</a:t>
            </a:r>
            <a:endParaRPr lang="en-US" dirty="0"/>
          </a:p>
        </p:txBody>
      </p:sp>
      <p:pic>
        <p:nvPicPr>
          <p:cNvPr id="4" name="Picture 2" descr="C:\Users\Public\CRM_shared\CCRIF_operations\GenProjDocs_Conferences\CCRIF_Diagrams\CCRIF_LiqGap_graphic.jpg"/>
          <p:cNvPicPr>
            <a:picLocks noGrp="1" noChangeAspect="1" noChangeArrowheads="1"/>
          </p:cNvPicPr>
          <p:nvPr>
            <p:ph idx="1"/>
          </p:nvPr>
        </p:nvPicPr>
        <p:blipFill>
          <a:blip r:embed="rId3" cstate="print"/>
          <a:srcRect/>
          <a:stretch>
            <a:fillRect/>
          </a:stretch>
        </p:blipFill>
        <p:spPr bwMode="auto">
          <a:xfrm>
            <a:off x="800136" y="1371600"/>
            <a:ext cx="7543728" cy="47545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400" dirty="0" smtClean="0"/>
              <a:t>The Financial Protection of the State </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691680" y="1988840"/>
          <a:ext cx="5760640" cy="3291840"/>
        </p:xfrm>
        <a:graphic>
          <a:graphicData uri="http://schemas.openxmlformats.org/drawingml/2006/table">
            <a:tbl>
              <a:tblPr firstRow="1" bandRow="1">
                <a:tableStyleId>{5C22544A-7EE6-4342-B048-85BDC9FD1C3A}</a:tableStyleId>
              </a:tblPr>
              <a:tblGrid>
                <a:gridCol w="2880320"/>
                <a:gridCol w="2880320"/>
              </a:tblGrid>
              <a:tr h="312035">
                <a:tc>
                  <a:txBody>
                    <a:bodyPr/>
                    <a:lstStyle/>
                    <a:p>
                      <a:pPr algn="ctr"/>
                      <a:r>
                        <a:rPr lang="en-US" dirty="0" smtClean="0"/>
                        <a:t>Instrument s</a:t>
                      </a:r>
                      <a:endParaRPr lang="en-US" dirty="0"/>
                    </a:p>
                  </a:txBody>
                  <a:tcPr/>
                </a:tc>
                <a:tc>
                  <a:txBody>
                    <a:bodyPr/>
                    <a:lstStyle/>
                    <a:p>
                      <a:pPr algn="ctr"/>
                      <a:r>
                        <a:rPr lang="en-US" dirty="0" smtClean="0"/>
                        <a:t>Availability of</a:t>
                      </a:r>
                      <a:r>
                        <a:rPr lang="en-US" baseline="0" dirty="0" smtClean="0"/>
                        <a:t> funds </a:t>
                      </a:r>
                      <a:endParaRPr lang="en-US" dirty="0"/>
                    </a:p>
                  </a:txBody>
                  <a:tcPr/>
                </a:tc>
              </a:tr>
              <a:tr h="312035">
                <a:tc>
                  <a:txBody>
                    <a:bodyPr/>
                    <a:lstStyle/>
                    <a:p>
                      <a:pPr algn="ctr"/>
                      <a:r>
                        <a:rPr lang="en-US" dirty="0" smtClean="0"/>
                        <a:t>Reserves </a:t>
                      </a:r>
                      <a:endParaRPr lang="en-US" dirty="0"/>
                    </a:p>
                  </a:txBody>
                  <a:tcPr/>
                </a:tc>
                <a:tc>
                  <a:txBody>
                    <a:bodyPr/>
                    <a:lstStyle/>
                    <a:p>
                      <a:pPr algn="ctr"/>
                      <a:r>
                        <a:rPr lang="en-US" dirty="0" smtClean="0"/>
                        <a:t>Immediate </a:t>
                      </a:r>
                      <a:endParaRPr lang="en-US" dirty="0"/>
                    </a:p>
                  </a:txBody>
                  <a:tcPr/>
                </a:tc>
              </a:tr>
              <a:tr h="312035">
                <a:tc>
                  <a:txBody>
                    <a:bodyPr/>
                    <a:lstStyle/>
                    <a:p>
                      <a:pPr algn="ctr"/>
                      <a:r>
                        <a:rPr lang="en-US" dirty="0" smtClean="0"/>
                        <a:t>Budget Reallocations </a:t>
                      </a:r>
                      <a:endParaRPr lang="en-US" dirty="0"/>
                    </a:p>
                  </a:txBody>
                  <a:tcPr/>
                </a:tc>
                <a:tc>
                  <a:txBody>
                    <a:bodyPr/>
                    <a:lstStyle/>
                    <a:p>
                      <a:pPr algn="ctr"/>
                      <a:r>
                        <a:rPr lang="en-US" dirty="0" smtClean="0"/>
                        <a:t>-</a:t>
                      </a:r>
                      <a:endParaRPr lang="en-US" dirty="0"/>
                    </a:p>
                  </a:txBody>
                  <a:tcPr/>
                </a:tc>
              </a:tr>
              <a:tr h="312035">
                <a:tc>
                  <a:txBody>
                    <a:bodyPr/>
                    <a:lstStyle/>
                    <a:p>
                      <a:pPr algn="ctr"/>
                      <a:r>
                        <a:rPr lang="en-US" dirty="0" smtClean="0"/>
                        <a:t>Contingent Lines of credit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Immediate </a:t>
                      </a:r>
                    </a:p>
                  </a:txBody>
                  <a:tcPr/>
                </a:tc>
              </a:tr>
              <a:tr h="312035">
                <a:tc>
                  <a:txBody>
                    <a:bodyPr/>
                    <a:lstStyle/>
                    <a:p>
                      <a:pPr algn="ctr"/>
                      <a:r>
                        <a:rPr lang="en-US" dirty="0" smtClean="0"/>
                        <a:t>Emergency Loans </a:t>
                      </a:r>
                      <a:endParaRPr lang="en-US" dirty="0"/>
                    </a:p>
                  </a:txBody>
                  <a:tcPr/>
                </a:tc>
                <a:tc>
                  <a:txBody>
                    <a:bodyPr/>
                    <a:lstStyle/>
                    <a:p>
                      <a:pPr algn="ctr"/>
                      <a:r>
                        <a:rPr lang="en-US" dirty="0" smtClean="0"/>
                        <a:t>3-6 months </a:t>
                      </a:r>
                      <a:endParaRPr lang="en-US" dirty="0"/>
                    </a:p>
                  </a:txBody>
                  <a:tcPr/>
                </a:tc>
              </a:tr>
              <a:tr h="312035">
                <a:tc>
                  <a:txBody>
                    <a:bodyPr/>
                    <a:lstStyle/>
                    <a:p>
                      <a:pPr algn="ctr"/>
                      <a:r>
                        <a:rPr lang="en-US" dirty="0" smtClean="0"/>
                        <a:t>Donor contributions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3-6 months </a:t>
                      </a:r>
                    </a:p>
                  </a:txBody>
                  <a:tcPr/>
                </a:tc>
              </a:tr>
              <a:tr h="312035">
                <a:tc>
                  <a:txBody>
                    <a:bodyPr/>
                    <a:lstStyle/>
                    <a:p>
                      <a:pPr algn="ctr"/>
                      <a:r>
                        <a:rPr lang="en-US" dirty="0" smtClean="0"/>
                        <a:t>Traditional Insurance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3-6 months </a:t>
                      </a:r>
                    </a:p>
                  </a:txBody>
                  <a:tcPr/>
                </a:tc>
              </a:tr>
              <a:tr h="312035">
                <a:tc>
                  <a:txBody>
                    <a:bodyPr/>
                    <a:lstStyle/>
                    <a:p>
                      <a:pPr algn="ctr"/>
                      <a:r>
                        <a:rPr lang="en-US" dirty="0" smtClean="0"/>
                        <a:t>Parametric Insurance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Immediate </a:t>
                      </a:r>
                    </a:p>
                  </a:txBody>
                  <a:tcPr/>
                </a:tc>
              </a:tr>
              <a:tr h="312035">
                <a:tc>
                  <a:txBody>
                    <a:bodyPr/>
                    <a:lstStyle/>
                    <a:p>
                      <a:pPr algn="ctr"/>
                      <a:r>
                        <a:rPr lang="en-US" dirty="0" smtClean="0"/>
                        <a:t>Catastrophe Bonds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Immediate </a:t>
                      </a:r>
                    </a:p>
                  </a:txBody>
                  <a:tcPr/>
                </a:tc>
              </a:tr>
            </a:tbl>
          </a:graphicData>
        </a:graphic>
      </p:graphicFrame>
      <p:sp>
        <p:nvSpPr>
          <p:cNvPr id="5" name="Down Arrow 4"/>
          <p:cNvSpPr/>
          <p:nvPr/>
        </p:nvSpPr>
        <p:spPr>
          <a:xfrm>
            <a:off x="4139952" y="5373216"/>
            <a:ext cx="93610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Grp="1" noChangeAspect="1" noChangeArrowheads="1"/>
          </p:cNvPicPr>
          <p:nvPr>
            <p:ph idx="1"/>
          </p:nvPr>
        </p:nvPicPr>
        <p:blipFill>
          <a:blip r:embed="rId3" cstate="print"/>
          <a:srcRect/>
          <a:stretch>
            <a:fillRect/>
          </a:stretch>
        </p:blipFill>
        <p:spPr bwMode="auto">
          <a:xfrm>
            <a:off x="0" y="6093296"/>
            <a:ext cx="9144000" cy="764704"/>
          </a:xfrm>
          <a:prstGeom prst="rect">
            <a:avLst/>
          </a:prstGeom>
          <a:noFill/>
          <a:ln w="9525">
            <a:noFill/>
            <a:miter lim="800000"/>
            <a:headEnd/>
            <a:tailEnd/>
          </a:ln>
        </p:spPr>
      </p:pic>
      <p:sp>
        <p:nvSpPr>
          <p:cNvPr id="9" name="TextBox 8"/>
          <p:cNvSpPr txBox="1"/>
          <p:nvPr/>
        </p:nvSpPr>
        <p:spPr>
          <a:xfrm>
            <a:off x="395536" y="1412776"/>
            <a:ext cx="8029400" cy="461665"/>
          </a:xfrm>
          <a:prstGeom prst="rect">
            <a:avLst/>
          </a:prstGeom>
          <a:noFill/>
        </p:spPr>
        <p:txBody>
          <a:bodyPr wrap="square" rtlCol="0">
            <a:spAutoFit/>
          </a:bodyPr>
          <a:lstStyle/>
          <a:p>
            <a:pPr algn="ctr"/>
            <a:r>
              <a:rPr lang="en-US" sz="2400" b="1" dirty="0" smtClean="0">
                <a:solidFill>
                  <a:srgbClr val="0066CC"/>
                </a:solidFill>
                <a:latin typeface="Arial" pitchFamily="34" charset="0"/>
                <a:ea typeface="+mj-ea"/>
                <a:cs typeface="Arial" pitchFamily="34" charset="0"/>
              </a:rPr>
              <a:t>Source of Financing Post-disaster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CCRIF performance to date</a:t>
            </a:r>
            <a:endParaRPr lang="en-US" dirty="0"/>
          </a:p>
        </p:txBody>
      </p:sp>
      <p:graphicFrame>
        <p:nvGraphicFramePr>
          <p:cNvPr id="4" name="Content Placeholder 3"/>
          <p:cNvGraphicFramePr>
            <a:graphicFrameLocks noGrp="1"/>
          </p:cNvGraphicFramePr>
          <p:nvPr>
            <p:ph idx="1"/>
          </p:nvPr>
        </p:nvGraphicFramePr>
        <p:xfrm>
          <a:off x="0" y="1295400"/>
          <a:ext cx="9144000" cy="4962012"/>
        </p:xfrm>
        <a:graphic>
          <a:graphicData uri="http://schemas.openxmlformats.org/drawingml/2006/table">
            <a:tbl>
              <a:tblPr firstRow="1" bandRow="1">
                <a:tableStyleId>{5C22544A-7EE6-4342-B048-85BDC9FD1C3A}</a:tableStyleId>
              </a:tblPr>
              <a:tblGrid>
                <a:gridCol w="4572000"/>
                <a:gridCol w="4572000"/>
              </a:tblGrid>
              <a:tr h="7604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Paid out approximately US$33 million since its inception (3.5 years)</a:t>
                      </a:r>
                    </a:p>
                    <a:p>
                      <a:endParaRPr lang="en-US" dirty="0"/>
                    </a:p>
                  </a:txBody>
                  <a:tcPr/>
                </a:tc>
                <a:tc hMerge="1">
                  <a:txBody>
                    <a:bodyPr/>
                    <a:lstStyle/>
                    <a:p>
                      <a:endParaRPr lang="en-US" dirty="0"/>
                    </a:p>
                  </a:txBody>
                  <a:tcPr/>
                </a:tc>
              </a:tr>
              <a:tr h="793998">
                <a:tc>
                  <a:txBody>
                    <a:bodyPr/>
                    <a:lstStyle/>
                    <a:p>
                      <a:r>
                        <a:rPr lang="en-US" sz="1400" b="1" dirty="0" smtClean="0"/>
                        <a:t>2007 – US$1 M to St. Lucia and Dominica</a:t>
                      </a:r>
                    </a:p>
                    <a:p>
                      <a:pPr lvl="1"/>
                      <a:r>
                        <a:rPr lang="en-US" sz="1400" dirty="0" smtClean="0"/>
                        <a:t>29 November earthquake in Eastern Caribbean</a:t>
                      </a:r>
                    </a:p>
                  </a:txBody>
                  <a:tcPr/>
                </a:tc>
                <a:tc>
                  <a:txBody>
                    <a:bodyPr/>
                    <a:lstStyle/>
                    <a:p>
                      <a:r>
                        <a:rPr lang="en-US" sz="1400" b="1" dirty="0" smtClean="0"/>
                        <a:t>2010 - US$4.2 M to Anguilla </a:t>
                      </a:r>
                    </a:p>
                    <a:p>
                      <a:pPr lvl="1"/>
                      <a:r>
                        <a:rPr lang="en-US" sz="1400" dirty="0" smtClean="0"/>
                        <a:t>Hurricane Earl  (September) </a:t>
                      </a:r>
                    </a:p>
                    <a:p>
                      <a:pPr lvl="1"/>
                      <a:endParaRPr lang="en-US" sz="1400" dirty="0" smtClean="0"/>
                    </a:p>
                  </a:txBody>
                  <a:tcPr/>
                </a:tc>
              </a:tr>
              <a:tr h="893248">
                <a:tc>
                  <a:txBody>
                    <a:bodyPr/>
                    <a:lstStyle/>
                    <a:p>
                      <a:r>
                        <a:rPr lang="en-US" sz="1400" b="1" dirty="0" smtClean="0"/>
                        <a:t>2008 – US$6.3 M to the Turks &amp; Caicos Islands </a:t>
                      </a:r>
                    </a:p>
                    <a:p>
                      <a:pPr lvl="1"/>
                      <a:r>
                        <a:rPr lang="en-US" sz="1400" dirty="0" smtClean="0"/>
                        <a:t>Hurricane Ike</a:t>
                      </a:r>
                    </a:p>
                  </a:txBody>
                  <a:tcPr/>
                </a:tc>
                <a:tc>
                  <a:txBody>
                    <a:bodyPr/>
                    <a:lstStyle/>
                    <a:p>
                      <a:r>
                        <a:rPr lang="en-US" sz="1400" b="1" dirty="0" smtClean="0"/>
                        <a:t>2010 - ~US$8.5M to Barbados</a:t>
                      </a:r>
                    </a:p>
                    <a:p>
                      <a:pPr lvl="1"/>
                      <a:r>
                        <a:rPr lang="en-US" sz="1400" dirty="0" smtClean="0"/>
                        <a:t>Hurricane Tomas  (October) </a:t>
                      </a:r>
                    </a:p>
                  </a:txBody>
                  <a:tcPr/>
                </a:tc>
              </a:tr>
              <a:tr h="979754">
                <a:tc rowSpan="2">
                  <a:txBody>
                    <a:bodyPr/>
                    <a:lstStyle/>
                    <a:p>
                      <a:r>
                        <a:rPr lang="en-US" sz="1400" b="1" dirty="0" smtClean="0"/>
                        <a:t>2010 – US$7.75 M to Haiti</a:t>
                      </a:r>
                    </a:p>
                    <a:p>
                      <a:pPr lvl="1"/>
                      <a:r>
                        <a:rPr lang="en-US" sz="1400" dirty="0" smtClean="0"/>
                        <a:t>12 January earthquake </a:t>
                      </a:r>
                    </a:p>
                    <a:p>
                      <a:pPr lvl="1"/>
                      <a:r>
                        <a:rPr lang="en-US" sz="1400" b="1" dirty="0" smtClean="0"/>
                        <a:t>The first set of funds to be received by the Government of Haiti inclusive of all pledges, regional and international </a:t>
                      </a:r>
                    </a:p>
                    <a:p>
                      <a:pPr lvl="1"/>
                      <a:r>
                        <a:rPr lang="en-US" sz="1400" dirty="0" smtClean="0"/>
                        <a:t>Represented perhaps 50% of the TOTAL aid Government of Haiti received in first 10 weeks in the form of direct liquidity</a:t>
                      </a:r>
                    </a:p>
                  </a:txBody>
                  <a:tcPr/>
                </a:tc>
                <a:tc>
                  <a:txBody>
                    <a:bodyPr/>
                    <a:lstStyle/>
                    <a:p>
                      <a:r>
                        <a:rPr lang="en-US" sz="1400" b="1" dirty="0" smtClean="0"/>
                        <a:t>2010 - ~US$3.2M to ST. Lucia </a:t>
                      </a:r>
                    </a:p>
                    <a:p>
                      <a:pPr lvl="1"/>
                      <a:endParaRPr lang="en-US" sz="600" dirty="0" smtClean="0"/>
                    </a:p>
                    <a:p>
                      <a:pPr lvl="1"/>
                      <a:r>
                        <a:rPr lang="en-US" sz="1400" dirty="0" smtClean="0"/>
                        <a:t>Hurricane Tomas  (October)  </a:t>
                      </a:r>
                    </a:p>
                  </a:txBody>
                  <a:tcPr/>
                </a:tc>
              </a:tr>
              <a:tr h="914400">
                <a:tc vMerge="1">
                  <a:txBody>
                    <a:bodyPr/>
                    <a:lstStyle/>
                    <a:p>
                      <a:endParaRPr lang="en-US" dirty="0"/>
                    </a:p>
                  </a:txBody>
                  <a:tcPr/>
                </a:tc>
                <a:tc>
                  <a:txBody>
                    <a:bodyPr/>
                    <a:lstStyle/>
                    <a:p>
                      <a:r>
                        <a:rPr lang="en-US" sz="1400" b="1" dirty="0" smtClean="0"/>
                        <a:t>2010 - ~US$1.1M to St. Vincent and the Grenadines </a:t>
                      </a:r>
                    </a:p>
                    <a:p>
                      <a:pPr lvl="1"/>
                      <a:endParaRPr lang="en-US" sz="1000" b="1" dirty="0" smtClean="0"/>
                    </a:p>
                    <a:p>
                      <a:pPr lvl="1"/>
                      <a:r>
                        <a:rPr lang="en-US" sz="1400" dirty="0" smtClean="0"/>
                        <a:t>Hurricane Tomas  (October) </a:t>
                      </a:r>
                    </a:p>
                  </a:txBody>
                  <a:tcPr/>
                </a:tc>
              </a:tr>
              <a:tr h="466212">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b="1" u="sng" dirty="0" smtClean="0"/>
                        <a:t>Strong proof of concept </a:t>
                      </a:r>
                    </a:p>
                  </a:txBody>
                  <a:tcPr/>
                </a:tc>
                <a:tc hMerge="1">
                  <a:txBody>
                    <a:bodyPr/>
                    <a:lstStyle/>
                    <a:p>
                      <a:pPr lvl="1"/>
                      <a:endParaRPr lang="en-US" sz="1400" dirty="0" smtClean="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CRIF09_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CCRIF09_pres</Template>
  <TotalTime>1915</TotalTime>
  <Words>3588</Words>
  <Application>Microsoft Office PowerPoint</Application>
  <PresentationFormat>On-screen Show (4:3)</PresentationFormat>
  <Paragraphs>412</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CCRIF09_pres</vt:lpstr>
      <vt:lpstr>CCRIF: A Natural Catastrophe Risk Insurance Mechanism for Caribbean Countries</vt:lpstr>
      <vt:lpstr>Presentation Format</vt:lpstr>
      <vt:lpstr>The Caribbean context</vt:lpstr>
      <vt:lpstr>History</vt:lpstr>
      <vt:lpstr>Aims of CCRIF</vt:lpstr>
      <vt:lpstr> What is CCRIF?  </vt:lpstr>
      <vt:lpstr>Sovereign liquidity gap</vt:lpstr>
      <vt:lpstr> The Financial Protection of the State  </vt:lpstr>
      <vt:lpstr>CCRIF performance to date</vt:lpstr>
      <vt:lpstr>Insurance as a Risk Reduction Tool</vt:lpstr>
      <vt:lpstr>PART II  Regional Role of CCRIF </vt:lpstr>
      <vt:lpstr>Regional role of CCRIF </vt:lpstr>
      <vt:lpstr>CCRIF Modelling Platform</vt:lpstr>
      <vt:lpstr>Rainfall Model </vt:lpstr>
      <vt:lpstr>CCRIF Role in Agricultural Risk Management </vt:lpstr>
      <vt:lpstr>Schematic of CCRIF role</vt:lpstr>
      <vt:lpstr>Why is this important for the agriculture sector? </vt:lpstr>
      <vt:lpstr>Importance</vt:lpstr>
      <vt:lpstr>Linking to Insurance for the Agricultural Sector </vt:lpstr>
      <vt:lpstr>Real Time Forecasting System (RTFS)</vt:lpstr>
      <vt:lpstr>Application of TAOS-RTFS </vt:lpstr>
      <vt:lpstr>Weather Research and Forecasting Model (WRF)</vt:lpstr>
      <vt:lpstr>Organisational and Governmental Use </vt:lpstr>
      <vt:lpstr>Climate risk management in adaptation framework at UN-FCCC</vt:lpstr>
      <vt:lpstr>Climate Change Problem </vt:lpstr>
      <vt:lpstr>Economics of Climate Adaptation (ECA) project</vt:lpstr>
      <vt:lpstr>Methodology overview</vt:lpstr>
      <vt:lpstr>Scope of project – countries and hazards  </vt:lpstr>
      <vt:lpstr>Sector analysis - driven by importance to national economy  </vt:lpstr>
      <vt:lpstr> ECA results  </vt:lpstr>
      <vt:lpstr>Expected loss from climate risk today and in 2030</vt:lpstr>
      <vt:lpstr>Adaptation measures: CBA Results</vt:lpstr>
      <vt:lpstr> Summary points  </vt:lpstr>
      <vt:lpstr>Public and private shared responsibility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CCRIF: A Natural Catastrophe Risk Insurance Mechanism for Caribbean Nations</dc:title>
  <dc:creator>ekhosuehi</dc:creator>
  <cp:lastModifiedBy>ekhosuehi</cp:lastModifiedBy>
  <cp:revision>169</cp:revision>
  <dcterms:created xsi:type="dcterms:W3CDTF">2010-09-08T16:08:13Z</dcterms:created>
  <dcterms:modified xsi:type="dcterms:W3CDTF">2011-03-16T21:05:14Z</dcterms:modified>
</cp:coreProperties>
</file>