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59" r:id="rId4"/>
    <p:sldId id="266" r:id="rId5"/>
    <p:sldId id="262" r:id="rId6"/>
    <p:sldId id="261" r:id="rId7"/>
    <p:sldId id="256" r:id="rId8"/>
    <p:sldId id="257" r:id="rId9"/>
    <p:sldId id="263" r:id="rId10"/>
    <p:sldId id="264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4" autoAdjust="0"/>
  </p:normalViewPr>
  <p:slideViewPr>
    <p:cSldViewPr>
      <p:cViewPr>
        <p:scale>
          <a:sx n="66" d="100"/>
          <a:sy n="66" d="100"/>
        </p:scale>
        <p:origin x="-24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D3EA-45EA-42F3-BC76-0B8D50AE2D84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870F-81A8-4848-B29C-71C905D9472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391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FB0A-4B0F-4D31-95BE-9E26A2066956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870F-81A8-4848-B29C-71C905D9472B}" type="slidenum">
              <a:rPr lang="es-PA" smtClean="0"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240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9006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972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237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439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72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17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936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966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5869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554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9694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4DFF-54C2-4CE0-B887-FFD87E6D6E3D}" type="datetimeFigureOut">
              <a:rPr lang="es-PA" smtClean="0"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57A9-2AD4-4915-BDB8-B9BCC75DEFC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18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p0.blogger.com/_WHH_R8LoJyg/Rv2k6-iuOzI/AAAAAAAAAIg/mfZn0EQVOxo/s1600-h/JLM10409181554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4334" y="1988840"/>
            <a:ext cx="77724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es-PA" sz="3200" b="1" dirty="0" smtClean="0"/>
              <a:t>Sesión Temática:</a:t>
            </a:r>
            <a:endParaRPr lang="es-PA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836640"/>
            <a:ext cx="6400800" cy="11045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s-PA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Grupos USAR y El Riesgo </a:t>
            </a:r>
            <a:r>
              <a:rPr lang="es-PA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Urbano</a:t>
            </a:r>
          </a:p>
          <a:p>
            <a:pPr algn="l"/>
            <a:endParaRPr lang="es-PA" b="1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s-PA" sz="2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USAID/OFDA/LAC</a:t>
            </a:r>
          </a:p>
          <a:p>
            <a:pPr algn="l"/>
            <a:r>
              <a:rPr lang="es-PA" sz="2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Manuel A. Santana Guerra</a:t>
            </a:r>
            <a:endParaRPr lang="es-PA" sz="24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4894" y="5632257"/>
            <a:ext cx="26635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Fecha:</a:t>
            </a:r>
            <a:r>
              <a:rPr lang="es-P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Marzo 15</a:t>
            </a:r>
            <a:endParaRPr lang="es-P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19872" y="1988840"/>
            <a:ext cx="461004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Plataforma Regional </a:t>
            </a:r>
          </a:p>
          <a:p>
            <a:r>
              <a:rPr lang="es-P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Riesgo Urbano</a:t>
            </a:r>
            <a:endParaRPr lang="es-P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98177" y="4293096"/>
            <a:ext cx="742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rgbClr val="002060"/>
                </a:solidFill>
                <a:latin typeface="Arial Narrow" pitchFamily="34" charset="0"/>
              </a:rPr>
              <a:t>Contribución de USAID/OFDA/LAC a la Campaña: Mi Ciudad se Esta Preparando</a:t>
            </a:r>
            <a:endParaRPr lang="es-PA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6974" y="2996952"/>
            <a:ext cx="6768752" cy="61926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GRACIAS</a:t>
            </a:r>
          </a:p>
          <a:p>
            <a:pPr algn="ctr"/>
            <a:r>
              <a:rPr lang="es-P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POR SU</a:t>
            </a:r>
          </a:p>
          <a:p>
            <a:pPr algn="ctr"/>
            <a:r>
              <a:rPr lang="es-P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ATENCION</a:t>
            </a:r>
            <a:endParaRPr lang="es-PA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897668"/>
            <a:ext cx="8813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A" sz="2800" dirty="0" smtClean="0">
                <a:latin typeface="Arial Black" pitchFamily="34" charset="0"/>
              </a:rPr>
              <a:t>ESTE ES EL APORTE DE USAID/OFDA/LAC</a:t>
            </a:r>
          </a:p>
          <a:p>
            <a:pPr algn="ctr"/>
            <a:r>
              <a:rPr lang="es-PA" sz="2800" dirty="0" smtClean="0">
                <a:latin typeface="Arial Black" pitchFamily="34" charset="0"/>
              </a:rPr>
              <a:t>A LA CAMPAÑA DE CIUDADES RESILIENTES</a:t>
            </a:r>
            <a:endParaRPr lang="es-PA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JLM10409181554big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3852" y="1916832"/>
            <a:ext cx="3851056" cy="4473994"/>
          </a:xfrm>
        </p:spPr>
      </p:pic>
      <p:sp>
        <p:nvSpPr>
          <p:cNvPr id="6" name="5 Rectángulo"/>
          <p:cNvSpPr/>
          <p:nvPr/>
        </p:nvSpPr>
        <p:spPr>
          <a:xfrm>
            <a:off x="848410" y="1872728"/>
            <a:ext cx="339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VE" sz="3600" b="1" kern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TEMA USAR</a:t>
            </a:r>
            <a:endParaRPr lang="es-VE" sz="3600" b="1" kern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23850" y="3916363"/>
            <a:ext cx="400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2400" b="1">
                <a:latin typeface="Arial Black" pitchFamily="34" charset="0"/>
              </a:rPr>
              <a:t>Perú: mayo 31 de 1970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23850" y="4449763"/>
            <a:ext cx="575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0000FF"/>
                </a:solidFill>
                <a:latin typeface="Arial Black" pitchFamily="34" charset="0"/>
              </a:rPr>
              <a:t>Nicaragua: diciembre 23 de 1972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23850" y="4987925"/>
            <a:ext cx="517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2400" b="1">
                <a:latin typeface="Arial Black" pitchFamily="34" charset="0"/>
              </a:rPr>
              <a:t>Guatemala: febrero 4 de 1976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323850" y="5529263"/>
            <a:ext cx="545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0000FF"/>
                </a:solidFill>
                <a:latin typeface="Arial Black" pitchFamily="34" charset="0"/>
              </a:rPr>
              <a:t>México: septiembre 19 de 1985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39725" y="3429000"/>
            <a:ext cx="409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rgbClr val="0000FF"/>
                </a:solidFill>
                <a:latin typeface="Arial Black" pitchFamily="34" charset="0"/>
              </a:rPr>
              <a:t>Chile: mayo 22 de 1960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66722" y="2623522"/>
            <a:ext cx="452130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HISTORIA LARGA DATA</a:t>
            </a:r>
            <a:endParaRPr lang="es-E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" y="-635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56050" y="2305900"/>
            <a:ext cx="340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err="1">
                <a:solidFill>
                  <a:srgbClr val="FF0000"/>
                </a:solidFill>
              </a:rPr>
              <a:t>Urban</a:t>
            </a:r>
            <a:r>
              <a:rPr lang="es-PA" b="1" dirty="0">
                <a:solidFill>
                  <a:srgbClr val="FF0000"/>
                </a:solidFill>
              </a:rPr>
              <a:t> </a:t>
            </a:r>
            <a:r>
              <a:rPr lang="es-PA" b="1" dirty="0" err="1">
                <a:solidFill>
                  <a:srgbClr val="FF0000"/>
                </a:solidFill>
              </a:rPr>
              <a:t>S</a:t>
            </a:r>
            <a:r>
              <a:rPr lang="es-PA" b="1" dirty="0" err="1" smtClean="0">
                <a:solidFill>
                  <a:srgbClr val="FF0000"/>
                </a:solidFill>
              </a:rPr>
              <a:t>earch</a:t>
            </a:r>
            <a:r>
              <a:rPr lang="es-PA" b="1" dirty="0" smtClean="0">
                <a:solidFill>
                  <a:srgbClr val="FF0000"/>
                </a:solidFill>
              </a:rPr>
              <a:t> and </a:t>
            </a:r>
            <a:r>
              <a:rPr lang="es-PA" b="1" dirty="0" err="1">
                <a:solidFill>
                  <a:srgbClr val="FF0000"/>
                </a:solidFill>
              </a:rPr>
              <a:t>R</a:t>
            </a:r>
            <a:r>
              <a:rPr lang="es-PA" b="1" dirty="0" err="1" smtClean="0">
                <a:solidFill>
                  <a:srgbClr val="FF0000"/>
                </a:solidFill>
              </a:rPr>
              <a:t>escue</a:t>
            </a:r>
            <a:r>
              <a:rPr lang="es-PA" b="1" dirty="0" smtClean="0">
                <a:solidFill>
                  <a:srgbClr val="FF0000"/>
                </a:solidFill>
              </a:rPr>
              <a:t> </a:t>
            </a:r>
            <a:r>
              <a:rPr lang="es-PA" b="1" dirty="0">
                <a:solidFill>
                  <a:srgbClr val="FF0000"/>
                </a:solidFill>
              </a:rPr>
              <a:t>(US&amp;R)</a:t>
            </a:r>
            <a:r>
              <a:rPr lang="es-PA" b="1" dirty="0"/>
              <a:t> 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14774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88009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PA" sz="2600" b="1" dirty="0">
                <a:solidFill>
                  <a:srgbClr val="FF3300"/>
                </a:solidFill>
              </a:rPr>
              <a:t>C</a:t>
            </a:r>
            <a:r>
              <a:rPr lang="es-PA" sz="2600" b="1" dirty="0" smtClean="0">
                <a:solidFill>
                  <a:srgbClr val="FF3300"/>
                </a:solidFill>
              </a:rPr>
              <a:t>iudades - sistema complejo y dinámico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2600" b="1" dirty="0">
                <a:solidFill>
                  <a:srgbClr val="0033CC"/>
                </a:solidFill>
              </a:rPr>
              <a:t>P</a:t>
            </a:r>
            <a:r>
              <a:rPr lang="es-PA" sz="2600" b="1" dirty="0" smtClean="0">
                <a:solidFill>
                  <a:srgbClr val="0033CC"/>
                </a:solidFill>
              </a:rPr>
              <a:t>ermanentemente se modifica y se ajusta en sus estructuras y funciones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2600" b="1" dirty="0" smtClean="0">
                <a:solidFill>
                  <a:srgbClr val="FF3300"/>
                </a:solidFill>
              </a:rPr>
              <a:t>Donde funcionan procesos </a:t>
            </a:r>
            <a:r>
              <a:rPr lang="es-PA" sz="2600" b="1" dirty="0">
                <a:solidFill>
                  <a:srgbClr val="FF3300"/>
                </a:solidFill>
              </a:rPr>
              <a:t>a</a:t>
            </a:r>
            <a:r>
              <a:rPr lang="es-PA" sz="2600" b="1" dirty="0" smtClean="0">
                <a:solidFill>
                  <a:srgbClr val="FF3300"/>
                </a:solidFill>
              </a:rPr>
              <a:t>ltamente  complejos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2600" b="1" dirty="0" smtClean="0">
                <a:solidFill>
                  <a:srgbClr val="0033CC"/>
                </a:solidFill>
              </a:rPr>
              <a:t>Con particularidades físicas, constructivas, ambientales, económicas, demográficas, sociales, culturales y políticas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2600" b="1" dirty="0" smtClean="0">
                <a:solidFill>
                  <a:srgbClr val="FF3300"/>
                </a:solidFill>
              </a:rPr>
              <a:t>Transformaciones </a:t>
            </a:r>
            <a:r>
              <a:rPr lang="es-PA" sz="2600" b="1" dirty="0">
                <a:solidFill>
                  <a:srgbClr val="FF3300"/>
                </a:solidFill>
              </a:rPr>
              <a:t>acumulativas provenientes de complicadas interacciones históricas de construcción formal e </a:t>
            </a:r>
            <a:r>
              <a:rPr lang="es-PA" sz="2600" b="1" dirty="0" smtClean="0">
                <a:solidFill>
                  <a:srgbClr val="FF3300"/>
                </a:solidFill>
              </a:rPr>
              <a:t>informal</a:t>
            </a:r>
            <a:endParaRPr lang="es-PA" sz="2600" b="1" dirty="0">
              <a:solidFill>
                <a:srgbClr val="FF33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1794882"/>
            <a:ext cx="6911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 smtClean="0">
                <a:latin typeface="Arial Black" pitchFamily="34" charset="0"/>
              </a:rPr>
              <a:t>MODELOS DE DESARROLLO URBANO </a:t>
            </a:r>
          </a:p>
          <a:p>
            <a:pPr algn="ctr"/>
            <a:r>
              <a:rPr lang="es-PA" sz="2800" b="1" dirty="0" smtClean="0">
                <a:latin typeface="Arial Black" pitchFamily="34" charset="0"/>
              </a:rPr>
              <a:t>DE NUESTRAS CIUDADES</a:t>
            </a:r>
            <a:endParaRPr lang="es-PA" sz="2800" b="1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9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01473" y="1772816"/>
            <a:ext cx="4286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000" b="1" dirty="0" smtClean="0">
                <a:latin typeface="Arial Black" pitchFamily="34" charset="0"/>
              </a:rPr>
              <a:t>IMPULSADORES DEL RIESGO</a:t>
            </a:r>
            <a:endParaRPr lang="es-PA" sz="2000" b="1" dirty="0" smtClean="0">
              <a:latin typeface="Arial Black" pitchFamily="34" charset="0"/>
            </a:endParaRPr>
          </a:p>
          <a:p>
            <a:pPr algn="ctr"/>
            <a:r>
              <a:rPr lang="es-PA" sz="2000" b="1" dirty="0" smtClean="0">
                <a:latin typeface="Arial Black" pitchFamily="34" charset="0"/>
              </a:rPr>
              <a:t>EN NUESTRAS </a:t>
            </a:r>
            <a:r>
              <a:rPr lang="es-PA" sz="2000" b="1" dirty="0" smtClean="0">
                <a:latin typeface="Arial Black" pitchFamily="34" charset="0"/>
              </a:rPr>
              <a:t>CIUDADES</a:t>
            </a:r>
            <a:endParaRPr lang="es-PA" sz="2000" b="1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785786" y="6382663"/>
            <a:ext cx="7769225" cy="508174"/>
            <a:chOff x="785786" y="6382663"/>
            <a:chExt cx="7769225" cy="50817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6391275"/>
              <a:ext cx="77692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2 Rectángulo"/>
            <p:cNvSpPr/>
            <p:nvPr/>
          </p:nvSpPr>
          <p:spPr>
            <a:xfrm>
              <a:off x="3707904" y="6487886"/>
              <a:ext cx="251196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989" y="6382663"/>
              <a:ext cx="1172896" cy="508174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451" y="6500584"/>
              <a:ext cx="748749" cy="240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280" y="6426754"/>
              <a:ext cx="403248" cy="37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107504" y="2205426"/>
            <a:ext cx="3550984" cy="2425262"/>
            <a:chOff x="107504" y="2205426"/>
            <a:chExt cx="3550984" cy="24252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8" y="2420888"/>
              <a:ext cx="34290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107504" y="2205426"/>
              <a:ext cx="2135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sz="1200" dirty="0" smtClean="0">
                  <a:latin typeface="Arial Narrow" pitchFamily="34" charset="0"/>
                </a:rPr>
                <a:t>Sistemas Dinámicos y Cambiantes</a:t>
              </a:r>
              <a:endParaRPr lang="es-PA" sz="1200" dirty="0">
                <a:latin typeface="Arial Narrow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724128" y="2204864"/>
            <a:ext cx="3305790" cy="2550419"/>
            <a:chOff x="5724128" y="2204864"/>
            <a:chExt cx="3305790" cy="255041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420888"/>
              <a:ext cx="3243314" cy="2334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CuadroTexto"/>
            <p:cNvSpPr txBox="1"/>
            <p:nvPr/>
          </p:nvSpPr>
          <p:spPr>
            <a:xfrm>
              <a:off x="6588224" y="2204864"/>
              <a:ext cx="2441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sz="1200" dirty="0" smtClean="0">
                  <a:latin typeface="Arial Narrow" pitchFamily="34" charset="0"/>
                </a:rPr>
                <a:t>Aumento y Concentración de  Población</a:t>
              </a:r>
              <a:endParaRPr lang="es-PA" sz="1200" dirty="0">
                <a:latin typeface="Arial Narrow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29488" y="4202286"/>
            <a:ext cx="3429000" cy="2189439"/>
            <a:chOff x="229488" y="4202286"/>
            <a:chExt cx="3429000" cy="218943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8" y="4202286"/>
              <a:ext cx="3429000" cy="2189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251520" y="4231314"/>
              <a:ext cx="3065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sz="1200" dirty="0" smtClean="0">
                  <a:latin typeface="Arial Narrow" pitchFamily="34" charset="0"/>
                </a:rPr>
                <a:t>Uso de Estructuras para lo que no se Construyeron</a:t>
              </a:r>
              <a:endParaRPr lang="es-PA" sz="1200" dirty="0">
                <a:latin typeface="Arial Narrow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724128" y="4365104"/>
            <a:ext cx="3243314" cy="2026419"/>
            <a:chOff x="5724128" y="4365104"/>
            <a:chExt cx="3243314" cy="202641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365104"/>
              <a:ext cx="3243314" cy="2026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22 CuadroTexto"/>
            <p:cNvSpPr txBox="1"/>
            <p:nvPr/>
          </p:nvSpPr>
          <p:spPr>
            <a:xfrm>
              <a:off x="7144759" y="4378981"/>
              <a:ext cx="18197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sz="1200" dirty="0" smtClean="0">
                  <a:latin typeface="Arial Narrow" pitchFamily="34" charset="0"/>
                </a:rPr>
                <a:t>Construcciones Inapropiadas</a:t>
              </a:r>
              <a:endParaRPr lang="es-PA" sz="1200" dirty="0">
                <a:latin typeface="Arial Narrow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228304" y="2751348"/>
            <a:ext cx="4359920" cy="3269940"/>
            <a:chOff x="2228304" y="2751348"/>
            <a:chExt cx="4359920" cy="3269940"/>
          </a:xfrm>
        </p:grpSpPr>
        <p:pic>
          <p:nvPicPr>
            <p:cNvPr id="2" name="Picture 2" descr="K:\Fotos Manu Presentación\desarrolloUrbanoNoPlanificado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304" y="2751348"/>
              <a:ext cx="4359920" cy="326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2243025" y="2758525"/>
              <a:ext cx="1587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sz="1200" dirty="0" smtClean="0">
                  <a:latin typeface="Arial Narrow" pitchFamily="34" charset="0"/>
                </a:rPr>
                <a:t>Desarrollo no Planificado</a:t>
              </a:r>
              <a:endParaRPr lang="es-PA" sz="12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3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4" y="1819113"/>
            <a:ext cx="4008941" cy="267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carac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4" y="3847096"/>
            <a:ext cx="34892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2378541barquisimet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13" y="3821852"/>
            <a:ext cx="3432963" cy="25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69" y="1849041"/>
            <a:ext cx="2758207" cy="203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9592" y="2060848"/>
            <a:ext cx="7200800" cy="252028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A" sz="48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es-PA" sz="4800" dirty="0" smtClean="0">
                <a:solidFill>
                  <a:srgbClr val="FF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MODELOS</a:t>
            </a:r>
            <a:r>
              <a:rPr lang="es-PA" sz="48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es-PA" sz="4800" dirty="0" smtClean="0">
                <a:solidFill>
                  <a:srgbClr val="FF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URBANOS</a:t>
            </a:r>
            <a:endParaRPr lang="es-PA" sz="4800" dirty="0">
              <a:solidFill>
                <a:srgbClr val="FF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6200000">
            <a:off x="-2573298" y="2588895"/>
            <a:ext cx="6500813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s-VE" sz="5400" kern="0" dirty="0" smtClean="0">
                <a:solidFill>
                  <a:srgbClr val="FF0000"/>
                </a:solidFill>
                <a:latin typeface="Arial Black" pitchFamily="34" charset="0"/>
              </a:rPr>
              <a:t>RIESGO</a:t>
            </a:r>
          </a:p>
          <a:p>
            <a:pPr marL="342900" indent="-342900">
              <a:defRPr/>
            </a:pPr>
            <a:r>
              <a:rPr lang="es-VE" sz="2800" kern="0" dirty="0" smtClean="0">
                <a:solidFill>
                  <a:srgbClr val="FF0000"/>
                </a:solidFill>
                <a:latin typeface="Arial Black" pitchFamily="34" charset="0"/>
              </a:rPr>
              <a:t>Estructuras Colapsadas</a:t>
            </a:r>
            <a:endParaRPr lang="es-VE" sz="28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2" name="25 Grupo"/>
          <p:cNvGrpSpPr>
            <a:grpSpLocks/>
          </p:cNvGrpSpPr>
          <p:nvPr/>
        </p:nvGrpSpPr>
        <p:grpSpPr bwMode="auto">
          <a:xfrm>
            <a:off x="5118164" y="1737754"/>
            <a:ext cx="3919865" cy="2411237"/>
            <a:chOff x="4532736" y="1518791"/>
            <a:chExt cx="3563539" cy="2411063"/>
          </a:xfrm>
        </p:grpSpPr>
        <p:pic>
          <p:nvPicPr>
            <p:cNvPr id="82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1571612"/>
              <a:ext cx="2952771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21 CuadroTexto"/>
            <p:cNvSpPr txBox="1">
              <a:spLocks noChangeArrowheads="1"/>
            </p:cNvSpPr>
            <p:nvPr/>
          </p:nvSpPr>
          <p:spPr bwMode="auto">
            <a:xfrm rot="16200000">
              <a:off x="3648973" y="2402554"/>
              <a:ext cx="2411063" cy="64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PA" sz="2000" b="1" dirty="0" smtClean="0"/>
                <a:t>VICIOS</a:t>
              </a:r>
              <a:endParaRPr lang="es-PA" sz="2000" b="1" dirty="0"/>
            </a:p>
            <a:p>
              <a:pPr algn="ctr" eaLnBrk="1" hangingPunct="1"/>
              <a:r>
                <a:rPr lang="es-PA" sz="2000" b="1" dirty="0"/>
                <a:t>CONSTRUCTIVOS</a:t>
              </a:r>
              <a:endParaRPr lang="es-ES" sz="2000" b="1" dirty="0"/>
            </a:p>
          </p:txBody>
        </p:sp>
      </p:grpSp>
      <p:grpSp>
        <p:nvGrpSpPr>
          <p:cNvPr id="3" name="26 Grupo"/>
          <p:cNvGrpSpPr>
            <a:grpSpLocks/>
          </p:cNvGrpSpPr>
          <p:nvPr/>
        </p:nvGrpSpPr>
        <p:grpSpPr bwMode="auto">
          <a:xfrm>
            <a:off x="1242542" y="4000500"/>
            <a:ext cx="3857625" cy="2355850"/>
            <a:chOff x="357159" y="4000504"/>
            <a:chExt cx="3857651" cy="2355843"/>
          </a:xfrm>
        </p:grpSpPr>
        <p:pic>
          <p:nvPicPr>
            <p:cNvPr id="820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86" y="4000504"/>
              <a:ext cx="3141124" cy="235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22 CuadroTexto"/>
            <p:cNvSpPr txBox="1">
              <a:spLocks noChangeArrowheads="1"/>
            </p:cNvSpPr>
            <p:nvPr/>
          </p:nvSpPr>
          <p:spPr bwMode="auto">
            <a:xfrm rot="-5400000">
              <a:off x="-331011" y="4890464"/>
              <a:ext cx="20842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PA" sz="2000" b="1"/>
                <a:t>ACCIDENTES</a:t>
              </a:r>
            </a:p>
            <a:p>
              <a:pPr algn="ctr" eaLnBrk="1" hangingPunct="1"/>
              <a:r>
                <a:rPr lang="es-PA" sz="2000" b="1"/>
                <a:t>INDUSTRIALES</a:t>
              </a:r>
              <a:endParaRPr lang="es-ES" sz="2000" b="1"/>
            </a:p>
          </p:txBody>
        </p:sp>
      </p:grpSp>
      <p:grpSp>
        <p:nvGrpSpPr>
          <p:cNvPr id="5" name="28 Grupo"/>
          <p:cNvGrpSpPr>
            <a:grpSpLocks/>
          </p:cNvGrpSpPr>
          <p:nvPr/>
        </p:nvGrpSpPr>
        <p:grpSpPr bwMode="auto">
          <a:xfrm>
            <a:off x="5148066" y="4000500"/>
            <a:ext cx="3888434" cy="2436813"/>
            <a:chOff x="4255445" y="4000504"/>
            <a:chExt cx="3888456" cy="2436209"/>
          </a:xfrm>
        </p:grpSpPr>
        <p:pic>
          <p:nvPicPr>
            <p:cNvPr id="8201" name="Picture 6" descr="Tantará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389" y="4000504"/>
              <a:ext cx="3246512" cy="235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23 CuadroTexto"/>
            <p:cNvSpPr txBox="1">
              <a:spLocks noChangeArrowheads="1"/>
            </p:cNvSpPr>
            <p:nvPr/>
          </p:nvSpPr>
          <p:spPr bwMode="auto">
            <a:xfrm rot="16200000">
              <a:off x="3467889" y="4941272"/>
              <a:ext cx="228299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PA" sz="2000" b="1" dirty="0" smtClean="0"/>
                <a:t>VEJEZ  </a:t>
              </a:r>
              <a:r>
                <a:rPr lang="es-PA" sz="2000" b="1" dirty="0"/>
                <a:t>DE LA </a:t>
              </a:r>
            </a:p>
            <a:p>
              <a:pPr algn="ctr" eaLnBrk="1" hangingPunct="1"/>
              <a:r>
                <a:rPr lang="es-PA" sz="2000" b="1" dirty="0"/>
                <a:t>CONSTRUCCION</a:t>
              </a:r>
              <a:endParaRPr lang="es-ES" sz="2000" b="1" dirty="0"/>
            </a:p>
          </p:txBody>
        </p:sp>
      </p:grpSp>
      <p:grpSp>
        <p:nvGrpSpPr>
          <p:cNvPr id="6" name="29 Grupo"/>
          <p:cNvGrpSpPr>
            <a:grpSpLocks/>
          </p:cNvGrpSpPr>
          <p:nvPr/>
        </p:nvGrpSpPr>
        <p:grpSpPr bwMode="auto">
          <a:xfrm>
            <a:off x="1481122" y="1784874"/>
            <a:ext cx="3617912" cy="2292198"/>
            <a:chOff x="668184" y="1444771"/>
            <a:chExt cx="3618064" cy="2498721"/>
          </a:xfrm>
        </p:grpSpPr>
        <p:sp>
          <p:nvSpPr>
            <p:cNvPr id="8199" name="20 CuadroTexto"/>
            <p:cNvSpPr txBox="1">
              <a:spLocks noChangeArrowheads="1"/>
            </p:cNvSpPr>
            <p:nvPr/>
          </p:nvSpPr>
          <p:spPr bwMode="auto">
            <a:xfrm rot="-5400000">
              <a:off x="-355911" y="2519288"/>
              <a:ext cx="24482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PA" sz="2000" b="1"/>
                <a:t>DESLIZAMIENTOS</a:t>
              </a:r>
              <a:endParaRPr lang="es-ES" sz="2000" b="1"/>
            </a:p>
          </p:txBody>
        </p:sp>
        <p:pic>
          <p:nvPicPr>
            <p:cNvPr id="8200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444771"/>
              <a:ext cx="3214710" cy="241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1022449" y="1229142"/>
            <a:ext cx="7077943" cy="58722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HOMOLOGAR </a:t>
            </a:r>
            <a:r>
              <a:rPr lang="es-P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s-PA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P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COMPATIBILIZAR - CALIDAD DEL DESEMPEÑO</a:t>
            </a:r>
          </a:p>
          <a:p>
            <a:pPr algn="ctr"/>
            <a:endParaRPr lang="es-P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P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081826" y="1211266"/>
            <a:ext cx="6984776" cy="51494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CONFIANZA – RECONOCIMIENTO - INTEGRALIDAD</a:t>
            </a:r>
            <a:endParaRPr lang="es-P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1976262" y="2375481"/>
            <a:ext cx="5002384" cy="3165243"/>
            <a:chOff x="1976262" y="2216952"/>
            <a:chExt cx="5002384" cy="3165243"/>
          </a:xfrm>
        </p:grpSpPr>
        <p:grpSp>
          <p:nvGrpSpPr>
            <p:cNvPr id="34" name="33 Grupo"/>
            <p:cNvGrpSpPr/>
            <p:nvPr/>
          </p:nvGrpSpPr>
          <p:grpSpPr>
            <a:xfrm>
              <a:off x="1976262" y="2216952"/>
              <a:ext cx="4827986" cy="3165243"/>
              <a:chOff x="1976262" y="2216952"/>
              <a:chExt cx="4827986" cy="316524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776" y="2708920"/>
                <a:ext cx="4571472" cy="26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32 Triángulo isósceles"/>
              <p:cNvSpPr/>
              <p:nvPr/>
            </p:nvSpPr>
            <p:spPr>
              <a:xfrm rot="18636212">
                <a:off x="1614312" y="2578902"/>
                <a:ext cx="1608237" cy="884337"/>
              </a:xfrm>
              <a:prstGeom prst="triangle">
                <a:avLst>
                  <a:gd name="adj" fmla="val 5817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34 Triángulo isósceles"/>
            <p:cNvSpPr/>
            <p:nvPr/>
          </p:nvSpPr>
          <p:spPr>
            <a:xfrm rot="3005319">
              <a:off x="5843018" y="2664158"/>
              <a:ext cx="1520194" cy="751063"/>
            </a:xfrm>
            <a:prstGeom prst="triangle">
              <a:avLst>
                <a:gd name="adj" fmla="val 4263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81000" y="1355281"/>
            <a:ext cx="4192588" cy="4981102"/>
            <a:chOff x="381000" y="304800"/>
            <a:chExt cx="4192588" cy="4981102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81000" y="304800"/>
              <a:ext cx="4192588" cy="4954588"/>
              <a:chOff x="240" y="864"/>
              <a:chExt cx="2641" cy="3121"/>
            </a:xfrm>
          </p:grpSpPr>
          <p:sp>
            <p:nvSpPr>
              <p:cNvPr id="5" name="Freeform 2"/>
              <p:cNvSpPr>
                <a:spLocks/>
              </p:cNvSpPr>
              <p:nvPr/>
            </p:nvSpPr>
            <p:spPr bwMode="auto">
              <a:xfrm>
                <a:off x="240" y="864"/>
                <a:ext cx="2641" cy="3121"/>
              </a:xfrm>
              <a:custGeom>
                <a:avLst/>
                <a:gdLst>
                  <a:gd name="T0" fmla="*/ 0 w 2641"/>
                  <a:gd name="T1" fmla="*/ 3120 h 3121"/>
                  <a:gd name="T2" fmla="*/ 2640 w 2641"/>
                  <a:gd name="T3" fmla="*/ 0 h 3121"/>
                  <a:gd name="T4" fmla="*/ 2640 w 2641"/>
                  <a:gd name="T5" fmla="*/ 970 h 3121"/>
                  <a:gd name="T6" fmla="*/ 1320 w 2641"/>
                  <a:gd name="T7" fmla="*/ 2572 h 3121"/>
                  <a:gd name="T8" fmla="*/ 0 w 2641"/>
                  <a:gd name="T9" fmla="*/ 3120 h 3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1" h="3121">
                    <a:moveTo>
                      <a:pt x="0" y="3120"/>
                    </a:moveTo>
                    <a:lnTo>
                      <a:pt x="2640" y="0"/>
                    </a:lnTo>
                    <a:lnTo>
                      <a:pt x="2640" y="970"/>
                    </a:lnTo>
                    <a:lnTo>
                      <a:pt x="1320" y="2572"/>
                    </a:lnTo>
                    <a:lnTo>
                      <a:pt x="0" y="312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A"/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 rot="18613235">
                <a:off x="338" y="2267"/>
                <a:ext cx="2773" cy="36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3200" b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COMPONENTE USAR</a:t>
                </a:r>
                <a:endParaRPr lang="es-ES_tradnl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 rot="18616046">
              <a:off x="751996" y="2805544"/>
              <a:ext cx="4591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b="1" dirty="0" smtClean="0"/>
                <a:t>Programa de Asistencia Técnica y Capacitación</a:t>
              </a:r>
              <a:endParaRPr lang="es-PA" b="1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572000" y="1355281"/>
            <a:ext cx="4116388" cy="4954588"/>
            <a:chOff x="4572000" y="304800"/>
            <a:chExt cx="4116388" cy="4954588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572000" y="304800"/>
              <a:ext cx="4116388" cy="4954588"/>
              <a:chOff x="2880" y="864"/>
              <a:chExt cx="2593" cy="3121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2880" y="864"/>
                <a:ext cx="2593" cy="3121"/>
              </a:xfrm>
              <a:custGeom>
                <a:avLst/>
                <a:gdLst>
                  <a:gd name="T0" fmla="*/ 0 w 2593"/>
                  <a:gd name="T1" fmla="*/ 0 h 3121"/>
                  <a:gd name="T2" fmla="*/ 2592 w 2593"/>
                  <a:gd name="T3" fmla="*/ 3120 h 3121"/>
                  <a:gd name="T4" fmla="*/ 1272 w 2593"/>
                  <a:gd name="T5" fmla="*/ 2572 h 3121"/>
                  <a:gd name="T6" fmla="*/ 0 w 2593"/>
                  <a:gd name="T7" fmla="*/ 970 h 3121"/>
                  <a:gd name="T8" fmla="*/ 0 w 2593"/>
                  <a:gd name="T9" fmla="*/ 0 h 3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3" h="3121">
                    <a:moveTo>
                      <a:pt x="0" y="0"/>
                    </a:moveTo>
                    <a:lnTo>
                      <a:pt x="2592" y="3120"/>
                    </a:lnTo>
                    <a:lnTo>
                      <a:pt x="1272" y="2572"/>
                    </a:lnTo>
                    <a:lnTo>
                      <a:pt x="0" y="97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A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 rot="3060000">
                <a:off x="3147" y="2195"/>
                <a:ext cx="1456" cy="40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INSARAG</a:t>
                </a:r>
                <a:endParaRPr lang="es-ES_tradnl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6" name="15 Rectángulo"/>
            <p:cNvSpPr/>
            <p:nvPr/>
          </p:nvSpPr>
          <p:spPr>
            <a:xfrm rot="3051612">
              <a:off x="4005546" y="2788828"/>
              <a:ext cx="37306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A" b="1" dirty="0" smtClean="0">
                  <a:solidFill>
                    <a:schemeClr val="bg1"/>
                  </a:solidFill>
                </a:rPr>
                <a:t>GUÍAS Y METODOLOGÍA DE INSARAG</a:t>
              </a:r>
              <a:endParaRPr lang="es-P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81000" y="5306591"/>
            <a:ext cx="8307388" cy="1069511"/>
            <a:chOff x="381000" y="4256110"/>
            <a:chExt cx="8307388" cy="1069511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81000" y="4256110"/>
              <a:ext cx="8307388" cy="1003305"/>
              <a:chOff x="240" y="3353"/>
              <a:chExt cx="5233" cy="632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240" y="3436"/>
                <a:ext cx="5233" cy="549"/>
              </a:xfrm>
              <a:custGeom>
                <a:avLst/>
                <a:gdLst>
                  <a:gd name="T0" fmla="*/ 1320 w 5233"/>
                  <a:gd name="T1" fmla="*/ 0 h 549"/>
                  <a:gd name="T2" fmla="*/ 3912 w 5233"/>
                  <a:gd name="T3" fmla="*/ 0 h 549"/>
                  <a:gd name="T4" fmla="*/ 5232 w 5233"/>
                  <a:gd name="T5" fmla="*/ 548 h 549"/>
                  <a:gd name="T6" fmla="*/ 0 w 5233"/>
                  <a:gd name="T7" fmla="*/ 548 h 549"/>
                  <a:gd name="T8" fmla="*/ 1320 w 5233"/>
                  <a:gd name="T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3" h="549">
                    <a:moveTo>
                      <a:pt x="1320" y="0"/>
                    </a:moveTo>
                    <a:lnTo>
                      <a:pt x="3912" y="0"/>
                    </a:lnTo>
                    <a:lnTo>
                      <a:pt x="5232" y="548"/>
                    </a:lnTo>
                    <a:lnTo>
                      <a:pt x="0" y="548"/>
                    </a:lnTo>
                    <a:lnTo>
                      <a:pt x="1320" y="0"/>
                    </a:lnTo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A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527" y="3353"/>
                <a:ext cx="2668" cy="40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3600" b="1" dirty="0" smtClean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ESTRATEGIA RRD</a:t>
                </a:r>
                <a:endParaRPr lang="es-ES_tradnl" sz="36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7" name="16 CuadroTexto"/>
            <p:cNvSpPr txBox="1"/>
            <p:nvPr/>
          </p:nvSpPr>
          <p:spPr>
            <a:xfrm>
              <a:off x="2058722" y="4679290"/>
              <a:ext cx="4932697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PA" b="1" spc="-150" dirty="0" smtClean="0">
                  <a:solidFill>
                    <a:srgbClr val="FF33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ea typeface="Ebrima" pitchFamily="2" charset="0"/>
                  <a:cs typeface="Ebrima" pitchFamily="2" charset="0"/>
                </a:rPr>
                <a:t>Salvaguardar  Medios de Vida / Prevenir  la  Perdida  de Techos</a:t>
              </a:r>
            </a:p>
            <a:p>
              <a:pPr algn="ctr"/>
              <a:r>
                <a:rPr lang="es-PA" b="1" spc="-150" dirty="0" smtClean="0">
                  <a:solidFill>
                    <a:srgbClr val="FF33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ea typeface="Ebrima" pitchFamily="2" charset="0"/>
                  <a:cs typeface="Ebrima" pitchFamily="2" charset="0"/>
                </a:rPr>
                <a:t>Fortalecer  las  Capacidades   Institucionales</a:t>
              </a:r>
              <a:endParaRPr lang="es-PA" b="1" spc="-150" dirty="0">
                <a:solidFill>
                  <a:srgbClr val="FF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Ebrima" pitchFamily="2" charset="0"/>
                <a:cs typeface="Ebrima" pitchFamily="2" charset="0"/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08474" y="3848266"/>
            <a:ext cx="885601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PA" sz="8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ACREDITACION</a:t>
            </a:r>
            <a:endParaRPr lang="es-PA" sz="8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523728" y="1591926"/>
            <a:ext cx="6144616" cy="51494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CONSTRUCCION DE CAPACIDADES</a:t>
            </a:r>
            <a:endParaRPr lang="es-P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54" y="1655835"/>
            <a:ext cx="4183639" cy="522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253065" y="5632594"/>
            <a:ext cx="430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latin typeface="Arial Black" pitchFamily="34" charset="0"/>
              </a:rPr>
              <a:t>Lecciones Aprendidas</a:t>
            </a:r>
            <a:endParaRPr lang="es-PA" sz="2400" b="1" dirty="0">
              <a:latin typeface="Arial Black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53066" y="3654627"/>
            <a:ext cx="3865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 smtClean="0">
                <a:latin typeface="Arial Black" pitchFamily="34" charset="0"/>
              </a:rPr>
              <a:t>Compartir Técnicas</a:t>
            </a:r>
            <a:endParaRPr lang="es-PA" sz="2400" b="1" dirty="0">
              <a:latin typeface="Arial Black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53065" y="2997941"/>
            <a:ext cx="2929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A" sz="2400" b="1" dirty="0">
                <a:solidFill>
                  <a:prstClr val="black"/>
                </a:solidFill>
                <a:latin typeface="Arial Black" pitchFamily="34" charset="0"/>
              </a:rPr>
              <a:t>Investigaciones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253066" y="4330800"/>
            <a:ext cx="5183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 smtClean="0">
                <a:latin typeface="Arial Black" pitchFamily="34" charset="0"/>
              </a:rPr>
              <a:t>Convenios de Ayuda Mutua</a:t>
            </a:r>
            <a:endParaRPr lang="es-PA" sz="2400" b="1" dirty="0">
              <a:latin typeface="Arial Black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253066" y="4969045"/>
            <a:ext cx="506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 smtClean="0">
                <a:latin typeface="Arial Black" pitchFamily="34" charset="0"/>
              </a:rPr>
              <a:t>Modelos Organizacionales</a:t>
            </a:r>
            <a:endParaRPr lang="es-PA" sz="2400" b="1" dirty="0">
              <a:latin typeface="Arial Black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26" y="1988840"/>
            <a:ext cx="3469112" cy="4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74585" y="1772816"/>
            <a:ext cx="4516278" cy="1017404"/>
            <a:chOff x="74585" y="1772816"/>
            <a:chExt cx="4516278" cy="1017404"/>
          </a:xfrm>
        </p:grpSpPr>
        <p:grpSp>
          <p:nvGrpSpPr>
            <p:cNvPr id="44" name="43 Grupo"/>
            <p:cNvGrpSpPr/>
            <p:nvPr/>
          </p:nvGrpSpPr>
          <p:grpSpPr>
            <a:xfrm>
              <a:off x="74585" y="1772816"/>
              <a:ext cx="4098341" cy="830997"/>
              <a:chOff x="74585" y="1900140"/>
              <a:chExt cx="4098341" cy="830997"/>
            </a:xfrm>
          </p:grpSpPr>
          <p:pic>
            <p:nvPicPr>
              <p:cNvPr id="2062" name="Picture 14" descr="http://t2.gstatic.com/images?q=tbn:ANd9GcT6kLqugaFfM0YNbjOh5mVt1LsBj3wx4HeA6w-vGkitErszfBN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85" y="1962842"/>
                <a:ext cx="1388380" cy="73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42 CuadroTexto"/>
              <p:cNvSpPr txBox="1"/>
              <p:nvPr/>
            </p:nvSpPr>
            <p:spPr>
              <a:xfrm>
                <a:off x="1164154" y="1900140"/>
                <a:ext cx="3008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s-PA" sz="2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</a:rPr>
                  <a:t>RED DE </a:t>
                </a:r>
              </a:p>
              <a:p>
                <a:r>
                  <a:rPr lang="es-PA" sz="2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</a:rPr>
                  <a:t>CIUDADES USAR</a:t>
                </a:r>
                <a:endParaRPr lang="es-PA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2" name="1 CuadroTexto"/>
            <p:cNvSpPr txBox="1"/>
            <p:nvPr/>
          </p:nvSpPr>
          <p:spPr>
            <a:xfrm>
              <a:off x="1187624" y="2420888"/>
              <a:ext cx="3403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b="1" dirty="0" err="1">
                  <a:solidFill>
                    <a:srgbClr val="FF0000"/>
                  </a:solidFill>
                </a:rPr>
                <a:t>Urban</a:t>
              </a:r>
              <a:r>
                <a:rPr lang="es-PA" b="1" dirty="0">
                  <a:solidFill>
                    <a:srgbClr val="FF0000"/>
                  </a:solidFill>
                </a:rPr>
                <a:t> </a:t>
              </a:r>
              <a:r>
                <a:rPr lang="es-PA" b="1" dirty="0" err="1">
                  <a:solidFill>
                    <a:srgbClr val="FF0000"/>
                  </a:solidFill>
                </a:rPr>
                <a:t>S</a:t>
              </a:r>
              <a:r>
                <a:rPr lang="es-PA" b="1" dirty="0" err="1" smtClean="0">
                  <a:solidFill>
                    <a:srgbClr val="FF0000"/>
                  </a:solidFill>
                </a:rPr>
                <a:t>earch</a:t>
              </a:r>
              <a:r>
                <a:rPr lang="es-PA" b="1" dirty="0" smtClean="0">
                  <a:solidFill>
                    <a:srgbClr val="FF0000"/>
                  </a:solidFill>
                </a:rPr>
                <a:t> and </a:t>
              </a:r>
              <a:r>
                <a:rPr lang="es-PA" b="1" dirty="0" err="1">
                  <a:solidFill>
                    <a:srgbClr val="FF0000"/>
                  </a:solidFill>
                </a:rPr>
                <a:t>R</a:t>
              </a:r>
              <a:r>
                <a:rPr lang="es-PA" b="1" dirty="0" err="1" smtClean="0">
                  <a:solidFill>
                    <a:srgbClr val="FF0000"/>
                  </a:solidFill>
                </a:rPr>
                <a:t>escue</a:t>
              </a:r>
              <a:r>
                <a:rPr lang="es-PA" b="1" dirty="0" smtClean="0">
                  <a:solidFill>
                    <a:srgbClr val="FF0000"/>
                  </a:solidFill>
                </a:rPr>
                <a:t> </a:t>
              </a:r>
              <a:r>
                <a:rPr lang="es-PA" b="1" dirty="0">
                  <a:solidFill>
                    <a:srgbClr val="FF0000"/>
                  </a:solidFill>
                </a:rPr>
                <a:t>(US&amp;R)</a:t>
              </a:r>
              <a:r>
                <a:rPr lang="es-PA" b="1" dirty="0"/>
                <a:t> </a:t>
              </a:r>
              <a:endParaRPr lang="es-P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623508" y="1890924"/>
            <a:ext cx="7914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FORTALECIENDO</a:t>
            </a:r>
            <a:endParaRPr lang="es-ES" sz="8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-1038759" y="3429000"/>
            <a:ext cx="11227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INSTITUCIONALIZANDO</a:t>
            </a:r>
            <a:endParaRPr lang="es-E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98301" y="4519754"/>
            <a:ext cx="75652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OFICIALIZANDO</a:t>
            </a:r>
            <a:endParaRPr lang="es-E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" y="-27384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32806"/>
            <a:ext cx="4108849" cy="4065446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286391" cy="422679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69" y="2474230"/>
            <a:ext cx="2906859" cy="289898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2" y="6351588"/>
            <a:ext cx="77676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4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269</Words>
  <Application>Microsoft Office PowerPoint</Application>
  <PresentationFormat>Presentación en pantalla (4:3)</PresentationFormat>
  <Paragraphs>70</Paragraphs>
  <Slides>10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Sesión Temática: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Santana</dc:creator>
  <cp:lastModifiedBy>Manuel Santana</cp:lastModifiedBy>
  <cp:revision>47</cp:revision>
  <dcterms:created xsi:type="dcterms:W3CDTF">2011-03-12T18:43:51Z</dcterms:created>
  <dcterms:modified xsi:type="dcterms:W3CDTF">2011-03-16T13:35:04Z</dcterms:modified>
</cp:coreProperties>
</file>