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0" r:id="rId2"/>
    <p:sldMasterId id="2147483682" r:id="rId3"/>
  </p:sldMasterIdLst>
  <p:notesMasterIdLst>
    <p:notesMasterId r:id="rId15"/>
  </p:notesMasterIdLst>
  <p:handoutMasterIdLst>
    <p:handoutMasterId r:id="rId16"/>
  </p:handoutMasterIdLst>
  <p:sldIdLst>
    <p:sldId id="423" r:id="rId4"/>
    <p:sldId id="357" r:id="rId5"/>
    <p:sldId id="420" r:id="rId6"/>
    <p:sldId id="364" r:id="rId7"/>
    <p:sldId id="358" r:id="rId8"/>
    <p:sldId id="417" r:id="rId9"/>
    <p:sldId id="416" r:id="rId10"/>
    <p:sldId id="395" r:id="rId11"/>
    <p:sldId id="421" r:id="rId12"/>
    <p:sldId id="392" r:id="rId13"/>
    <p:sldId id="425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12" autoAdjust="0"/>
    <p:restoredTop sz="97513" autoAdjust="0"/>
  </p:normalViewPr>
  <p:slideViewPr>
    <p:cSldViewPr>
      <p:cViewPr>
        <p:scale>
          <a:sx n="115" d="100"/>
          <a:sy n="115" d="100"/>
        </p:scale>
        <p:origin x="-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2EB3-2540-42A9-90D3-BBE75297EFF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A7B2B-5F36-4409-A987-356F474891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6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3053AC1-932B-4A42-BD0D-B657D63BDA5F}" type="datetimeFigureOut">
              <a:rPr lang="en-US"/>
              <a:pPr>
                <a:defRPr/>
              </a:pPr>
              <a:t>11/26/2012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E701EAB-D2CC-4CD9-BFBA-85FEC28B3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6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01EAB-D2CC-4CD9-BFBA-85FEC28B3B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01EAB-D2CC-4CD9-BFBA-85FEC28B3B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01EAB-D2CC-4CD9-BFBA-85FEC28B3B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A355-C4D1-4648-8976-6285717F4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48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9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3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8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7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1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1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7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17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3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8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9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8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11/26/2012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2ABC74-A828-4F91-91CB-E67DA3E05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11/26/2012</a:t>
            </a:fld>
            <a:endParaRPr lang="es-P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P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2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C49AD2-2AA9-4D5F-850F-E1C997414ECB}" type="datetimeFigureOut">
              <a:rPr lang="es-P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11/26/2012</a:t>
            </a:fld>
            <a:endParaRPr lang="es-P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7F9CC2-7F79-41AB-973B-FE0E4A817F0C}" type="slidenum">
              <a:rPr lang="es-P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P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1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7198568" cy="1470025"/>
          </a:xfrm>
          <a:noFill/>
        </p:spPr>
        <p:txBody>
          <a:bodyPr>
            <a:normAutofit/>
          </a:bodyPr>
          <a:lstStyle/>
          <a:p>
            <a:pPr algn="l"/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752600"/>
          </a:xfrm>
          <a:noFill/>
        </p:spPr>
        <p:txBody>
          <a:bodyPr>
            <a:normAutofit fontScale="85000" lnSpcReduction="10000"/>
          </a:bodyPr>
          <a:lstStyle/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South-South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Replicating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Centre, a Cuban </a:t>
            </a:r>
            <a:r>
              <a:rPr lang="es-PA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UNDP - CRMI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Jacinda Fairholm</a:t>
            </a:r>
            <a:endParaRPr lang="es-PA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8104" y="57332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s-P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26 Nov. 2012 </a:t>
            </a:r>
            <a:endParaRPr lang="es-P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13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57201"/>
            <a:ext cx="7772400" cy="1219199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en-US" sz="4800" dirty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Garamond" pitchFamily="18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  <a:t>UNDP – Knowledge Organization </a:t>
            </a:r>
            <a:b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en-US" sz="4800" dirty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Garamond" pitchFamily="18" charset="0"/>
              </a:rPr>
            </a:br>
            <a:endParaRPr lang="en-US" sz="4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1828800"/>
            <a:ext cx="8382000" cy="38862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Innovation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Documentation and dissemination of best practices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Accompaniment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Transfer of knowledge</a:t>
            </a:r>
            <a:endParaRPr lang="en-US" dirty="0"/>
          </a:p>
        </p:txBody>
      </p:sp>
      <p:pic>
        <p:nvPicPr>
          <p:cNvPr id="59394" name="Picture 2" descr="C:\Users\karen.bernard\Documents\KB Pacfic Ctr files\Pacifc Ctr\fotos\Pacific Platform fotos May 09\Caribbean colleag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44600" y="-8915400"/>
            <a:ext cx="7315200" cy="4876800"/>
          </a:xfrm>
          <a:prstGeom prst="rect">
            <a:avLst/>
          </a:prstGeom>
          <a:noFill/>
        </p:spPr>
      </p:pic>
      <p:pic>
        <p:nvPicPr>
          <p:cNvPr id="59396" name="Picture 4" descr="C:\Users\karen.bernard\Documents\KB Pacfic Ctr files\Pacifc Ctr\fotos\Pacific Platform fotos May 09\Caribbean colleag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944600" y="-8915400"/>
            <a:ext cx="9144000" cy="6096000"/>
          </a:xfrm>
          <a:prstGeom prst="rect">
            <a:avLst/>
          </a:prstGeom>
          <a:noFill/>
        </p:spPr>
      </p:pic>
      <p:pic>
        <p:nvPicPr>
          <p:cNvPr id="7" name="Picture 6" descr="undp logo high res small 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30480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198568" cy="1470025"/>
          </a:xfrm>
          <a:noFill/>
        </p:spPr>
        <p:txBody>
          <a:bodyPr>
            <a:normAutofit/>
          </a:bodyPr>
          <a:lstStyle/>
          <a:p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P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s-P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7272808" cy="1447800"/>
          </a:xfrm>
          <a:noFill/>
        </p:spPr>
        <p:txBody>
          <a:bodyPr>
            <a:normAutofit lnSpcReduction="10000"/>
          </a:bodyPr>
          <a:lstStyle/>
          <a:p>
            <a:pPr algn="l"/>
            <a:endParaRPr lang="es-PA" sz="2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Jacinda Fairholm</a:t>
            </a:r>
          </a:p>
          <a:p>
            <a:pPr algn="l"/>
            <a:r>
              <a:rPr lang="es-PA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jacinda.fairholm@undp.org</a:t>
            </a:r>
          </a:p>
        </p:txBody>
      </p:sp>
      <p:pic>
        <p:nvPicPr>
          <p:cNvPr id="6" name="Imagen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688632" cy="9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0" descr="footer1.jpg"/>
          <p:cNvPicPr>
            <a:picLocks noChangeAspect="1" noChangeArrowheads="1"/>
          </p:cNvPicPr>
          <p:nvPr/>
        </p:nvPicPr>
        <p:blipFill>
          <a:blip r:embed="rId3" cstate="print"/>
          <a:srcRect l="4155" r="7232" b="-25999"/>
          <a:stretch>
            <a:fillRect/>
          </a:stretch>
        </p:blipFill>
        <p:spPr bwMode="auto">
          <a:xfrm>
            <a:off x="4283968" y="6165304"/>
            <a:ext cx="4608512" cy="144016"/>
          </a:xfrm>
          <a:prstGeom prst="rect">
            <a:avLst/>
          </a:prstGeom>
          <a:noFill/>
        </p:spPr>
      </p:pic>
      <p:grpSp>
        <p:nvGrpSpPr>
          <p:cNvPr id="5" name="12 Grupo"/>
          <p:cNvGrpSpPr/>
          <p:nvPr/>
        </p:nvGrpSpPr>
        <p:grpSpPr>
          <a:xfrm>
            <a:off x="5790318" y="6378431"/>
            <a:ext cx="3102162" cy="362937"/>
            <a:chOff x="3980221" y="6142874"/>
            <a:chExt cx="3102162" cy="362937"/>
          </a:xfrm>
        </p:grpSpPr>
        <p:pic>
          <p:nvPicPr>
            <p:cNvPr id="9" name="Picture 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27" y="6161943"/>
              <a:ext cx="1056704" cy="316537"/>
            </a:xfrm>
            <a:prstGeom prst="rect">
              <a:avLst/>
            </a:prstGeom>
            <a:noFill/>
          </p:spPr>
        </p:pic>
        <p:pic>
          <p:nvPicPr>
            <p:cNvPr id="10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0221" y="6181011"/>
              <a:ext cx="708703" cy="324800"/>
            </a:xfrm>
            <a:prstGeom prst="rect">
              <a:avLst/>
            </a:prstGeom>
            <a:noFill/>
          </p:spPr>
        </p:pic>
        <p:pic>
          <p:nvPicPr>
            <p:cNvPr id="12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28219" y="6142874"/>
              <a:ext cx="1054164" cy="333699"/>
            </a:xfrm>
            <a:prstGeom prst="rect">
              <a:avLst/>
            </a:prstGeom>
            <a:noFill/>
          </p:spPr>
        </p:pic>
      </p:grpSp>
      <p:pic>
        <p:nvPicPr>
          <p:cNvPr id="11" name="Picture 2" descr="C:\Users\geraldine.becchi\Documents\Geraldine\Admin\Logo\PNUD_Logo-azul-tagline-negr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68" y="836713"/>
            <a:ext cx="372776" cy="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effectLst/>
                <a:latin typeface="Garamond" pitchFamily="18" charset="0"/>
              </a:rPr>
              <a:t>Objectives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7264" y="1600200"/>
            <a:ext cx="8229600" cy="59436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Garamond" pitchFamily="18" charset="0"/>
              </a:rPr>
              <a:t>Overall: </a:t>
            </a:r>
            <a:r>
              <a:rPr lang="en-US" sz="2800" b="1" dirty="0" smtClean="0">
                <a:effectLst/>
                <a:latin typeface="Garamond" pitchFamily="18" charset="0"/>
              </a:rPr>
              <a:t>to enhance capacity for local risk management and decision-making through south-south cooperation initiative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/>
                <a:latin typeface="Garamond" pitchFamily="18" charset="0"/>
              </a:rPr>
              <a:t>To build local capacity for risk assessment, analysis and management for the purpose of informed local decision making and improved coordination with national authorities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/>
                <a:latin typeface="Garamond" pitchFamily="18" charset="0"/>
              </a:rPr>
              <a:t>To strengthen use of risk management tools such as hazard and risk studies, vulnerability assessments, GIS mapping and data base management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/>
                <a:latin typeface="Garamond" pitchFamily="18" charset="0"/>
              </a:rPr>
              <a:t>To strengthen community-based early warning systems</a:t>
            </a:r>
            <a:endParaRPr lang="en-US" sz="2400" b="1" dirty="0" smtClean="0">
              <a:solidFill>
                <a:srgbClr val="FFC000"/>
              </a:solidFill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effectLst/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effectLst/>
              <a:latin typeface="Garamond" pitchFamily="18" charset="0"/>
            </a:endParaRPr>
          </a:p>
        </p:txBody>
      </p:sp>
      <p:pic>
        <p:nvPicPr>
          <p:cNvPr id="8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566928" cy="1149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36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i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</p:txBody>
      </p:sp>
      <p:pic>
        <p:nvPicPr>
          <p:cNvPr id="6148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0480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grr_ecosyst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762000"/>
            <a:ext cx="5334506" cy="54118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19800" y="1676400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Constitutes an instrument of local governments designed to manage information about hazards, risks and vulnerabilities in a given territory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Is a small professional team that manages an information hub at the local level of </a:t>
            </a:r>
            <a:r>
              <a:rPr lang="en-US" b="1" dirty="0" smtClean="0">
                <a:latin typeface="Garamond" pitchFamily="18" charset="0"/>
              </a:rPr>
              <a:t>governance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Is </a:t>
            </a:r>
            <a:r>
              <a:rPr lang="en-US" b="1" dirty="0">
                <a:latin typeface="Garamond" pitchFamily="18" charset="0"/>
              </a:rPr>
              <a:t>affiliated with and accountable to lowest level of political administration.</a:t>
            </a:r>
            <a:endParaRPr lang="en-US" b="1" u="sng" dirty="0">
              <a:latin typeface="Garamon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  <a:noFill/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effectLst/>
                <a:latin typeface="Garamond" pitchFamily="18" charset="0"/>
              </a:rPr>
              <a:t>Function of a RRMC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4864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r>
              <a:rPr lang="en-GB" sz="2400" b="1" dirty="0" smtClean="0">
                <a:latin typeface="Garamond" pitchFamily="18" charset="0"/>
              </a:rPr>
              <a:t>Facilitate analysis and periodic assessment of local risks and factors that produce vulnerabilities with the participation of territorial institutions</a:t>
            </a:r>
          </a:p>
          <a:p>
            <a:r>
              <a:rPr lang="en-GB" sz="2400" b="1" dirty="0" smtClean="0">
                <a:latin typeface="Garamond" pitchFamily="18" charset="0"/>
              </a:rPr>
              <a:t>Compile, process and prepare information derived from monitoring activities</a:t>
            </a:r>
          </a:p>
          <a:p>
            <a:r>
              <a:rPr lang="en-GB" sz="2400" b="1" dirty="0" smtClean="0">
                <a:latin typeface="Garamond" pitchFamily="18" charset="0"/>
              </a:rPr>
              <a:t>Participate in the preparation of territorial disaster plans</a:t>
            </a:r>
          </a:p>
          <a:p>
            <a:r>
              <a:rPr lang="en-GB" sz="2400" b="1" dirty="0" smtClean="0">
                <a:latin typeface="Garamond" pitchFamily="18" charset="0"/>
              </a:rPr>
              <a:t>Document and preserve historical memory </a:t>
            </a:r>
          </a:p>
          <a:p>
            <a:r>
              <a:rPr lang="en-GB" sz="2400" b="1" dirty="0" smtClean="0">
                <a:latin typeface="Garamond" pitchFamily="18" charset="0"/>
              </a:rPr>
              <a:t>Contribute to the promotion of a disaster risk reduction culture in the population</a:t>
            </a:r>
          </a:p>
          <a:p>
            <a:r>
              <a:rPr lang="en-GB" sz="2400" b="1" dirty="0" smtClean="0">
                <a:latin typeface="Garamond" pitchFamily="18" charset="0"/>
              </a:rPr>
              <a:t>Participate in response and recovery</a:t>
            </a:r>
          </a:p>
          <a:p>
            <a:pPr>
              <a:lnSpc>
                <a:spcPct val="80000"/>
              </a:lnSpc>
              <a:buNone/>
            </a:pPr>
            <a:endParaRPr lang="en-US" altLang="ko-KR" sz="36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i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</p:txBody>
      </p:sp>
      <p:pic>
        <p:nvPicPr>
          <p:cNvPr id="7172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/>
                <a:latin typeface="Garamond" pitchFamily="18" charset="0"/>
              </a:rPr>
              <a:t>What is transferable?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4864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3600" b="1" dirty="0" smtClean="0">
                <a:effectLst/>
                <a:latin typeface="Garamond" pitchFamily="18" charset="0"/>
                <a:ea typeface="굴림" pitchFamily="34" charset="-127"/>
              </a:rPr>
              <a:t>Articulation and coordination between actors </a:t>
            </a: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3600" b="1" dirty="0" smtClean="0">
                <a:effectLst/>
                <a:latin typeface="Garamond" pitchFamily="18" charset="0"/>
                <a:ea typeface="굴림" pitchFamily="34" charset="-127"/>
              </a:rPr>
              <a:t>Priority on identification of vulnerabilities, hazards and risks</a:t>
            </a:r>
          </a:p>
          <a:p>
            <a:pPr>
              <a:lnSpc>
                <a:spcPct val="80000"/>
              </a:lnSpc>
            </a:pPr>
            <a:r>
              <a:rPr lang="en-US" altLang="ko-KR" sz="3600" b="1" dirty="0" smtClean="0">
                <a:effectLst/>
                <a:latin typeface="Garamond" pitchFamily="18" charset="0"/>
                <a:ea typeface="굴림" pitchFamily="34" charset="-127"/>
              </a:rPr>
              <a:t>Use of appropriate technology</a:t>
            </a:r>
          </a:p>
          <a:p>
            <a:pPr>
              <a:lnSpc>
                <a:spcPct val="80000"/>
              </a:lnSpc>
            </a:pPr>
            <a:r>
              <a:rPr lang="en-US" altLang="ko-KR" sz="3600" b="1" dirty="0" smtClean="0">
                <a:effectLst/>
                <a:latin typeface="Garamond" pitchFamily="18" charset="0"/>
                <a:ea typeface="굴림" pitchFamily="34" charset="-127"/>
              </a:rPr>
              <a:t>Support to systematic public education campaigns</a:t>
            </a:r>
          </a:p>
          <a:p>
            <a:pPr>
              <a:lnSpc>
                <a:spcPct val="80000"/>
              </a:lnSpc>
            </a:pPr>
            <a:r>
              <a:rPr lang="en-US" altLang="ko-KR" sz="3600" b="1" dirty="0" smtClean="0">
                <a:effectLst/>
                <a:latin typeface="Garamond" pitchFamily="18" charset="0"/>
                <a:ea typeface="굴림" pitchFamily="34" charset="-127"/>
              </a:rPr>
              <a:t>Development and use of instruments positioned at territorial levels  - as tools for local decision-making</a:t>
            </a: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i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</p:txBody>
      </p:sp>
      <p:pic>
        <p:nvPicPr>
          <p:cNvPr id="5124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0480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  <a:noFill/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effectLst/>
                <a:latin typeface="Garamond" pitchFamily="18" charset="0"/>
              </a:rPr>
              <a:t>Seven Components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r>
              <a:rPr lang="en-US" sz="2400" b="1" dirty="0" smtClean="0">
                <a:latin typeface="Garamond" pitchFamily="18" charset="0"/>
              </a:rPr>
              <a:t>Early Warning Points</a:t>
            </a:r>
          </a:p>
          <a:p>
            <a:r>
              <a:rPr lang="en-US" sz="2400" b="1" dirty="0" smtClean="0">
                <a:latin typeface="Garamond" pitchFamily="18" charset="0"/>
              </a:rPr>
              <a:t>Multi-Disciplinary Group</a:t>
            </a:r>
          </a:p>
          <a:p>
            <a:r>
              <a:rPr lang="en-US" sz="2400" b="1" dirty="0" smtClean="0">
                <a:latin typeface="Garamond" pitchFamily="18" charset="0"/>
              </a:rPr>
              <a:t>Risk and Vulnerability Studies</a:t>
            </a:r>
          </a:p>
          <a:p>
            <a:r>
              <a:rPr lang="en-US" sz="2400" b="1" dirty="0" smtClean="0">
                <a:latin typeface="Garamond" pitchFamily="18" charset="0"/>
              </a:rPr>
              <a:t>Use of Data Bases</a:t>
            </a:r>
          </a:p>
          <a:p>
            <a:r>
              <a:rPr lang="en-US" sz="2400" b="1" dirty="0" smtClean="0">
                <a:latin typeface="Garamond" pitchFamily="18" charset="0"/>
              </a:rPr>
              <a:t>Use of GIS</a:t>
            </a:r>
          </a:p>
          <a:p>
            <a:r>
              <a:rPr lang="en-US" sz="2400" b="1" dirty="0" smtClean="0">
                <a:latin typeface="Garamond" pitchFamily="18" charset="0"/>
              </a:rPr>
              <a:t>Communication  </a:t>
            </a:r>
          </a:p>
          <a:p>
            <a:r>
              <a:rPr lang="en-US" sz="2400" b="1" dirty="0" smtClean="0">
                <a:latin typeface="Garamond" pitchFamily="18" charset="0"/>
              </a:rPr>
              <a:t>Public Awareness and Community </a:t>
            </a:r>
          </a:p>
          <a:p>
            <a:pPr marL="0" indent="0">
              <a:buNone/>
            </a:pPr>
            <a:r>
              <a:rPr lang="en-US" sz="2400" b="1" dirty="0" smtClean="0">
                <a:latin typeface="Garamond" pitchFamily="18" charset="0"/>
              </a:rPr>
              <a:t>     Preparation</a:t>
            </a:r>
          </a:p>
          <a:p>
            <a:pPr>
              <a:lnSpc>
                <a:spcPct val="80000"/>
              </a:lnSpc>
            </a:pPr>
            <a:endParaRPr lang="en-US" altLang="ko-KR" sz="36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i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</p:txBody>
      </p:sp>
      <p:pic>
        <p:nvPicPr>
          <p:cNvPr id="6148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0480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1 Imagen" descr="PELIGRO_TV1.jpg"/>
          <p:cNvPicPr>
            <a:picLocks noChangeAspect="1" noChangeArrowheads="1"/>
          </p:cNvPicPr>
          <p:nvPr/>
        </p:nvPicPr>
        <p:blipFill>
          <a:blip r:embed="rId4" cstate="print"/>
          <a:srcRect l="1332" t="16534" r="1131" b="11568"/>
          <a:stretch>
            <a:fillRect/>
          </a:stretch>
        </p:blipFill>
        <p:spPr bwMode="auto">
          <a:xfrm>
            <a:off x="5638800" y="2051686"/>
            <a:ext cx="29564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Defensa Civil\IMAGENES DE MAPINFO\Nueva imagen (3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637" y="4038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  <a:noFill/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effectLst/>
                <a:latin typeface="Garamond" pitchFamily="18" charset="0"/>
              </a:rPr>
              <a:t>Process and Tools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4800600"/>
          </a:xfrm>
          <a:noFill/>
        </p:spPr>
        <p:txBody>
          <a:bodyPr/>
          <a:lstStyle/>
          <a:p>
            <a:r>
              <a:rPr lang="en-US" sz="2400" b="1" dirty="0" smtClean="0">
                <a:latin typeface="Garamond" pitchFamily="18" charset="0"/>
              </a:rPr>
              <a:t>Systematization</a:t>
            </a:r>
          </a:p>
          <a:p>
            <a:r>
              <a:rPr lang="en-US" sz="2400" b="1" dirty="0" smtClean="0">
                <a:latin typeface="Garamond" pitchFamily="18" charset="0"/>
              </a:rPr>
              <a:t>National Workshop </a:t>
            </a:r>
          </a:p>
          <a:p>
            <a:r>
              <a:rPr lang="en-US" sz="2400" b="1" dirty="0" smtClean="0">
                <a:latin typeface="Garamond" pitchFamily="18" charset="0"/>
              </a:rPr>
              <a:t>Guide and Fact Sheet </a:t>
            </a:r>
          </a:p>
          <a:p>
            <a:r>
              <a:rPr lang="en-US" sz="2400" b="1" dirty="0" smtClean="0">
                <a:latin typeface="Garamond" pitchFamily="18" charset="0"/>
              </a:rPr>
              <a:t>Selection of Pilot Countries</a:t>
            </a:r>
          </a:p>
          <a:p>
            <a:r>
              <a:rPr lang="en-US" sz="2400" b="1" dirty="0" smtClean="0">
                <a:latin typeface="Garamond" pitchFamily="18" charset="0"/>
              </a:rPr>
              <a:t>Study Tour </a:t>
            </a:r>
          </a:p>
          <a:p>
            <a:r>
              <a:rPr lang="en-US" sz="2400" b="1" dirty="0" smtClean="0">
                <a:latin typeface="Garamond" pitchFamily="18" charset="0"/>
              </a:rPr>
              <a:t>Identification of Roles and Responsibilities</a:t>
            </a:r>
          </a:p>
          <a:p>
            <a:r>
              <a:rPr lang="en-US" sz="2400" b="1" dirty="0" smtClean="0">
                <a:latin typeface="Garamond" pitchFamily="18" charset="0"/>
              </a:rPr>
              <a:t>Implementation Plan</a:t>
            </a:r>
          </a:p>
          <a:p>
            <a:r>
              <a:rPr lang="en-US" sz="2400" b="1" dirty="0" smtClean="0">
                <a:latin typeface="Garamond" pitchFamily="18" charset="0"/>
              </a:rPr>
              <a:t>Technical Training</a:t>
            </a:r>
          </a:p>
          <a:p>
            <a:r>
              <a:rPr lang="en-US" sz="2400" b="1" dirty="0" smtClean="0">
                <a:latin typeface="Garamond" pitchFamily="18" charset="0"/>
              </a:rPr>
              <a:t>Ongoing Technical Assistance</a:t>
            </a:r>
          </a:p>
          <a:p>
            <a:r>
              <a:rPr lang="en-US" sz="2400" b="1" dirty="0" smtClean="0">
                <a:latin typeface="Garamond" pitchFamily="18" charset="0"/>
              </a:rPr>
              <a:t>Documentation of Lessons Learned</a:t>
            </a:r>
          </a:p>
          <a:p>
            <a:pPr>
              <a:lnSpc>
                <a:spcPct val="80000"/>
              </a:lnSpc>
            </a:pPr>
            <a:endParaRPr lang="en-US" altLang="ko-KR" sz="36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ko-KR" sz="2800" b="1" i="1" dirty="0" smtClean="0">
              <a:effectLst/>
              <a:latin typeface="Garamond" pitchFamily="18" charset="0"/>
              <a:ea typeface="굴림" pitchFamily="34" charset="-127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i="1" dirty="0" smtClean="0">
              <a:effectLst/>
              <a:latin typeface="Garamond" pitchFamily="18" charset="0"/>
            </a:endParaRPr>
          </a:p>
        </p:txBody>
      </p:sp>
      <p:pic>
        <p:nvPicPr>
          <p:cNvPr id="6148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30480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overcg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514600"/>
            <a:ext cx="1600200" cy="19130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57201"/>
            <a:ext cx="7772400" cy="1219199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  <a:t>Role of Cuba</a:t>
            </a:r>
            <a:endParaRPr lang="en-US" sz="4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1752600"/>
            <a:ext cx="8382000" cy="3886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Development of model training site and training materials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Sensitization and Technical Training 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Technical Assistance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Contribution to lessons learned in south-south cooperation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59394" name="Picture 2" descr="C:\Users\karen.bernard\Documents\KB Pacfic Ctr files\Pacifc Ctr\fotos\Pacific Platform fotos May 09\Caribbean colleag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44600" y="-8915400"/>
            <a:ext cx="7315200" cy="4876800"/>
          </a:xfrm>
          <a:prstGeom prst="rect">
            <a:avLst/>
          </a:prstGeom>
          <a:noFill/>
        </p:spPr>
      </p:pic>
      <p:pic>
        <p:nvPicPr>
          <p:cNvPr id="59396" name="Picture 4" descr="C:\Users\karen.bernard\Documents\KB Pacfic Ctr files\Pacifc Ctr\fotos\Pacific Platform fotos May 09\Caribbean colleag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944600" y="-8915400"/>
            <a:ext cx="9144000" cy="6096000"/>
          </a:xfrm>
          <a:prstGeom prst="rect">
            <a:avLst/>
          </a:prstGeom>
          <a:noFill/>
        </p:spPr>
      </p:pic>
      <p:pic>
        <p:nvPicPr>
          <p:cNvPr id="6" name="Picture 6" descr="undp logo high res small 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457201"/>
            <a:ext cx="7772400" cy="1219199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  <a:latin typeface="Garamond" pitchFamily="18" charset="0"/>
              </a:rPr>
              <a:t>Role of UNDP</a:t>
            </a:r>
            <a:endParaRPr lang="en-US" sz="48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1988127"/>
            <a:ext cx="8382000" cy="4876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Accompany the process, providing communication, logistical and technical support as needed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Assist with resource mobilization and/or negotiating cost sharing agreements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Monitoring and support to pilot initiative – identification of lessons learned and coordination of knowledge </a:t>
            </a:r>
            <a:r>
              <a:rPr lang="en-US" b="1" dirty="0" smtClean="0">
                <a:latin typeface="Garamond" pitchFamily="18" charset="0"/>
              </a:rPr>
              <a:t>sharing</a:t>
            </a:r>
            <a:endParaRPr lang="en-US" b="1" dirty="0" smtClean="0">
              <a:latin typeface="Garamond" pitchFamily="18" charset="0"/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6" name="Picture 6" descr="undp logo high res small 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56832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4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cific centre theme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pacific centr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pacific centre theme</Template>
  <TotalTime>3292</TotalTime>
  <Words>398</Words>
  <Application>Microsoft Office PowerPoint</Application>
  <PresentationFormat>On-screen Show (4:3)</PresentationFormat>
  <Paragraphs>103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1_pacific centre theme</vt:lpstr>
      <vt:lpstr>Tema de Office</vt:lpstr>
      <vt:lpstr>1_Tema de Office</vt:lpstr>
      <vt:lpstr>Technical Cooperation for Risk Reduction</vt:lpstr>
      <vt:lpstr>Objectives</vt:lpstr>
      <vt:lpstr>PowerPoint Presentation</vt:lpstr>
      <vt:lpstr>Function of a RRMC</vt:lpstr>
      <vt:lpstr>What is transferable?</vt:lpstr>
      <vt:lpstr>Seven Components</vt:lpstr>
      <vt:lpstr>Process and Tools</vt:lpstr>
      <vt:lpstr>Role of Cuba</vt:lpstr>
      <vt:lpstr>Role of UNDP</vt:lpstr>
      <vt:lpstr>  UNDP – Knowledge Organization   </vt:lpstr>
      <vt:lpstr> Thank you!</vt:lpstr>
    </vt:vector>
  </TitlesOfParts>
  <Company>UNDP-PSRC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Centre Review of 2007 Performance</dc:title>
  <dc:creator>Karen Bernard</dc:creator>
  <cp:lastModifiedBy>Jacinda FAIRHOLM</cp:lastModifiedBy>
  <cp:revision>204</cp:revision>
  <dcterms:created xsi:type="dcterms:W3CDTF">2008-03-05T07:52:18Z</dcterms:created>
  <dcterms:modified xsi:type="dcterms:W3CDTF">2012-11-26T17:32:40Z</dcterms:modified>
</cp:coreProperties>
</file>