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1" r:id="rId3"/>
    <p:sldId id="268" r:id="rId4"/>
    <p:sldId id="262" r:id="rId5"/>
    <p:sldId id="267" r:id="rId6"/>
    <p:sldId id="269" r:id="rId7"/>
    <p:sldId id="263" r:id="rId8"/>
    <p:sldId id="264" r:id="rId9"/>
    <p:sldId id="265" r:id="rId10"/>
    <p:sldId id="266" r:id="rId11"/>
    <p:sldId id="260" r:id="rId12"/>
  </p:sldIdLst>
  <p:sldSz cx="9144000" cy="6858000" type="screen4x3"/>
  <p:notesSz cx="6645275" cy="9777413"/>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95" autoAdjust="0"/>
  </p:normalViewPr>
  <p:slideViewPr>
    <p:cSldViewPr>
      <p:cViewPr>
        <p:scale>
          <a:sx n="70" d="100"/>
          <a:sy n="70" d="100"/>
        </p:scale>
        <p:origin x="144" y="8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79417" cy="48903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64340" y="1"/>
            <a:ext cx="2879417" cy="489039"/>
          </a:xfrm>
          <a:prstGeom prst="rect">
            <a:avLst/>
          </a:prstGeom>
        </p:spPr>
        <p:txBody>
          <a:bodyPr vert="horz" lIns="91440" tIns="45720" rIns="91440" bIns="45720" rtlCol="0"/>
          <a:lstStyle>
            <a:lvl1pPr algn="r">
              <a:defRPr sz="1200"/>
            </a:lvl1pPr>
          </a:lstStyle>
          <a:p>
            <a:fld id="{A6D6CC40-E9A2-48A2-8310-7855CA3C2550}" type="datetimeFigureOut">
              <a:rPr lang="en-GB" smtClean="0"/>
              <a:pPr/>
              <a:t>26/11/2012</a:t>
            </a:fld>
            <a:endParaRPr lang="en-GB"/>
          </a:p>
        </p:txBody>
      </p:sp>
      <p:sp>
        <p:nvSpPr>
          <p:cNvPr id="4" name="Slide Image Placeholder 3"/>
          <p:cNvSpPr>
            <a:spLocks noGrp="1" noRot="1" noChangeAspect="1"/>
          </p:cNvSpPr>
          <p:nvPr>
            <p:ph type="sldImg" idx="2"/>
          </p:nvPr>
        </p:nvSpPr>
        <p:spPr>
          <a:xfrm>
            <a:off x="879475" y="733425"/>
            <a:ext cx="4886325"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4831" y="4645028"/>
            <a:ext cx="5315613" cy="43996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6694"/>
            <a:ext cx="2879417" cy="48903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64340" y="9286694"/>
            <a:ext cx="2879417" cy="489039"/>
          </a:xfrm>
          <a:prstGeom prst="rect">
            <a:avLst/>
          </a:prstGeom>
        </p:spPr>
        <p:txBody>
          <a:bodyPr vert="horz" lIns="91440" tIns="45720" rIns="91440" bIns="45720" rtlCol="0" anchor="b"/>
          <a:lstStyle>
            <a:lvl1pPr algn="r">
              <a:defRPr sz="1200"/>
            </a:lvl1pPr>
          </a:lstStyle>
          <a:p>
            <a:fld id="{35472D88-2988-4931-8146-4EB7C1FA5741}" type="slidenum">
              <a:rPr lang="en-GB" smtClean="0"/>
              <a:pPr/>
              <a:t>‹Nº›</a:t>
            </a:fld>
            <a:endParaRPr lang="en-GB"/>
          </a:p>
        </p:txBody>
      </p:sp>
    </p:spTree>
    <p:extLst>
      <p:ext uri="{BB962C8B-B14F-4D97-AF65-F5344CB8AC3E}">
        <p14:creationId xmlns:p14="http://schemas.microsoft.com/office/powerpoint/2010/main" val="3128360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5472D88-2988-4931-8146-4EB7C1FA5741}"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s-ES_tradnl" dirty="0" smtClean="0"/>
              <a:t>CONFERENCIA DE APRENDIDAJE – CRH invitó a autoridades, instituciones, comunidades. Aprender de otros eventos (Indonesia, Chile).</a:t>
            </a:r>
          </a:p>
          <a:p>
            <a:r>
              <a:rPr lang="es-ES_tradnl" dirty="0" smtClean="0"/>
              <a:t>FLEXIBILIDAD</a:t>
            </a:r>
            <a:r>
              <a:rPr lang="es-ES_tradnl" baseline="0" dirty="0" smtClean="0"/>
              <a:t> Y ADAPTACION</a:t>
            </a:r>
            <a:r>
              <a:rPr lang="es-ES_tradnl" dirty="0" smtClean="0"/>
              <a:t>: Combinación</a:t>
            </a:r>
            <a:r>
              <a:rPr lang="es-ES_tradnl" baseline="0" dirty="0" smtClean="0"/>
              <a:t> de modalidades de apoyo (cada comunidad es diferente, no hay recetas únicas). Terminología (t-</a:t>
            </a:r>
            <a:r>
              <a:rPr lang="es-ES_tradnl" baseline="0" dirty="0" err="1" smtClean="0"/>
              <a:t>shelters</a:t>
            </a:r>
            <a:r>
              <a:rPr lang="es-ES_tradnl" baseline="0" dirty="0" smtClean="0"/>
              <a:t>, soluciones de vivienda).</a:t>
            </a:r>
          </a:p>
          <a:p>
            <a:r>
              <a:rPr lang="es-ES_tradnl" baseline="0" dirty="0" smtClean="0"/>
              <a:t>MEDIOS DE VIDA: </a:t>
            </a:r>
          </a:p>
          <a:p>
            <a:r>
              <a:rPr lang="es-ES_tradnl" baseline="0" dirty="0" smtClean="0"/>
              <a:t>	Apoyando los medios de vida de las familias afectadas es un mecanismo de respuesta y de prevención. Las familias puede disponer de soluciones de vivienda más seguras, mejorar sus vidas y reducir el riesgo.</a:t>
            </a:r>
          </a:p>
          <a:p>
            <a:r>
              <a:rPr lang="es-ES_tradnl" baseline="0" dirty="0" smtClean="0"/>
              <a:t>	Se debería haber enfatizado mucho más el uso de programas de transferencia de efectivo (sistemas de seguridad social) para incentivar y revitalizar el mercado (uno de las estructuras que mejor se recuperó al desastre en Haití).</a:t>
            </a:r>
          </a:p>
          <a:p>
            <a:r>
              <a:rPr lang="es-ES_tradnl" baseline="0" dirty="0" smtClean="0"/>
              <a:t>	Se debería haber apoyado más a las comunidades receptoras de familias desplazadas (en las provincias), evitando que la gente regresase a una ciudad en ruinas.</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dirty="0" smtClean="0"/>
              <a:t>VISION INTEGRAL – TRABAJO COORDINADO: Necesidad de mirar integralmente los procesos de recuperación (</a:t>
            </a:r>
            <a:r>
              <a:rPr lang="es-ES_tradnl" baseline="0" dirty="0" err="1" smtClean="0"/>
              <a:t>shelter</a:t>
            </a:r>
            <a:r>
              <a:rPr lang="es-ES_tradnl" baseline="0" dirty="0" smtClean="0"/>
              <a:t>, WatSan, </a:t>
            </a:r>
            <a:r>
              <a:rPr lang="es-ES_tradnl" baseline="0" dirty="0" err="1" smtClean="0"/>
              <a:t>livelihoods</a:t>
            </a:r>
            <a:r>
              <a:rPr lang="es-ES_tradnl" baseline="0" dirty="0" smtClean="0"/>
              <a:t>..</a:t>
            </a:r>
            <a:r>
              <a:rPr lang="es-ES_tradnl" baseline="0" dirty="0" err="1" smtClean="0"/>
              <a:t>etc</a:t>
            </a:r>
            <a:r>
              <a:rPr lang="es-ES_tradnl" baseline="0" dirty="0" smtClean="0"/>
              <a:t>), trabajar de manera conjunta y coordinada (gobierno, agencias). Pensar en proceso no sólo en producto.</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dirty="0" smtClean="0"/>
              <a:t>MICRO – MACRO: Visión de abajo hacia arriba. Las recetas únicas no funcionan en un grupo beneficiario tan heterogéneo. Considerar aspectos culturales.</a:t>
            </a:r>
          </a:p>
          <a:p>
            <a:r>
              <a:rPr lang="es-ES_tradnl" baseline="0" dirty="0" smtClean="0"/>
              <a:t>COMUNIDAD EN EL CENTRO: La comunidad debe ser partícipe. Las mujeres deben tener mayor presencia. Prevención de violencia (contextos urbanos).</a:t>
            </a:r>
          </a:p>
          <a:p>
            <a:r>
              <a:rPr lang="es-ES_tradnl" baseline="0" dirty="0" smtClean="0"/>
              <a:t>PENSAMIENTO INNOVADOR – en todas las fases (emergencia, recuperación), escuchando a las comunidades, contexto urbano. Comunicación con beneficiarios (500,000 llamadas en 3 meses).</a:t>
            </a:r>
          </a:p>
          <a:p>
            <a:r>
              <a:rPr lang="es-ES_tradnl" baseline="0" dirty="0" smtClean="0"/>
              <a:t>PREPARACION Y REDUCCION DEL RIESGO – Códigos de construcción, inversión pre-desastre, leyes ante desastre, educación. </a:t>
            </a:r>
            <a:r>
              <a:rPr lang="es-ES_tradnl" baseline="0" dirty="0" err="1" smtClean="0"/>
              <a:t>Building</a:t>
            </a:r>
            <a:r>
              <a:rPr lang="es-ES_tradnl" baseline="0" dirty="0" smtClean="0"/>
              <a:t> back </a:t>
            </a:r>
            <a:r>
              <a:rPr lang="es-ES_tradnl" baseline="0" dirty="0" err="1" smtClean="0"/>
              <a:t>safer</a:t>
            </a:r>
            <a:r>
              <a:rPr lang="es-ES_tradnl" baseline="0" dirty="0" smtClean="0"/>
              <a:t>. </a:t>
            </a:r>
            <a:endParaRPr lang="en-GB" dirty="0"/>
          </a:p>
        </p:txBody>
      </p:sp>
      <p:sp>
        <p:nvSpPr>
          <p:cNvPr id="4" name="Slide Number Placeholder 3"/>
          <p:cNvSpPr>
            <a:spLocks noGrp="1"/>
          </p:cNvSpPr>
          <p:nvPr>
            <p:ph type="sldNum" sz="quarter" idx="10"/>
          </p:nvPr>
        </p:nvSpPr>
        <p:spPr/>
        <p:txBody>
          <a:bodyPr/>
          <a:lstStyle/>
          <a:p>
            <a:fld id="{35472D88-2988-4931-8146-4EB7C1FA5741}"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smtClean="0"/>
              <a:t>(+)</a:t>
            </a:r>
            <a:r>
              <a:rPr lang="es-ES_tradnl" baseline="0" dirty="0" smtClean="0"/>
              <a:t> </a:t>
            </a:r>
            <a:r>
              <a:rPr lang="es-ES_tradnl" dirty="0" smtClean="0"/>
              <a:t>Indicadores</a:t>
            </a:r>
            <a:r>
              <a:rPr lang="es-ES_tradnl" baseline="0" dirty="0" smtClean="0"/>
              <a:t> económicos (PIB) muestras signos positivos 2 años después. Indicador: Gran cantidad de escombro recogido.</a:t>
            </a:r>
          </a:p>
          <a:p>
            <a:r>
              <a:rPr lang="es-ES_tradnl" baseline="0" dirty="0" smtClean="0"/>
              <a:t>Hay que dejar capacidades instaladas en el país.</a:t>
            </a:r>
          </a:p>
          <a:p>
            <a:r>
              <a:rPr lang="es-ES_tradnl" baseline="0" smtClean="0"/>
              <a:t>(-) Los </a:t>
            </a:r>
            <a:r>
              <a:rPr lang="es-ES_tradnl" baseline="0" dirty="0" smtClean="0"/>
              <a:t>compromisos de financiación no se han cumplido y los gastos del programa de reconstrucción son enormes.</a:t>
            </a:r>
            <a:endParaRPr lang="en-GB" dirty="0"/>
          </a:p>
        </p:txBody>
      </p:sp>
      <p:sp>
        <p:nvSpPr>
          <p:cNvPr id="4" name="Slide Number Placeholder 3"/>
          <p:cNvSpPr>
            <a:spLocks noGrp="1"/>
          </p:cNvSpPr>
          <p:nvPr>
            <p:ph type="sldNum" sz="quarter" idx="10"/>
          </p:nvPr>
        </p:nvSpPr>
        <p:spPr/>
        <p:txBody>
          <a:bodyPr/>
          <a:lstStyle/>
          <a:p>
            <a:fld id="{35472D88-2988-4931-8146-4EB7C1FA5741}" type="slidenum">
              <a:rPr lang="en-GB" smtClean="0"/>
              <a:pPr/>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smtClean="0"/>
              <a:t>Alternativa</a:t>
            </a:r>
            <a:r>
              <a:rPr lang="es-ES_tradnl" baseline="0" dirty="0" smtClean="0"/>
              <a:t> y complementaria: pretende añadir más elementos de discusión a la presentación del </a:t>
            </a:r>
            <a:r>
              <a:rPr lang="es-ES_tradnl" baseline="0" dirty="0" err="1" smtClean="0"/>
              <a:t>GoH</a:t>
            </a:r>
            <a:r>
              <a:rPr lang="es-ES_tradnl" baseline="0" dirty="0" smtClean="0"/>
              <a:t> para enriquecer el debate</a:t>
            </a:r>
          </a:p>
          <a:p>
            <a:r>
              <a:rPr lang="es-ES_tradnl" baseline="0" dirty="0" smtClean="0"/>
              <a:t>Perspectiva humanitaria: el Movimiento de la Cruz Roja tiene un mandato humanitario, atender necesidades humanitarias bajo los principios de neutralidad, imparcialidad…etc.</a:t>
            </a:r>
          </a:p>
          <a:p>
            <a:r>
              <a:rPr lang="es-ES_tradnl" baseline="0" dirty="0" smtClean="0"/>
              <a:t>Desde la comunidad: el Movimiento de la Cruz Roja es comunidad: los cimientos de esta institución son su red de voluntarios comunitarios, quienes mejor pueden definir las necesidades y deseos de comunidades afectadas</a:t>
            </a:r>
          </a:p>
          <a:p>
            <a:r>
              <a:rPr lang="es-ES_tradnl" baseline="0" dirty="0" smtClean="0"/>
              <a:t>Lecciones aprendidas: se habla mucho de la excepcionalidad del contexto Haitiano. Aquí en un país de renta media como Chile, quiero motivar una reflexión sobre las lecciones aprendidas en Haití, que pueden ser de utilidad si se da otro desastre natural en un contexto tan urbanizado como el de las Américas.</a:t>
            </a:r>
          </a:p>
        </p:txBody>
      </p:sp>
      <p:sp>
        <p:nvSpPr>
          <p:cNvPr id="4" name="Slide Number Placeholder 3"/>
          <p:cNvSpPr>
            <a:spLocks noGrp="1"/>
          </p:cNvSpPr>
          <p:nvPr>
            <p:ph type="sldNum" sz="quarter" idx="10"/>
          </p:nvPr>
        </p:nvSpPr>
        <p:spPr/>
        <p:txBody>
          <a:bodyPr/>
          <a:lstStyle/>
          <a:p>
            <a:fld id="{35472D88-2988-4931-8146-4EB7C1FA5741}"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baseline="0" dirty="0" smtClean="0"/>
          </a:p>
        </p:txBody>
      </p:sp>
      <p:sp>
        <p:nvSpPr>
          <p:cNvPr id="4" name="Slide Number Placeholder 3"/>
          <p:cNvSpPr>
            <a:spLocks noGrp="1"/>
          </p:cNvSpPr>
          <p:nvPr>
            <p:ph type="sldNum" sz="quarter" idx="10"/>
          </p:nvPr>
        </p:nvSpPr>
        <p:spPr/>
        <p:txBody>
          <a:bodyPr/>
          <a:lstStyle/>
          <a:p>
            <a:fld id="{35472D88-2988-4931-8146-4EB7C1FA5741}"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smtClean="0"/>
              <a:t>HUMANO: 200,000 vidas</a:t>
            </a:r>
            <a:r>
              <a:rPr lang="es-ES_tradnl" baseline="0" dirty="0" smtClean="0"/>
              <a:t> perdidas (800 en Chile). Tasa de letalidad del 2.3% (0.005% en Chile). Energía liberada (2 frente a 1,000). 7.0 frente a 8.8. Tasa de impacto relativo 250,000 veces más grande en Haití. </a:t>
            </a:r>
          </a:p>
          <a:p>
            <a:r>
              <a:rPr lang="es-ES_tradnl" baseline="0" dirty="0" smtClean="0"/>
              <a:t>FISICO: Todas las infraestructuras del corazón del país.</a:t>
            </a:r>
          </a:p>
          <a:p>
            <a:r>
              <a:rPr lang="es-ES_tradnl" baseline="0" dirty="0" smtClean="0"/>
              <a:t>ECONOMICO: Destrucción de toda la infraestructura del motor de la economía del país (altamente centralizada en </a:t>
            </a:r>
            <a:r>
              <a:rPr lang="es-ES_tradnl" baseline="0" dirty="0" err="1" smtClean="0"/>
              <a:t>PauP</a:t>
            </a:r>
            <a:r>
              <a:rPr lang="es-ES_tradnl" baseline="0" dirty="0" smtClean="0"/>
              <a:t>), destrucción del capital humano.</a:t>
            </a:r>
          </a:p>
          <a:p>
            <a:r>
              <a:rPr lang="es-ES_tradnl" baseline="0" dirty="0" smtClean="0"/>
              <a:t>POLITICO: Destrucción de todas las estructuras físicas (y las humanas muy afectadas) del Estado Central. Nunca en las últimas décadas un país había sufrido algo así. Comparación con Tsunami.</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dirty="0" smtClean="0"/>
              <a:t>SOCIAL/EMOCIONAL: Redes, mecanismos de solidaridad. No hay que olvidar el legado sobre los supervivientes, el proceso de recuperación durará años.</a:t>
            </a:r>
          </a:p>
          <a:p>
            <a:endParaRPr lang="en-GB" dirty="0"/>
          </a:p>
        </p:txBody>
      </p:sp>
      <p:sp>
        <p:nvSpPr>
          <p:cNvPr id="4" name="Slide Number Placeholder 3"/>
          <p:cNvSpPr>
            <a:spLocks noGrp="1"/>
          </p:cNvSpPr>
          <p:nvPr>
            <p:ph type="sldNum" sz="quarter" idx="10"/>
          </p:nvPr>
        </p:nvSpPr>
        <p:spPr/>
        <p:txBody>
          <a:bodyPr/>
          <a:lstStyle/>
          <a:p>
            <a:fld id="{35472D88-2988-4931-8146-4EB7C1FA5741}"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smtClean="0"/>
              <a:t>DESASTRES</a:t>
            </a:r>
            <a:r>
              <a:rPr lang="es-ES_tradnl" baseline="0" dirty="0" smtClean="0"/>
              <a:t>  Y CRISIS: Haití es un país propenso a fenómenos naturales (al igual que Chile). El terremoto de Haití no puede verse como fenómeno aislado sino como el impacto en una comunidad que ha sufrido desastres naturales durante las últimas 5 décadas. Importante destacar que Haití no había sufrido ningún terremoto en 200 años. </a:t>
            </a:r>
          </a:p>
          <a:p>
            <a:r>
              <a:rPr lang="es-ES_tradnl" baseline="0" dirty="0" smtClean="0"/>
              <a:t>INESTABILIDAD POLÍTICA: Haití ha sufrido muchísimos cambios de gobierno e inestabilidad política en las últimas décadas lo que ha influido negativamente en la capacidad del Estado para generar consensos políticos,  para poner en práctica políticas de largo plazo y mejorar su capacidad de preparación y respuesta ante desastres (esto es especialmente claro para eventos no habituales como terremotos).</a:t>
            </a:r>
          </a:p>
          <a:p>
            <a:r>
              <a:rPr lang="es-ES_tradnl" baseline="0" dirty="0" smtClean="0"/>
              <a:t>POBREZA: Los altos niveles de pobreza obliga a las poblaciones a tomar decisiones no óptimas sobre dónde y cómo vivir, aumentando su exposición a dichos eventos, el riesgo y la vulnerabilidad ante desastres.</a:t>
            </a:r>
          </a:p>
        </p:txBody>
      </p:sp>
      <p:sp>
        <p:nvSpPr>
          <p:cNvPr id="4" name="Slide Number Placeholder 3"/>
          <p:cNvSpPr>
            <a:spLocks noGrp="1"/>
          </p:cNvSpPr>
          <p:nvPr>
            <p:ph type="sldNum" sz="quarter" idx="10"/>
          </p:nvPr>
        </p:nvSpPr>
        <p:spPr/>
        <p:txBody>
          <a:bodyPr/>
          <a:lstStyle/>
          <a:p>
            <a:fld id="{35472D88-2988-4931-8146-4EB7C1FA5741}"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baseline="0" dirty="0" smtClean="0"/>
          </a:p>
        </p:txBody>
      </p:sp>
      <p:sp>
        <p:nvSpPr>
          <p:cNvPr id="4" name="Slide Number Placeholder 3"/>
          <p:cNvSpPr>
            <a:spLocks noGrp="1"/>
          </p:cNvSpPr>
          <p:nvPr>
            <p:ph type="sldNum" sz="quarter" idx="10"/>
          </p:nvPr>
        </p:nvSpPr>
        <p:spPr/>
        <p:txBody>
          <a:bodyPr/>
          <a:lstStyle/>
          <a:p>
            <a:fld id="{35472D88-2988-4931-8146-4EB7C1FA5741}"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smtClean="0"/>
              <a:t>LIMITADA</a:t>
            </a:r>
            <a:r>
              <a:rPr lang="es-ES_tradnl" baseline="0" dirty="0" smtClean="0"/>
              <a:t> CAPACIDAD: ESTADO, UN, MINUSTAH</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dirty="0" smtClean="0"/>
              <a:t>MECANISMOS: El </a:t>
            </a:r>
            <a:r>
              <a:rPr lang="es-ES_tradnl" baseline="0" dirty="0" err="1" smtClean="0"/>
              <a:t>GoH</a:t>
            </a:r>
            <a:r>
              <a:rPr lang="es-ES_tradnl" baseline="0" dirty="0" smtClean="0"/>
              <a:t> tan afectado que buscó apoyos en el exterior. Muchos actores (tanto civiles, humanitarios y militares).</a:t>
            </a:r>
          </a:p>
          <a:p>
            <a:r>
              <a:rPr lang="es-ES_tradnl" baseline="0" dirty="0" smtClean="0"/>
              <a:t>SOLIDARIDAD INTERNACIONAL: Mucho apoyo, poca eficiencia. </a:t>
            </a:r>
          </a:p>
          <a:p>
            <a:r>
              <a:rPr lang="es-ES_tradnl" baseline="0" dirty="0" smtClean="0"/>
              <a:t>CONTEXTO URBANO: en general falta de experiencia en respuesta de emergencia a escala en contextos urbanos (clave en contexto Américas).</a:t>
            </a:r>
            <a:endParaRPr lang="en-GB" dirty="0"/>
          </a:p>
        </p:txBody>
      </p:sp>
      <p:sp>
        <p:nvSpPr>
          <p:cNvPr id="4" name="Slide Number Placeholder 3"/>
          <p:cNvSpPr>
            <a:spLocks noGrp="1"/>
          </p:cNvSpPr>
          <p:nvPr>
            <p:ph type="sldNum" sz="quarter" idx="10"/>
          </p:nvPr>
        </p:nvSpPr>
        <p:spPr/>
        <p:txBody>
          <a:bodyPr/>
          <a:lstStyle/>
          <a:p>
            <a:fld id="{35472D88-2988-4931-8146-4EB7C1FA5741}"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baseline="0" dirty="0" smtClean="0"/>
              <a:t>2010 - CRUZ ROJA: </a:t>
            </a:r>
          </a:p>
          <a:p>
            <a:r>
              <a:rPr lang="es-ES_tradnl" baseline="0" dirty="0" smtClean="0"/>
              <a:t>	Despliegue sin precedentes (400 delegados, 3,000 personas Haitianas, 10,000 voluntarios). </a:t>
            </a:r>
          </a:p>
          <a:p>
            <a:r>
              <a:rPr lang="es-ES_tradnl" baseline="0" dirty="0" smtClean="0"/>
              <a:t>	40% asistencia de socorro durante el primer año (casi el 70% en los primeros 3 meses).</a:t>
            </a:r>
          </a:p>
          <a:p>
            <a:r>
              <a:rPr lang="es-ES_tradnl" baseline="0" dirty="0" smtClean="0"/>
              <a:t>	Necesidad de continuar la operación de emergencia (más de 1 año – cólera)</a:t>
            </a:r>
          </a:p>
          <a:p>
            <a:endParaRPr lang="es-ES_tradnl" dirty="0" smtClean="0"/>
          </a:p>
          <a:p>
            <a:r>
              <a:rPr lang="es-ES_tradnl" dirty="0" smtClean="0"/>
              <a:t>2011 - Marco estratégico</a:t>
            </a:r>
            <a:r>
              <a:rPr lang="es-ES_tradnl" baseline="0" dirty="0" smtClean="0"/>
              <a:t> de la Federación de Sociedades de la Cruz Roja y Media Luna Roja:</a:t>
            </a:r>
          </a:p>
          <a:p>
            <a:endParaRPr lang="es-ES_tradnl" baseline="0" dirty="0" smtClean="0"/>
          </a:p>
          <a:p>
            <a:pPr>
              <a:buFont typeface="Arial" pitchFamily="34" charset="0"/>
              <a:buChar char="•"/>
            </a:pPr>
            <a:r>
              <a:rPr lang="es-ES_tradnl" baseline="0" dirty="0" smtClean="0"/>
              <a:t>Visión: Comunidades seguras y más </a:t>
            </a:r>
            <a:r>
              <a:rPr lang="es-ES_tradnl" baseline="0" dirty="0" err="1" smtClean="0"/>
              <a:t>resilientes</a:t>
            </a:r>
            <a:r>
              <a:rPr lang="es-ES_tradnl" baseline="0" dirty="0" smtClean="0"/>
              <a:t>.</a:t>
            </a:r>
          </a:p>
          <a:p>
            <a:pPr>
              <a:buFont typeface="Arial" pitchFamily="34" charset="0"/>
              <a:buChar char="•"/>
            </a:pPr>
            <a:r>
              <a:rPr lang="es-ES_tradnl" baseline="0" dirty="0" smtClean="0"/>
              <a:t>Dirección estratégica: del Campo a la comunidad</a:t>
            </a:r>
          </a:p>
          <a:p>
            <a:pPr>
              <a:buFont typeface="Arial" pitchFamily="34" charset="0"/>
              <a:buChar char="•"/>
            </a:pPr>
            <a:r>
              <a:rPr lang="es-ES_tradnl" baseline="0" dirty="0" smtClean="0"/>
              <a:t>Teoría del cambio: Enfoque comunitario integral.</a:t>
            </a:r>
            <a:endParaRPr lang="en-GB" dirty="0"/>
          </a:p>
        </p:txBody>
      </p:sp>
      <p:sp>
        <p:nvSpPr>
          <p:cNvPr id="4" name="Slide Number Placeholder 3"/>
          <p:cNvSpPr>
            <a:spLocks noGrp="1"/>
          </p:cNvSpPr>
          <p:nvPr>
            <p:ph type="sldNum" sz="quarter" idx="10"/>
          </p:nvPr>
        </p:nvSpPr>
        <p:spPr/>
        <p:txBody>
          <a:bodyPr/>
          <a:lstStyle/>
          <a:p>
            <a:fld id="{35472D88-2988-4931-8146-4EB7C1FA5741}"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smtClean="0"/>
              <a:t>RECUPERACIÓN</a:t>
            </a:r>
            <a:r>
              <a:rPr lang="es-ES_tradnl" baseline="0" dirty="0" smtClean="0"/>
              <a:t> – 3 LINEAS EN PARALELO:</a:t>
            </a:r>
          </a:p>
          <a:p>
            <a:endParaRPr lang="es-ES_tradnl" baseline="0" dirty="0" smtClean="0"/>
          </a:p>
          <a:p>
            <a:pPr marL="228600" indent="-228600">
              <a:buFont typeface="+mj-lt"/>
              <a:buAutoNum type="arabicPeriod"/>
            </a:pPr>
            <a:r>
              <a:rPr lang="es-ES_tradnl" baseline="0" dirty="0" smtClean="0"/>
              <a:t>ENOFOQUE INTEGRAL DE BARRIO (RECONSTRUCCION)</a:t>
            </a:r>
          </a:p>
          <a:p>
            <a:pPr marL="228600" indent="-228600">
              <a:buFont typeface="+mj-lt"/>
              <a:buAutoNum type="arabicPeriod"/>
            </a:pPr>
            <a:r>
              <a:rPr lang="es-ES_tradnl" baseline="0" dirty="0" smtClean="0"/>
              <a:t>PROGRAMA DE RETORNO Y REALOJAMIENTO (16/6) Y MEDIOS DE VIDA</a:t>
            </a:r>
          </a:p>
          <a:p>
            <a:pPr marL="228600" indent="-228600">
              <a:buFont typeface="+mj-lt"/>
              <a:buAutoNum type="arabicPeriod"/>
            </a:pPr>
            <a:r>
              <a:rPr lang="es-ES_tradnl" baseline="0" dirty="0" smtClean="0"/>
              <a:t>PROGRAMA DE MITIGACION EN CAMPOS</a:t>
            </a:r>
          </a:p>
          <a:p>
            <a:pPr marL="228600" indent="-228600">
              <a:buFont typeface="+mj-lt"/>
              <a:buAutoNum type="arabicPeriod"/>
            </a:pPr>
            <a:r>
              <a:rPr lang="es-ES_tradnl" baseline="0" dirty="0" smtClean="0"/>
              <a:t>PROGRAMAS A LARGO PLAZO (SALUD, GESTION DEL RIESGO)</a:t>
            </a:r>
          </a:p>
        </p:txBody>
      </p:sp>
      <p:sp>
        <p:nvSpPr>
          <p:cNvPr id="4" name="Slide Number Placeholder 3"/>
          <p:cNvSpPr>
            <a:spLocks noGrp="1"/>
          </p:cNvSpPr>
          <p:nvPr>
            <p:ph type="sldNum" sz="quarter" idx="10"/>
          </p:nvPr>
        </p:nvSpPr>
        <p:spPr/>
        <p:txBody>
          <a:bodyPr/>
          <a:lstStyle/>
          <a:p>
            <a:fld id="{35472D88-2988-4931-8146-4EB7C1FA5741}"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sp>
        <p:nvSpPr>
          <p:cNvPr id="4" name="3 Marcador de fecha"/>
          <p:cNvSpPr>
            <a:spLocks noGrp="1"/>
          </p:cNvSpPr>
          <p:nvPr>
            <p:ph type="dt" sz="half" idx="10"/>
          </p:nvPr>
        </p:nvSpPr>
        <p:spPr/>
        <p:txBody>
          <a:bodyPr/>
          <a:lstStyle/>
          <a:p>
            <a:fld id="{B5C49AD2-2AA9-4D5F-850F-E1C997414ECB}" type="datetimeFigureOut">
              <a:rPr lang="es-PA" smtClean="0"/>
              <a:pPr/>
              <a:t>11/26/2012</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val="82779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B5C49AD2-2AA9-4D5F-850F-E1C997414ECB}" type="datetimeFigureOut">
              <a:rPr lang="es-PA" smtClean="0"/>
              <a:pPr/>
              <a:t>11/26/2012</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val="392214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B5C49AD2-2AA9-4D5F-850F-E1C997414ECB}" type="datetimeFigureOut">
              <a:rPr lang="es-PA" smtClean="0"/>
              <a:pPr/>
              <a:t>11/26/2012</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val="81372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B5C49AD2-2AA9-4D5F-850F-E1C997414ECB}" type="datetimeFigureOut">
              <a:rPr lang="es-PA" smtClean="0"/>
              <a:pPr/>
              <a:t>11/26/2012</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val="18214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5C49AD2-2AA9-4D5F-850F-E1C997414ECB}" type="datetimeFigureOut">
              <a:rPr lang="es-PA" smtClean="0"/>
              <a:pPr/>
              <a:t>11/26/2012</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val="121217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fecha"/>
          <p:cNvSpPr>
            <a:spLocks noGrp="1"/>
          </p:cNvSpPr>
          <p:nvPr>
            <p:ph type="dt" sz="half" idx="10"/>
          </p:nvPr>
        </p:nvSpPr>
        <p:spPr/>
        <p:txBody>
          <a:bodyPr/>
          <a:lstStyle/>
          <a:p>
            <a:fld id="{B5C49AD2-2AA9-4D5F-850F-E1C997414ECB}" type="datetimeFigureOut">
              <a:rPr lang="es-PA" smtClean="0"/>
              <a:pPr/>
              <a:t>11/26/2012</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val="363919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6 Marcador de fecha"/>
          <p:cNvSpPr>
            <a:spLocks noGrp="1"/>
          </p:cNvSpPr>
          <p:nvPr>
            <p:ph type="dt" sz="half" idx="10"/>
          </p:nvPr>
        </p:nvSpPr>
        <p:spPr/>
        <p:txBody>
          <a:bodyPr/>
          <a:lstStyle/>
          <a:p>
            <a:fld id="{B5C49AD2-2AA9-4D5F-850F-E1C997414ECB}" type="datetimeFigureOut">
              <a:rPr lang="es-PA" smtClean="0"/>
              <a:pPr/>
              <a:t>11/26/2012</a:t>
            </a:fld>
            <a:endParaRPr lang="es-PA"/>
          </a:p>
        </p:txBody>
      </p:sp>
      <p:sp>
        <p:nvSpPr>
          <p:cNvPr id="8" name="7 Marcador de pie de página"/>
          <p:cNvSpPr>
            <a:spLocks noGrp="1"/>
          </p:cNvSpPr>
          <p:nvPr>
            <p:ph type="ftr" sz="quarter" idx="11"/>
          </p:nvPr>
        </p:nvSpPr>
        <p:spPr/>
        <p:txBody>
          <a:bodyPr/>
          <a:lstStyle/>
          <a:p>
            <a:endParaRPr lang="es-PA"/>
          </a:p>
        </p:txBody>
      </p:sp>
      <p:sp>
        <p:nvSpPr>
          <p:cNvPr id="9" name="8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val="333573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fecha"/>
          <p:cNvSpPr>
            <a:spLocks noGrp="1"/>
          </p:cNvSpPr>
          <p:nvPr>
            <p:ph type="dt" sz="half" idx="10"/>
          </p:nvPr>
        </p:nvSpPr>
        <p:spPr/>
        <p:txBody>
          <a:bodyPr/>
          <a:lstStyle/>
          <a:p>
            <a:fld id="{B5C49AD2-2AA9-4D5F-850F-E1C997414ECB}" type="datetimeFigureOut">
              <a:rPr lang="es-PA" smtClean="0"/>
              <a:pPr/>
              <a:t>11/26/2012</a:t>
            </a:fld>
            <a:endParaRPr lang="es-PA"/>
          </a:p>
        </p:txBody>
      </p:sp>
      <p:sp>
        <p:nvSpPr>
          <p:cNvPr id="4" name="3 Marcador de pie de página"/>
          <p:cNvSpPr>
            <a:spLocks noGrp="1"/>
          </p:cNvSpPr>
          <p:nvPr>
            <p:ph type="ftr" sz="quarter" idx="11"/>
          </p:nvPr>
        </p:nvSpPr>
        <p:spPr/>
        <p:txBody>
          <a:bodyPr/>
          <a:lstStyle/>
          <a:p>
            <a:endParaRPr lang="es-PA"/>
          </a:p>
        </p:txBody>
      </p:sp>
      <p:sp>
        <p:nvSpPr>
          <p:cNvPr id="5" name="4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val="241027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C49AD2-2AA9-4D5F-850F-E1C997414ECB}" type="datetimeFigureOut">
              <a:rPr lang="es-PA" smtClean="0"/>
              <a:pPr/>
              <a:t>11/26/2012</a:t>
            </a:fld>
            <a:endParaRPr lang="es-PA"/>
          </a:p>
        </p:txBody>
      </p:sp>
      <p:sp>
        <p:nvSpPr>
          <p:cNvPr id="3" name="2 Marcador de pie de página"/>
          <p:cNvSpPr>
            <a:spLocks noGrp="1"/>
          </p:cNvSpPr>
          <p:nvPr>
            <p:ph type="ftr" sz="quarter" idx="11"/>
          </p:nvPr>
        </p:nvSpPr>
        <p:spPr/>
        <p:txBody>
          <a:bodyPr/>
          <a:lstStyle/>
          <a:p>
            <a:endParaRPr lang="es-PA"/>
          </a:p>
        </p:txBody>
      </p:sp>
      <p:sp>
        <p:nvSpPr>
          <p:cNvPr id="4" name="3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val="170700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C49AD2-2AA9-4D5F-850F-E1C997414ECB}" type="datetimeFigureOut">
              <a:rPr lang="es-PA" smtClean="0"/>
              <a:pPr/>
              <a:t>11/26/2012</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val="208240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C49AD2-2AA9-4D5F-850F-E1C997414ECB}" type="datetimeFigureOut">
              <a:rPr lang="es-PA" smtClean="0"/>
              <a:pPr/>
              <a:t>11/26/2012</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F87F9CC2-7F79-41AB-973B-FE0E4A817F0C}" type="slidenum">
              <a:rPr lang="es-PA" smtClean="0"/>
              <a:pPr/>
              <a:t>‹Nº›</a:t>
            </a:fld>
            <a:endParaRPr lang="es-PA"/>
          </a:p>
        </p:txBody>
      </p:sp>
    </p:spTree>
    <p:extLst>
      <p:ext uri="{BB962C8B-B14F-4D97-AF65-F5344CB8AC3E}">
        <p14:creationId xmlns:p14="http://schemas.microsoft.com/office/powerpoint/2010/main" val="722063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49AD2-2AA9-4D5F-850F-E1C997414ECB}" type="datetimeFigureOut">
              <a:rPr lang="es-PA" smtClean="0"/>
              <a:pPr/>
              <a:t>11/26/2012</a:t>
            </a:fld>
            <a:endParaRPr lang="es-PA"/>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F9CC2-7F79-41AB-973B-FE0E4A817F0C}" type="slidenum">
              <a:rPr lang="es-PA" smtClean="0"/>
              <a:pPr/>
              <a:t>‹Nº›</a:t>
            </a:fld>
            <a:endParaRPr lang="es-PA"/>
          </a:p>
        </p:txBody>
      </p:sp>
    </p:spTree>
    <p:extLst>
      <p:ext uri="{BB962C8B-B14F-4D97-AF65-F5344CB8AC3E}">
        <p14:creationId xmlns:p14="http://schemas.microsoft.com/office/powerpoint/2010/main" val="1177881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Lorenzo.violante@ifrc.org" TargetMode="External"/><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15.jpeg"/><Relationship Id="rId5" Type="http://schemas.openxmlformats.org/officeDocument/2006/relationships/image" Target="../media/image1.png"/><Relationship Id="rId10" Type="http://schemas.openxmlformats.org/officeDocument/2006/relationships/image" Target="../media/image6.gif"/><Relationship Id="rId4" Type="http://schemas.openxmlformats.org/officeDocument/2006/relationships/hyperlink" Target="http://www.ifrc.org/" TargetMode="External"/><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jpeg"/><Relationship Id="rId10" Type="http://schemas.openxmlformats.org/officeDocument/2006/relationships/image" Target="../media/image12.jpeg"/><Relationship Id="rId4" Type="http://schemas.openxmlformats.org/officeDocument/2006/relationships/image" Target="../media/image2.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916832"/>
            <a:ext cx="7198568" cy="1470025"/>
          </a:xfrm>
          <a:noFill/>
        </p:spPr>
        <p:txBody>
          <a:bodyPr>
            <a:normAutofit/>
          </a:bodyPr>
          <a:lstStyle/>
          <a:p>
            <a:pPr algn="l"/>
            <a:r>
              <a:rPr lang="es-PA" sz="3200" b="1" dirty="0" smtClean="0">
                <a:solidFill>
                  <a:srgbClr val="0070C0"/>
                </a:solidFill>
                <a:effectLst>
                  <a:outerShdw blurRad="38100" dist="38100" dir="2700000" algn="tl">
                    <a:srgbClr val="000000">
                      <a:alpha val="43137"/>
                    </a:srgbClr>
                  </a:outerShdw>
                </a:effectLst>
              </a:rPr>
              <a:t>Análisis de procesos de recuperación en eventos extremos: Haití y Chile</a:t>
            </a:r>
            <a:endParaRPr lang="es-PA" sz="3200" b="1" dirty="0">
              <a:solidFill>
                <a:srgbClr val="0070C0"/>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1259632" y="3573016"/>
            <a:ext cx="6400800" cy="2016224"/>
          </a:xfrm>
          <a:noFill/>
        </p:spPr>
        <p:txBody>
          <a:bodyPr>
            <a:normAutofit fontScale="92500" lnSpcReduction="10000"/>
          </a:bodyPr>
          <a:lstStyle/>
          <a:p>
            <a:pPr algn="l"/>
            <a:r>
              <a:rPr lang="es-PA" sz="3000" b="1" dirty="0" smtClean="0">
                <a:solidFill>
                  <a:srgbClr val="000066"/>
                </a:solidFill>
                <a:effectLst>
                  <a:outerShdw blurRad="38100" dist="38100" dir="2700000" algn="tl">
                    <a:srgbClr val="000000">
                      <a:alpha val="43137"/>
                    </a:srgbClr>
                  </a:outerShdw>
                </a:effectLst>
              </a:rPr>
              <a:t>Terremoto Haití: una visión</a:t>
            </a:r>
          </a:p>
          <a:p>
            <a:pPr algn="l"/>
            <a:r>
              <a:rPr lang="es-PA" sz="3000" b="1" dirty="0" smtClean="0">
                <a:solidFill>
                  <a:srgbClr val="000066"/>
                </a:solidFill>
                <a:effectLst>
                  <a:outerShdw blurRad="38100" dist="38100" dir="2700000" algn="tl">
                    <a:srgbClr val="000000">
                      <a:alpha val="43137"/>
                    </a:srgbClr>
                  </a:outerShdw>
                </a:effectLst>
              </a:rPr>
              <a:t>Federación Internacional de Sociedades de la Cruz Roja y la Media Luna Roja</a:t>
            </a:r>
          </a:p>
          <a:p>
            <a:pPr algn="l"/>
            <a:endParaRPr lang="es-PA" sz="2200" b="1" dirty="0" smtClean="0">
              <a:solidFill>
                <a:srgbClr val="000066"/>
              </a:solidFill>
              <a:effectLst>
                <a:outerShdw blurRad="38100" dist="38100" dir="2700000" algn="tl">
                  <a:srgbClr val="000000">
                    <a:alpha val="43137"/>
                  </a:srgbClr>
                </a:outerShdw>
              </a:effectLst>
            </a:endParaRPr>
          </a:p>
          <a:p>
            <a:pPr algn="l"/>
            <a:r>
              <a:rPr lang="es-PA" sz="2200" b="1" dirty="0" smtClean="0">
                <a:solidFill>
                  <a:srgbClr val="000066"/>
                </a:solidFill>
                <a:effectLst>
                  <a:outerShdw blurRad="38100" dist="38100" dir="2700000" algn="tl">
                    <a:srgbClr val="000000">
                      <a:alpha val="43137"/>
                    </a:srgbClr>
                  </a:outerShdw>
                </a:effectLst>
              </a:rPr>
              <a:t>Lorenzo Violante</a:t>
            </a:r>
            <a:endParaRPr lang="es-PA" sz="2200" b="1" dirty="0">
              <a:solidFill>
                <a:srgbClr val="000066"/>
              </a:solidFill>
              <a:effectLst>
                <a:outerShdw blurRad="38100" dist="38100" dir="2700000" algn="tl">
                  <a:srgbClr val="000000">
                    <a:alpha val="43137"/>
                  </a:srgbClr>
                </a:outerShdw>
              </a:effectLst>
            </a:endParaRPr>
          </a:p>
        </p:txBody>
      </p:sp>
      <p:sp>
        <p:nvSpPr>
          <p:cNvPr id="4" name="3 CuadroTexto"/>
          <p:cNvSpPr txBox="1"/>
          <p:nvPr/>
        </p:nvSpPr>
        <p:spPr>
          <a:xfrm>
            <a:off x="5508104" y="5733256"/>
            <a:ext cx="3384376" cy="369332"/>
          </a:xfrm>
          <a:prstGeom prst="rect">
            <a:avLst/>
          </a:prstGeom>
          <a:noFill/>
        </p:spPr>
        <p:txBody>
          <a:bodyPr wrap="square" rtlCol="0">
            <a:spAutoFit/>
          </a:bodyPr>
          <a:lstStyle/>
          <a:p>
            <a:pPr algn="r"/>
            <a:r>
              <a:rPr lang="es-PA" b="1" dirty="0" smtClean="0">
                <a:solidFill>
                  <a:srgbClr val="0070C0"/>
                </a:solidFill>
                <a:effectLst>
                  <a:outerShdw blurRad="38100" dist="38100" dir="2700000" algn="tl">
                    <a:srgbClr val="000000">
                      <a:alpha val="43137"/>
                    </a:srgbClr>
                  </a:outerShdw>
                </a:effectLst>
              </a:rPr>
              <a:t>26 Nov. 2012 </a:t>
            </a:r>
            <a:endParaRPr lang="es-PA" b="1" dirty="0">
              <a:solidFill>
                <a:srgbClr val="0070C0"/>
              </a:solidFill>
              <a:effectLst>
                <a:outerShdw blurRad="38100" dist="38100" dir="2700000" algn="tl">
                  <a:srgbClr val="000000">
                    <a:alpha val="43137"/>
                  </a:srgbClr>
                </a:outerShdw>
              </a:effectLst>
            </a:endParaRPr>
          </a:p>
        </p:txBody>
      </p:sp>
      <p:pic>
        <p:nvPicPr>
          <p:cNvPr id="6" name="Imagen 7"/>
          <p:cNvPicPr>
            <a:picLocks noChangeAspect="1" noChangeArrowheads="1"/>
          </p:cNvPicPr>
          <p:nvPr/>
        </p:nvPicPr>
        <p:blipFill>
          <a:blip r:embed="rId3" cstate="print"/>
          <a:srcRect/>
          <a:stretch>
            <a:fillRect/>
          </a:stretch>
        </p:blipFill>
        <p:spPr bwMode="auto">
          <a:xfrm>
            <a:off x="179512" y="260648"/>
            <a:ext cx="5688632" cy="968185"/>
          </a:xfrm>
          <a:prstGeom prst="rect">
            <a:avLst/>
          </a:prstGeom>
          <a:noFill/>
          <a:ln w="9525">
            <a:noFill/>
            <a:miter lim="800000"/>
            <a:headEnd/>
            <a:tailEnd/>
          </a:ln>
        </p:spPr>
      </p:pic>
      <p:pic>
        <p:nvPicPr>
          <p:cNvPr id="7" name="Imagen 10" descr="footer1.jpg"/>
          <p:cNvPicPr>
            <a:picLocks noChangeAspect="1" noChangeArrowheads="1"/>
          </p:cNvPicPr>
          <p:nvPr/>
        </p:nvPicPr>
        <p:blipFill>
          <a:blip r:embed="rId4" cstate="print"/>
          <a:srcRect l="4155" r="7232" b="-25999"/>
          <a:stretch>
            <a:fillRect/>
          </a:stretch>
        </p:blipFill>
        <p:spPr bwMode="auto">
          <a:xfrm>
            <a:off x="4283968" y="6165304"/>
            <a:ext cx="4608512" cy="144016"/>
          </a:xfrm>
          <a:prstGeom prst="rect">
            <a:avLst/>
          </a:prstGeom>
          <a:noFill/>
        </p:spPr>
      </p:pic>
      <p:grpSp>
        <p:nvGrpSpPr>
          <p:cNvPr id="13" name="12 Grupo"/>
          <p:cNvGrpSpPr/>
          <p:nvPr/>
        </p:nvGrpSpPr>
        <p:grpSpPr>
          <a:xfrm>
            <a:off x="5790318" y="6378431"/>
            <a:ext cx="3102162" cy="362937"/>
            <a:chOff x="3980221" y="6142874"/>
            <a:chExt cx="3102162" cy="362937"/>
          </a:xfrm>
        </p:grpSpPr>
        <p:pic>
          <p:nvPicPr>
            <p:cNvPr id="9" name="Picture 67"/>
            <p:cNvPicPr>
              <a:picLocks noChangeAspect="1" noChangeArrowheads="1"/>
            </p:cNvPicPr>
            <p:nvPr/>
          </p:nvPicPr>
          <p:blipFill>
            <a:blip r:embed="rId5" cstate="print"/>
            <a:srcRect/>
            <a:stretch>
              <a:fillRect/>
            </a:stretch>
          </p:blipFill>
          <p:spPr bwMode="auto">
            <a:xfrm>
              <a:off x="4839427" y="6161943"/>
              <a:ext cx="1056704" cy="316537"/>
            </a:xfrm>
            <a:prstGeom prst="rect">
              <a:avLst/>
            </a:prstGeom>
            <a:noFill/>
          </p:spPr>
        </p:pic>
        <p:pic>
          <p:nvPicPr>
            <p:cNvPr id="10" name="Picture 66"/>
            <p:cNvPicPr>
              <a:picLocks noChangeAspect="1" noChangeArrowheads="1"/>
            </p:cNvPicPr>
            <p:nvPr/>
          </p:nvPicPr>
          <p:blipFill>
            <a:blip r:embed="rId6" cstate="print"/>
            <a:srcRect/>
            <a:stretch>
              <a:fillRect/>
            </a:stretch>
          </p:blipFill>
          <p:spPr bwMode="auto">
            <a:xfrm>
              <a:off x="3980221" y="6181011"/>
              <a:ext cx="708703" cy="324800"/>
            </a:xfrm>
            <a:prstGeom prst="rect">
              <a:avLst/>
            </a:prstGeom>
            <a:noFill/>
          </p:spPr>
        </p:pic>
        <p:pic>
          <p:nvPicPr>
            <p:cNvPr id="12" name="Picture 64"/>
            <p:cNvPicPr>
              <a:picLocks noChangeAspect="1" noChangeArrowheads="1"/>
            </p:cNvPicPr>
            <p:nvPr/>
          </p:nvPicPr>
          <p:blipFill>
            <a:blip r:embed="rId7" cstate="print"/>
            <a:srcRect/>
            <a:stretch>
              <a:fillRect/>
            </a:stretch>
          </p:blipFill>
          <p:spPr bwMode="auto">
            <a:xfrm>
              <a:off x="6028219" y="6142874"/>
              <a:ext cx="1054164" cy="333699"/>
            </a:xfrm>
            <a:prstGeom prst="rect">
              <a:avLst/>
            </a:prstGeom>
            <a:noFill/>
          </p:spPr>
        </p:pic>
      </p:grpSp>
      <p:pic>
        <p:nvPicPr>
          <p:cNvPr id="1026" name="Picture 2" descr="C:\Users\geraldine.becchi\Documents\Geraldine\Admin\Logo\PNUD_Logo-azul-tagline-negro.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5368" y="836713"/>
            <a:ext cx="372776" cy="87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265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10741"/>
            <a:ext cx="8229600" cy="1143000"/>
          </a:xfrm>
        </p:spPr>
        <p:txBody>
          <a:bodyPr>
            <a:normAutofit/>
          </a:bodyPr>
          <a:lstStyle/>
          <a:p>
            <a:pPr algn="l"/>
            <a:r>
              <a:rPr lang="es-PA" sz="3200" b="1" dirty="0" smtClean="0">
                <a:solidFill>
                  <a:srgbClr val="0070C0"/>
                </a:solidFill>
                <a:effectLst>
                  <a:outerShdw blurRad="38100" dist="38100" dir="2700000" algn="tl">
                    <a:srgbClr val="000000">
                      <a:alpha val="43137"/>
                    </a:srgbClr>
                  </a:outerShdw>
                </a:effectLst>
              </a:rPr>
              <a:t>LECCIONES APRENDIDAS</a:t>
            </a:r>
            <a:endParaRPr lang="es-ES" sz="3200" dirty="0"/>
          </a:p>
        </p:txBody>
      </p:sp>
      <p:sp>
        <p:nvSpPr>
          <p:cNvPr id="3" name="2 Marcador de contenido"/>
          <p:cNvSpPr>
            <a:spLocks noGrp="1"/>
          </p:cNvSpPr>
          <p:nvPr>
            <p:ph idx="1"/>
          </p:nvPr>
        </p:nvSpPr>
        <p:spPr>
          <a:xfrm>
            <a:off x="395536" y="2060848"/>
            <a:ext cx="8229600" cy="3960440"/>
          </a:xfrm>
        </p:spPr>
        <p:txBody>
          <a:bodyPr>
            <a:normAutofit lnSpcReduction="10000"/>
          </a:bodyPr>
          <a:lstStyle/>
          <a:p>
            <a:r>
              <a:rPr lang="es-PA" b="1" dirty="0" smtClean="0">
                <a:solidFill>
                  <a:srgbClr val="000066"/>
                </a:solidFill>
                <a:effectLst>
                  <a:outerShdw blurRad="38100" dist="38100" dir="2700000" algn="tl">
                    <a:srgbClr val="000000">
                      <a:alpha val="43137"/>
                    </a:srgbClr>
                  </a:outerShdw>
                </a:effectLst>
              </a:rPr>
              <a:t>Flexibilidad y adaptación</a:t>
            </a:r>
          </a:p>
          <a:p>
            <a:r>
              <a:rPr lang="es-PA" b="1" dirty="0" smtClean="0">
                <a:solidFill>
                  <a:srgbClr val="000066"/>
                </a:solidFill>
                <a:effectLst>
                  <a:outerShdw blurRad="38100" dist="38100" dir="2700000" algn="tl">
                    <a:srgbClr val="000000">
                      <a:alpha val="43137"/>
                    </a:srgbClr>
                  </a:outerShdw>
                </a:effectLst>
              </a:rPr>
              <a:t>Medios de vida</a:t>
            </a:r>
          </a:p>
          <a:p>
            <a:r>
              <a:rPr lang="es-PA" b="1" dirty="0" smtClean="0">
                <a:solidFill>
                  <a:srgbClr val="000066"/>
                </a:solidFill>
                <a:effectLst>
                  <a:outerShdw blurRad="38100" dist="38100" dir="2700000" algn="tl">
                    <a:srgbClr val="000000">
                      <a:alpha val="43137"/>
                    </a:srgbClr>
                  </a:outerShdw>
                </a:effectLst>
              </a:rPr>
              <a:t>Visión integral – trabajo coordinado</a:t>
            </a:r>
          </a:p>
          <a:p>
            <a:r>
              <a:rPr lang="es-PA" b="1" dirty="0" smtClean="0">
                <a:solidFill>
                  <a:srgbClr val="000066"/>
                </a:solidFill>
                <a:effectLst>
                  <a:outerShdw blurRad="38100" dist="38100" dir="2700000" algn="tl">
                    <a:srgbClr val="000000">
                      <a:alpha val="43137"/>
                    </a:srgbClr>
                  </a:outerShdw>
                </a:effectLst>
              </a:rPr>
              <a:t>Trabajo micro – impacto macro</a:t>
            </a:r>
          </a:p>
          <a:p>
            <a:r>
              <a:rPr lang="es-PA" b="1" dirty="0" smtClean="0">
                <a:solidFill>
                  <a:srgbClr val="000066"/>
                </a:solidFill>
                <a:effectLst>
                  <a:outerShdw blurRad="38100" dist="38100" dir="2700000" algn="tl">
                    <a:srgbClr val="000000">
                      <a:alpha val="43137"/>
                    </a:srgbClr>
                  </a:outerShdw>
                </a:effectLst>
              </a:rPr>
              <a:t>Comunidad en el centro</a:t>
            </a:r>
          </a:p>
          <a:p>
            <a:r>
              <a:rPr lang="es-PA" b="1" dirty="0" smtClean="0">
                <a:solidFill>
                  <a:srgbClr val="000066"/>
                </a:solidFill>
                <a:effectLst>
                  <a:outerShdw blurRad="38100" dist="38100" dir="2700000" algn="tl">
                    <a:srgbClr val="000000">
                      <a:alpha val="43137"/>
                    </a:srgbClr>
                  </a:outerShdw>
                </a:effectLst>
              </a:rPr>
              <a:t>Innovación</a:t>
            </a:r>
          </a:p>
          <a:p>
            <a:r>
              <a:rPr lang="es-PA" b="1" dirty="0" smtClean="0">
                <a:solidFill>
                  <a:srgbClr val="000066"/>
                </a:solidFill>
                <a:effectLst>
                  <a:outerShdw blurRad="38100" dist="38100" dir="2700000" algn="tl">
                    <a:srgbClr val="000000">
                      <a:alpha val="43137"/>
                    </a:srgbClr>
                  </a:outerShdw>
                </a:effectLst>
              </a:rPr>
              <a:t>Reducción del riesgo </a:t>
            </a:r>
          </a:p>
          <a:p>
            <a:endParaRPr lang="es-ES" dirty="0"/>
          </a:p>
        </p:txBody>
      </p:sp>
      <p:pic>
        <p:nvPicPr>
          <p:cNvPr id="4" name="Imagen 7"/>
          <p:cNvPicPr>
            <a:picLocks noChangeAspect="1" noChangeArrowheads="1"/>
          </p:cNvPicPr>
          <p:nvPr/>
        </p:nvPicPr>
        <p:blipFill>
          <a:blip r:embed="rId3" cstate="print"/>
          <a:srcRect/>
          <a:stretch>
            <a:fillRect/>
          </a:stretch>
        </p:blipFill>
        <p:spPr bwMode="auto">
          <a:xfrm>
            <a:off x="179512" y="260648"/>
            <a:ext cx="5688632" cy="968185"/>
          </a:xfrm>
          <a:prstGeom prst="rect">
            <a:avLst/>
          </a:prstGeom>
          <a:noFill/>
          <a:ln w="9525">
            <a:noFill/>
            <a:miter lim="800000"/>
            <a:headEnd/>
            <a:tailEnd/>
          </a:ln>
        </p:spPr>
      </p:pic>
      <p:pic>
        <p:nvPicPr>
          <p:cNvPr id="5" name="Imagen 10" descr="footer1.jpg"/>
          <p:cNvPicPr>
            <a:picLocks noChangeAspect="1" noChangeArrowheads="1"/>
          </p:cNvPicPr>
          <p:nvPr/>
        </p:nvPicPr>
        <p:blipFill>
          <a:blip r:embed="rId4" cstate="print"/>
          <a:srcRect l="4155" r="7232" b="-25999"/>
          <a:stretch>
            <a:fillRect/>
          </a:stretch>
        </p:blipFill>
        <p:spPr bwMode="auto">
          <a:xfrm>
            <a:off x="4283968" y="6165304"/>
            <a:ext cx="4608512" cy="144016"/>
          </a:xfrm>
          <a:prstGeom prst="rect">
            <a:avLst/>
          </a:prstGeom>
          <a:noFill/>
        </p:spPr>
      </p:pic>
      <p:grpSp>
        <p:nvGrpSpPr>
          <p:cNvPr id="6" name="5 Grupo"/>
          <p:cNvGrpSpPr/>
          <p:nvPr/>
        </p:nvGrpSpPr>
        <p:grpSpPr>
          <a:xfrm>
            <a:off x="5790318" y="6378431"/>
            <a:ext cx="3102162" cy="362937"/>
            <a:chOff x="3980221" y="6142874"/>
            <a:chExt cx="3102162" cy="362937"/>
          </a:xfrm>
        </p:grpSpPr>
        <p:pic>
          <p:nvPicPr>
            <p:cNvPr id="7" name="Picture 67"/>
            <p:cNvPicPr>
              <a:picLocks noChangeAspect="1" noChangeArrowheads="1"/>
            </p:cNvPicPr>
            <p:nvPr/>
          </p:nvPicPr>
          <p:blipFill>
            <a:blip r:embed="rId5" cstate="print"/>
            <a:srcRect/>
            <a:stretch>
              <a:fillRect/>
            </a:stretch>
          </p:blipFill>
          <p:spPr bwMode="auto">
            <a:xfrm>
              <a:off x="4839427" y="6161943"/>
              <a:ext cx="1056704" cy="316537"/>
            </a:xfrm>
            <a:prstGeom prst="rect">
              <a:avLst/>
            </a:prstGeom>
            <a:noFill/>
          </p:spPr>
        </p:pic>
        <p:pic>
          <p:nvPicPr>
            <p:cNvPr id="8" name="Picture 66"/>
            <p:cNvPicPr>
              <a:picLocks noChangeAspect="1" noChangeArrowheads="1"/>
            </p:cNvPicPr>
            <p:nvPr/>
          </p:nvPicPr>
          <p:blipFill>
            <a:blip r:embed="rId6" cstate="print"/>
            <a:srcRect/>
            <a:stretch>
              <a:fillRect/>
            </a:stretch>
          </p:blipFill>
          <p:spPr bwMode="auto">
            <a:xfrm>
              <a:off x="3980221" y="6181011"/>
              <a:ext cx="708703" cy="324800"/>
            </a:xfrm>
            <a:prstGeom prst="rect">
              <a:avLst/>
            </a:prstGeom>
            <a:noFill/>
          </p:spPr>
        </p:pic>
        <p:pic>
          <p:nvPicPr>
            <p:cNvPr id="9" name="Picture 64"/>
            <p:cNvPicPr>
              <a:picLocks noChangeAspect="1" noChangeArrowheads="1"/>
            </p:cNvPicPr>
            <p:nvPr/>
          </p:nvPicPr>
          <p:blipFill>
            <a:blip r:embed="rId7" cstate="print"/>
            <a:srcRect/>
            <a:stretch>
              <a:fillRect/>
            </a:stretch>
          </p:blipFill>
          <p:spPr bwMode="auto">
            <a:xfrm>
              <a:off x="6028219" y="6142874"/>
              <a:ext cx="1054164" cy="333699"/>
            </a:xfrm>
            <a:prstGeom prst="rect">
              <a:avLst/>
            </a:prstGeom>
            <a:noFill/>
          </p:spPr>
        </p:pic>
      </p:grpSp>
      <p:pic>
        <p:nvPicPr>
          <p:cNvPr id="10" name="Picture 2" descr="C:\Users\geraldine.becchi\Documents\Geraldine\Admin\Logo\PNUD_Logo-azul-tagline-negro.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5368" y="836713"/>
            <a:ext cx="372776" cy="879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916832"/>
            <a:ext cx="7198568" cy="2016224"/>
          </a:xfrm>
          <a:noFill/>
        </p:spPr>
        <p:txBody>
          <a:bodyPr>
            <a:normAutofit fontScale="90000"/>
          </a:bodyPr>
          <a:lstStyle/>
          <a:p>
            <a:pPr algn="l"/>
            <a:r>
              <a:rPr lang="es-PA" sz="3200" b="1" dirty="0" smtClean="0">
                <a:solidFill>
                  <a:srgbClr val="0070C0"/>
                </a:solidFill>
                <a:effectLst>
                  <a:outerShdw blurRad="38100" dist="38100" dir="2700000" algn="tl">
                    <a:srgbClr val="000000">
                      <a:alpha val="43137"/>
                    </a:srgbClr>
                  </a:outerShdw>
                </a:effectLst>
              </a:rPr>
              <a:t>Los procesos de recuperación tras eventos extremos toman muchos años. El pueblo haitiano ha demostrado su capacidad de recuperación, pero el proceso no ha concluido. </a:t>
            </a:r>
            <a:endParaRPr lang="es-PA" sz="3200" b="1" dirty="0">
              <a:solidFill>
                <a:srgbClr val="0070C0"/>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971600" y="5273824"/>
            <a:ext cx="7416824" cy="1584176"/>
          </a:xfrm>
          <a:noFill/>
        </p:spPr>
        <p:txBody>
          <a:bodyPr>
            <a:normAutofit/>
          </a:bodyPr>
          <a:lstStyle/>
          <a:p>
            <a:pPr algn="l"/>
            <a:r>
              <a:rPr lang="es-PA" sz="2000" b="1" dirty="0" smtClean="0">
                <a:solidFill>
                  <a:srgbClr val="000066"/>
                </a:solidFill>
                <a:effectLst>
                  <a:outerShdw blurRad="38100" dist="38100" dir="2700000" algn="tl">
                    <a:srgbClr val="000000">
                      <a:alpha val="43137"/>
                    </a:srgbClr>
                  </a:outerShdw>
                </a:effectLst>
              </a:rPr>
              <a:t>Lorenzo Violante Ruiz, Coordinador Equipo de Apoyo Haití, FICR</a:t>
            </a:r>
          </a:p>
          <a:p>
            <a:pPr algn="l"/>
            <a:r>
              <a:rPr lang="es-PA" sz="2000" b="1" dirty="0" smtClean="0">
                <a:solidFill>
                  <a:srgbClr val="000066"/>
                </a:solidFill>
                <a:effectLst>
                  <a:outerShdw blurRad="38100" dist="38100" dir="2700000" algn="tl">
                    <a:srgbClr val="000000">
                      <a:alpha val="43137"/>
                    </a:srgbClr>
                  </a:outerShdw>
                </a:effectLst>
                <a:hlinkClick r:id="rId3"/>
              </a:rPr>
              <a:t>lorenzo.violante@ifrc.org</a:t>
            </a:r>
            <a:r>
              <a:rPr lang="es-PA" sz="2000" b="1" dirty="0" smtClean="0">
                <a:solidFill>
                  <a:srgbClr val="000066"/>
                </a:solidFill>
                <a:effectLst>
                  <a:outerShdw blurRad="38100" dist="38100" dir="2700000" algn="tl">
                    <a:srgbClr val="000000">
                      <a:alpha val="43137"/>
                    </a:srgbClr>
                  </a:outerShdw>
                </a:effectLst>
              </a:rPr>
              <a:t> </a:t>
            </a:r>
          </a:p>
          <a:p>
            <a:pPr algn="l"/>
            <a:r>
              <a:rPr lang="es-PA" sz="2000" b="1" dirty="0" smtClean="0">
                <a:solidFill>
                  <a:srgbClr val="000066"/>
                </a:solidFill>
                <a:effectLst>
                  <a:outerShdw blurRad="38100" dist="38100" dir="2700000" algn="tl">
                    <a:srgbClr val="000000">
                      <a:alpha val="43137"/>
                    </a:srgbClr>
                  </a:outerShdw>
                </a:effectLst>
              </a:rPr>
              <a:t> </a:t>
            </a:r>
            <a:r>
              <a:rPr lang="es-PA" sz="2000" b="1" dirty="0" smtClean="0">
                <a:solidFill>
                  <a:srgbClr val="000066"/>
                </a:solidFill>
                <a:effectLst>
                  <a:outerShdw blurRad="38100" dist="38100" dir="2700000" algn="tl">
                    <a:srgbClr val="000000">
                      <a:alpha val="43137"/>
                    </a:srgbClr>
                  </a:outerShdw>
                </a:effectLst>
                <a:hlinkClick r:id="rId4"/>
              </a:rPr>
              <a:t>www.ifrc.org</a:t>
            </a:r>
            <a:r>
              <a:rPr lang="es-PA" sz="2000" b="1" dirty="0" smtClean="0">
                <a:solidFill>
                  <a:srgbClr val="000066"/>
                </a:solidFill>
                <a:effectLst>
                  <a:outerShdw blurRad="38100" dist="38100" dir="2700000" algn="tl">
                    <a:srgbClr val="000000">
                      <a:alpha val="43137"/>
                    </a:srgbClr>
                  </a:outerShdw>
                </a:effectLst>
              </a:rPr>
              <a:t> </a:t>
            </a:r>
            <a:endParaRPr lang="es-PA" sz="2000" b="1" dirty="0">
              <a:solidFill>
                <a:srgbClr val="000066"/>
              </a:solidFill>
              <a:effectLst>
                <a:outerShdw blurRad="38100" dist="38100" dir="2700000" algn="tl">
                  <a:srgbClr val="000000">
                    <a:alpha val="43137"/>
                  </a:srgbClr>
                </a:outerShdw>
              </a:effectLst>
            </a:endParaRPr>
          </a:p>
        </p:txBody>
      </p:sp>
      <p:pic>
        <p:nvPicPr>
          <p:cNvPr id="6" name="Imagen 7"/>
          <p:cNvPicPr>
            <a:picLocks noChangeAspect="1" noChangeArrowheads="1"/>
          </p:cNvPicPr>
          <p:nvPr/>
        </p:nvPicPr>
        <p:blipFill>
          <a:blip r:embed="rId5" cstate="print"/>
          <a:srcRect/>
          <a:stretch>
            <a:fillRect/>
          </a:stretch>
        </p:blipFill>
        <p:spPr bwMode="auto">
          <a:xfrm>
            <a:off x="179512" y="260648"/>
            <a:ext cx="5688632" cy="968185"/>
          </a:xfrm>
          <a:prstGeom prst="rect">
            <a:avLst/>
          </a:prstGeom>
          <a:noFill/>
          <a:ln w="9525">
            <a:noFill/>
            <a:miter lim="800000"/>
            <a:headEnd/>
            <a:tailEnd/>
          </a:ln>
        </p:spPr>
      </p:pic>
      <p:pic>
        <p:nvPicPr>
          <p:cNvPr id="7" name="Imagen 10" descr="footer1.jpg"/>
          <p:cNvPicPr>
            <a:picLocks noChangeAspect="1" noChangeArrowheads="1"/>
          </p:cNvPicPr>
          <p:nvPr/>
        </p:nvPicPr>
        <p:blipFill>
          <a:blip r:embed="rId6" cstate="print"/>
          <a:srcRect l="4155" r="7232" b="-25999"/>
          <a:stretch>
            <a:fillRect/>
          </a:stretch>
        </p:blipFill>
        <p:spPr bwMode="auto">
          <a:xfrm>
            <a:off x="4283968" y="6165304"/>
            <a:ext cx="4608512" cy="144016"/>
          </a:xfrm>
          <a:prstGeom prst="rect">
            <a:avLst/>
          </a:prstGeom>
          <a:noFill/>
        </p:spPr>
      </p:pic>
      <p:grpSp>
        <p:nvGrpSpPr>
          <p:cNvPr id="5" name="12 Grupo"/>
          <p:cNvGrpSpPr/>
          <p:nvPr/>
        </p:nvGrpSpPr>
        <p:grpSpPr>
          <a:xfrm>
            <a:off x="5790318" y="6378431"/>
            <a:ext cx="3102162" cy="362937"/>
            <a:chOff x="3980221" y="6142874"/>
            <a:chExt cx="3102162" cy="362937"/>
          </a:xfrm>
        </p:grpSpPr>
        <p:pic>
          <p:nvPicPr>
            <p:cNvPr id="9" name="Picture 67"/>
            <p:cNvPicPr>
              <a:picLocks noChangeAspect="1" noChangeArrowheads="1"/>
            </p:cNvPicPr>
            <p:nvPr/>
          </p:nvPicPr>
          <p:blipFill>
            <a:blip r:embed="rId7" cstate="print"/>
            <a:srcRect/>
            <a:stretch>
              <a:fillRect/>
            </a:stretch>
          </p:blipFill>
          <p:spPr bwMode="auto">
            <a:xfrm>
              <a:off x="4839427" y="6161943"/>
              <a:ext cx="1056704" cy="316537"/>
            </a:xfrm>
            <a:prstGeom prst="rect">
              <a:avLst/>
            </a:prstGeom>
            <a:noFill/>
          </p:spPr>
        </p:pic>
        <p:pic>
          <p:nvPicPr>
            <p:cNvPr id="10" name="Picture 66"/>
            <p:cNvPicPr>
              <a:picLocks noChangeAspect="1" noChangeArrowheads="1"/>
            </p:cNvPicPr>
            <p:nvPr/>
          </p:nvPicPr>
          <p:blipFill>
            <a:blip r:embed="rId8" cstate="print"/>
            <a:srcRect/>
            <a:stretch>
              <a:fillRect/>
            </a:stretch>
          </p:blipFill>
          <p:spPr bwMode="auto">
            <a:xfrm>
              <a:off x="3980221" y="6181011"/>
              <a:ext cx="708703" cy="324800"/>
            </a:xfrm>
            <a:prstGeom prst="rect">
              <a:avLst/>
            </a:prstGeom>
            <a:noFill/>
          </p:spPr>
        </p:pic>
        <p:pic>
          <p:nvPicPr>
            <p:cNvPr id="12" name="Picture 64"/>
            <p:cNvPicPr>
              <a:picLocks noChangeAspect="1" noChangeArrowheads="1"/>
            </p:cNvPicPr>
            <p:nvPr/>
          </p:nvPicPr>
          <p:blipFill>
            <a:blip r:embed="rId9" cstate="print"/>
            <a:srcRect/>
            <a:stretch>
              <a:fillRect/>
            </a:stretch>
          </p:blipFill>
          <p:spPr bwMode="auto">
            <a:xfrm>
              <a:off x="6028219" y="6142874"/>
              <a:ext cx="1054164" cy="333699"/>
            </a:xfrm>
            <a:prstGeom prst="rect">
              <a:avLst/>
            </a:prstGeom>
            <a:noFill/>
          </p:spPr>
        </p:pic>
      </p:grpSp>
      <p:pic>
        <p:nvPicPr>
          <p:cNvPr id="11" name="Picture 2" descr="C:\Users\geraldine.becchi\Documents\Geraldine\Admin\Logo\PNUD_Logo-azul-tagline-negro.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95368" y="836713"/>
            <a:ext cx="372776" cy="8790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My Documents\Haiti Operation 2k10\Movement Shelter Coordination\04_Com\Pictures\101230_ADM La Piste\151___12\ADM001.JPG"/>
          <p:cNvPicPr>
            <a:picLocks noChangeAspect="1" noChangeArrowheads="1"/>
          </p:cNvPicPr>
          <p:nvPr/>
        </p:nvPicPr>
        <p:blipFill>
          <a:blip r:embed="rId11" cstate="print"/>
          <a:srcRect/>
          <a:stretch>
            <a:fillRect/>
          </a:stretch>
        </p:blipFill>
        <p:spPr bwMode="auto">
          <a:xfrm>
            <a:off x="1" y="0"/>
            <a:ext cx="9144000" cy="5247584"/>
          </a:xfrm>
          <a:prstGeom prst="rect">
            <a:avLst/>
          </a:prstGeom>
          <a:noFill/>
          <a:ln w="9525">
            <a:noFill/>
            <a:miter lim="800000"/>
            <a:headEnd/>
            <a:tailEnd/>
          </a:ln>
        </p:spPr>
      </p:pic>
    </p:spTree>
    <p:extLst>
      <p:ext uri="{BB962C8B-B14F-4D97-AF65-F5344CB8AC3E}">
        <p14:creationId xmlns:p14="http://schemas.microsoft.com/office/powerpoint/2010/main" val="1912265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10741"/>
            <a:ext cx="8229600" cy="1143000"/>
          </a:xfrm>
        </p:spPr>
        <p:txBody>
          <a:bodyPr>
            <a:normAutofit/>
          </a:bodyPr>
          <a:lstStyle/>
          <a:p>
            <a:pPr algn="l"/>
            <a:r>
              <a:rPr lang="es-PA" sz="3200" b="1" dirty="0" smtClean="0">
                <a:solidFill>
                  <a:srgbClr val="0070C0"/>
                </a:solidFill>
                <a:effectLst>
                  <a:outerShdw blurRad="38100" dist="38100" dir="2700000" algn="tl">
                    <a:srgbClr val="000000">
                      <a:alpha val="43137"/>
                    </a:srgbClr>
                  </a:outerShdw>
                </a:effectLst>
              </a:rPr>
              <a:t>OBJETIVO</a:t>
            </a:r>
            <a:endParaRPr lang="es-ES" sz="3200" dirty="0"/>
          </a:p>
        </p:txBody>
      </p:sp>
      <p:sp>
        <p:nvSpPr>
          <p:cNvPr id="3" name="2 Marcador de contenido"/>
          <p:cNvSpPr>
            <a:spLocks noGrp="1"/>
          </p:cNvSpPr>
          <p:nvPr>
            <p:ph idx="1"/>
          </p:nvPr>
        </p:nvSpPr>
        <p:spPr>
          <a:xfrm>
            <a:off x="457200" y="2536304"/>
            <a:ext cx="8229600" cy="3629000"/>
          </a:xfrm>
        </p:spPr>
        <p:txBody>
          <a:bodyPr/>
          <a:lstStyle/>
          <a:p>
            <a:r>
              <a:rPr lang="es-PA" b="1" dirty="0" smtClean="0">
                <a:solidFill>
                  <a:srgbClr val="000066"/>
                </a:solidFill>
                <a:effectLst>
                  <a:outerShdw blurRad="38100" dist="38100" dir="2700000" algn="tl">
                    <a:srgbClr val="000000">
                      <a:alpha val="43137"/>
                    </a:srgbClr>
                  </a:outerShdw>
                </a:effectLst>
              </a:rPr>
              <a:t>Visión alternativa y complementaria</a:t>
            </a:r>
          </a:p>
          <a:p>
            <a:r>
              <a:rPr lang="es-PA" b="1" dirty="0" smtClean="0">
                <a:solidFill>
                  <a:srgbClr val="000066"/>
                </a:solidFill>
                <a:effectLst>
                  <a:outerShdw blurRad="38100" dist="38100" dir="2700000" algn="tl">
                    <a:srgbClr val="000000">
                      <a:alpha val="43137"/>
                    </a:srgbClr>
                  </a:outerShdw>
                </a:effectLst>
              </a:rPr>
              <a:t>Perspectiva humanitaria</a:t>
            </a:r>
          </a:p>
          <a:p>
            <a:r>
              <a:rPr lang="es-PA" b="1" dirty="0" smtClean="0">
                <a:solidFill>
                  <a:srgbClr val="000066"/>
                </a:solidFill>
                <a:effectLst>
                  <a:outerShdw blurRad="38100" dist="38100" dir="2700000" algn="tl">
                    <a:srgbClr val="000000">
                      <a:alpha val="43137"/>
                    </a:srgbClr>
                  </a:outerShdw>
                </a:effectLst>
              </a:rPr>
              <a:t>Desde la comunidad</a:t>
            </a:r>
          </a:p>
          <a:p>
            <a:r>
              <a:rPr lang="es-PA" b="1" dirty="0" smtClean="0">
                <a:solidFill>
                  <a:srgbClr val="000066"/>
                </a:solidFill>
                <a:effectLst>
                  <a:outerShdw blurRad="38100" dist="38100" dir="2700000" algn="tl">
                    <a:srgbClr val="000000">
                      <a:alpha val="43137"/>
                    </a:srgbClr>
                  </a:outerShdw>
                </a:effectLst>
              </a:rPr>
              <a:t>Lecciones aprendidas</a:t>
            </a:r>
          </a:p>
          <a:p>
            <a:pPr>
              <a:buNone/>
            </a:pPr>
            <a:r>
              <a:rPr lang="es-PA" b="1" dirty="0" smtClean="0">
                <a:solidFill>
                  <a:srgbClr val="000066"/>
                </a:solidFill>
                <a:effectLst>
                  <a:outerShdw blurRad="38100" dist="38100" dir="2700000" algn="tl">
                    <a:srgbClr val="000000">
                      <a:alpha val="43137"/>
                    </a:srgbClr>
                  </a:outerShdw>
                </a:effectLst>
              </a:rPr>
              <a:t> </a:t>
            </a:r>
          </a:p>
          <a:p>
            <a:endParaRPr lang="es-ES" dirty="0"/>
          </a:p>
        </p:txBody>
      </p:sp>
      <p:pic>
        <p:nvPicPr>
          <p:cNvPr id="4" name="Imagen 7"/>
          <p:cNvPicPr>
            <a:picLocks noChangeAspect="1" noChangeArrowheads="1"/>
          </p:cNvPicPr>
          <p:nvPr/>
        </p:nvPicPr>
        <p:blipFill>
          <a:blip r:embed="rId3" cstate="print"/>
          <a:srcRect/>
          <a:stretch>
            <a:fillRect/>
          </a:stretch>
        </p:blipFill>
        <p:spPr bwMode="auto">
          <a:xfrm>
            <a:off x="179512" y="260648"/>
            <a:ext cx="5688632" cy="968185"/>
          </a:xfrm>
          <a:prstGeom prst="rect">
            <a:avLst/>
          </a:prstGeom>
          <a:noFill/>
          <a:ln w="9525">
            <a:noFill/>
            <a:miter lim="800000"/>
            <a:headEnd/>
            <a:tailEnd/>
          </a:ln>
        </p:spPr>
      </p:pic>
      <p:pic>
        <p:nvPicPr>
          <p:cNvPr id="5" name="Imagen 10" descr="footer1.jpg"/>
          <p:cNvPicPr>
            <a:picLocks noChangeAspect="1" noChangeArrowheads="1"/>
          </p:cNvPicPr>
          <p:nvPr/>
        </p:nvPicPr>
        <p:blipFill>
          <a:blip r:embed="rId4" cstate="print"/>
          <a:srcRect l="4155" r="7232" b="-25999"/>
          <a:stretch>
            <a:fillRect/>
          </a:stretch>
        </p:blipFill>
        <p:spPr bwMode="auto">
          <a:xfrm>
            <a:off x="4283968" y="6165304"/>
            <a:ext cx="4608512" cy="144016"/>
          </a:xfrm>
          <a:prstGeom prst="rect">
            <a:avLst/>
          </a:prstGeom>
          <a:noFill/>
        </p:spPr>
      </p:pic>
      <p:grpSp>
        <p:nvGrpSpPr>
          <p:cNvPr id="6" name="5 Grupo"/>
          <p:cNvGrpSpPr/>
          <p:nvPr/>
        </p:nvGrpSpPr>
        <p:grpSpPr>
          <a:xfrm>
            <a:off x="5790318" y="6378431"/>
            <a:ext cx="3102162" cy="362937"/>
            <a:chOff x="3980221" y="6142874"/>
            <a:chExt cx="3102162" cy="362937"/>
          </a:xfrm>
        </p:grpSpPr>
        <p:pic>
          <p:nvPicPr>
            <p:cNvPr id="7" name="Picture 67"/>
            <p:cNvPicPr>
              <a:picLocks noChangeAspect="1" noChangeArrowheads="1"/>
            </p:cNvPicPr>
            <p:nvPr/>
          </p:nvPicPr>
          <p:blipFill>
            <a:blip r:embed="rId5" cstate="print"/>
            <a:srcRect/>
            <a:stretch>
              <a:fillRect/>
            </a:stretch>
          </p:blipFill>
          <p:spPr bwMode="auto">
            <a:xfrm>
              <a:off x="4839427" y="6161943"/>
              <a:ext cx="1056704" cy="316537"/>
            </a:xfrm>
            <a:prstGeom prst="rect">
              <a:avLst/>
            </a:prstGeom>
            <a:noFill/>
          </p:spPr>
        </p:pic>
        <p:pic>
          <p:nvPicPr>
            <p:cNvPr id="8" name="Picture 66"/>
            <p:cNvPicPr>
              <a:picLocks noChangeAspect="1" noChangeArrowheads="1"/>
            </p:cNvPicPr>
            <p:nvPr/>
          </p:nvPicPr>
          <p:blipFill>
            <a:blip r:embed="rId6" cstate="print"/>
            <a:srcRect/>
            <a:stretch>
              <a:fillRect/>
            </a:stretch>
          </p:blipFill>
          <p:spPr bwMode="auto">
            <a:xfrm>
              <a:off x="3980221" y="6181011"/>
              <a:ext cx="708703" cy="324800"/>
            </a:xfrm>
            <a:prstGeom prst="rect">
              <a:avLst/>
            </a:prstGeom>
            <a:noFill/>
          </p:spPr>
        </p:pic>
        <p:pic>
          <p:nvPicPr>
            <p:cNvPr id="9" name="Picture 64"/>
            <p:cNvPicPr>
              <a:picLocks noChangeAspect="1" noChangeArrowheads="1"/>
            </p:cNvPicPr>
            <p:nvPr/>
          </p:nvPicPr>
          <p:blipFill>
            <a:blip r:embed="rId7" cstate="print"/>
            <a:srcRect/>
            <a:stretch>
              <a:fillRect/>
            </a:stretch>
          </p:blipFill>
          <p:spPr bwMode="auto">
            <a:xfrm>
              <a:off x="6028219" y="6142874"/>
              <a:ext cx="1054164" cy="333699"/>
            </a:xfrm>
            <a:prstGeom prst="rect">
              <a:avLst/>
            </a:prstGeom>
            <a:noFill/>
          </p:spPr>
        </p:pic>
      </p:grpSp>
      <p:pic>
        <p:nvPicPr>
          <p:cNvPr id="10" name="Picture 2" descr="C:\Users\geraldine.becchi\Documents\Geraldine\Admin\Logo\PNUD_Logo-azul-tagline-negro.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5368" y="836713"/>
            <a:ext cx="372776" cy="879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10741"/>
            <a:ext cx="8229600" cy="1143000"/>
          </a:xfrm>
        </p:spPr>
        <p:txBody>
          <a:bodyPr>
            <a:normAutofit/>
          </a:bodyPr>
          <a:lstStyle/>
          <a:p>
            <a:pPr algn="l"/>
            <a:r>
              <a:rPr lang="es-PA" sz="3200" b="1" dirty="0" smtClean="0">
                <a:solidFill>
                  <a:srgbClr val="0070C0"/>
                </a:solidFill>
                <a:effectLst>
                  <a:outerShdw blurRad="38100" dist="38100" dir="2700000" algn="tl">
                    <a:srgbClr val="000000">
                      <a:alpha val="43137"/>
                    </a:srgbClr>
                  </a:outerShdw>
                </a:effectLst>
              </a:rPr>
              <a:t>FOTOS</a:t>
            </a:r>
            <a:endParaRPr lang="es-ES" sz="3200" dirty="0"/>
          </a:p>
        </p:txBody>
      </p:sp>
      <p:pic>
        <p:nvPicPr>
          <p:cNvPr id="4" name="Imagen 7"/>
          <p:cNvPicPr>
            <a:picLocks noChangeAspect="1" noChangeArrowheads="1"/>
          </p:cNvPicPr>
          <p:nvPr/>
        </p:nvPicPr>
        <p:blipFill>
          <a:blip r:embed="rId3" cstate="print"/>
          <a:srcRect/>
          <a:stretch>
            <a:fillRect/>
          </a:stretch>
        </p:blipFill>
        <p:spPr bwMode="auto">
          <a:xfrm>
            <a:off x="179512" y="260648"/>
            <a:ext cx="5688632" cy="968185"/>
          </a:xfrm>
          <a:prstGeom prst="rect">
            <a:avLst/>
          </a:prstGeom>
          <a:noFill/>
          <a:ln w="9525">
            <a:noFill/>
            <a:miter lim="800000"/>
            <a:headEnd/>
            <a:tailEnd/>
          </a:ln>
        </p:spPr>
      </p:pic>
      <p:pic>
        <p:nvPicPr>
          <p:cNvPr id="5" name="Imagen 10" descr="footer1.jpg"/>
          <p:cNvPicPr>
            <a:picLocks noChangeAspect="1" noChangeArrowheads="1"/>
          </p:cNvPicPr>
          <p:nvPr/>
        </p:nvPicPr>
        <p:blipFill>
          <a:blip r:embed="rId4" cstate="print"/>
          <a:srcRect l="4155" r="7232" b="-25999"/>
          <a:stretch>
            <a:fillRect/>
          </a:stretch>
        </p:blipFill>
        <p:spPr bwMode="auto">
          <a:xfrm>
            <a:off x="4283968" y="6165304"/>
            <a:ext cx="4608512" cy="144016"/>
          </a:xfrm>
          <a:prstGeom prst="rect">
            <a:avLst/>
          </a:prstGeom>
          <a:noFill/>
        </p:spPr>
      </p:pic>
      <p:grpSp>
        <p:nvGrpSpPr>
          <p:cNvPr id="6" name="5 Grupo"/>
          <p:cNvGrpSpPr/>
          <p:nvPr/>
        </p:nvGrpSpPr>
        <p:grpSpPr>
          <a:xfrm>
            <a:off x="5790318" y="6378431"/>
            <a:ext cx="3102162" cy="362937"/>
            <a:chOff x="3980221" y="6142874"/>
            <a:chExt cx="3102162" cy="362937"/>
          </a:xfrm>
        </p:grpSpPr>
        <p:pic>
          <p:nvPicPr>
            <p:cNvPr id="7" name="Picture 67"/>
            <p:cNvPicPr>
              <a:picLocks noChangeAspect="1" noChangeArrowheads="1"/>
            </p:cNvPicPr>
            <p:nvPr/>
          </p:nvPicPr>
          <p:blipFill>
            <a:blip r:embed="rId5" cstate="print"/>
            <a:srcRect/>
            <a:stretch>
              <a:fillRect/>
            </a:stretch>
          </p:blipFill>
          <p:spPr bwMode="auto">
            <a:xfrm>
              <a:off x="4839427" y="6161943"/>
              <a:ext cx="1056704" cy="316537"/>
            </a:xfrm>
            <a:prstGeom prst="rect">
              <a:avLst/>
            </a:prstGeom>
            <a:noFill/>
          </p:spPr>
        </p:pic>
        <p:pic>
          <p:nvPicPr>
            <p:cNvPr id="8" name="Picture 66"/>
            <p:cNvPicPr>
              <a:picLocks noChangeAspect="1" noChangeArrowheads="1"/>
            </p:cNvPicPr>
            <p:nvPr/>
          </p:nvPicPr>
          <p:blipFill>
            <a:blip r:embed="rId6" cstate="print"/>
            <a:srcRect/>
            <a:stretch>
              <a:fillRect/>
            </a:stretch>
          </p:blipFill>
          <p:spPr bwMode="auto">
            <a:xfrm>
              <a:off x="3980221" y="6181011"/>
              <a:ext cx="708703" cy="324800"/>
            </a:xfrm>
            <a:prstGeom prst="rect">
              <a:avLst/>
            </a:prstGeom>
            <a:noFill/>
          </p:spPr>
        </p:pic>
        <p:pic>
          <p:nvPicPr>
            <p:cNvPr id="9" name="Picture 64"/>
            <p:cNvPicPr>
              <a:picLocks noChangeAspect="1" noChangeArrowheads="1"/>
            </p:cNvPicPr>
            <p:nvPr/>
          </p:nvPicPr>
          <p:blipFill>
            <a:blip r:embed="rId7" cstate="print"/>
            <a:srcRect/>
            <a:stretch>
              <a:fillRect/>
            </a:stretch>
          </p:blipFill>
          <p:spPr bwMode="auto">
            <a:xfrm>
              <a:off x="6028219" y="6142874"/>
              <a:ext cx="1054164" cy="333699"/>
            </a:xfrm>
            <a:prstGeom prst="rect">
              <a:avLst/>
            </a:prstGeom>
            <a:noFill/>
          </p:spPr>
        </p:pic>
      </p:grpSp>
      <p:pic>
        <p:nvPicPr>
          <p:cNvPr id="10" name="Picture 2" descr="C:\Users\geraldine.becchi\Documents\Geraldine\Admin\Logo\PNUD_Logo-azul-tagline-negro.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5368" y="836713"/>
            <a:ext cx="372776" cy="87902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5" descr="D:\Croix Rouge\Documents\CRF HAÏTI\02. Projet\09. photos\Volcy\_MG_2611.JPG"/>
          <p:cNvPicPr>
            <a:picLocks noChangeAspect="1" noChangeArrowheads="1"/>
          </p:cNvPicPr>
          <p:nvPr/>
        </p:nvPicPr>
        <p:blipFill>
          <a:blip r:embed="rId9" cstate="print"/>
          <a:srcRect/>
          <a:stretch>
            <a:fillRect/>
          </a:stretch>
        </p:blipFill>
        <p:spPr bwMode="auto">
          <a:xfrm>
            <a:off x="5076056" y="3645024"/>
            <a:ext cx="4067944" cy="3387686"/>
          </a:xfrm>
          <a:prstGeom prst="rect">
            <a:avLst/>
          </a:prstGeom>
          <a:noFill/>
          <a:ln w="50800">
            <a:solidFill>
              <a:schemeClr val="tx1"/>
            </a:solidFill>
            <a:miter lim="800000"/>
            <a:headEnd/>
            <a:tailEnd/>
          </a:ln>
        </p:spPr>
      </p:pic>
      <p:pic>
        <p:nvPicPr>
          <p:cNvPr id="13" name="Picture 1"/>
          <p:cNvPicPr>
            <a:picLocks noGrp="1" noChangeAspect="1" noChangeArrowheads="1"/>
          </p:cNvPicPr>
          <p:nvPr>
            <p:ph idx="1"/>
          </p:nvPr>
        </p:nvPicPr>
        <p:blipFill>
          <a:blip r:embed="rId10" cstate="print"/>
          <a:srcRect/>
          <a:stretch>
            <a:fillRect/>
          </a:stretch>
        </p:blipFill>
        <p:spPr bwMode="auto">
          <a:xfrm>
            <a:off x="4427984" y="0"/>
            <a:ext cx="5832648" cy="3591204"/>
          </a:xfrm>
          <a:prstGeom prst="rect">
            <a:avLst/>
          </a:prstGeom>
          <a:noFill/>
          <a:ln w="50800">
            <a:solidFill>
              <a:schemeClr val="tx1"/>
            </a:solidFill>
            <a:miter lim="800000"/>
            <a:headEnd/>
            <a:tailEnd/>
          </a:ln>
        </p:spPr>
      </p:pic>
      <p:pic>
        <p:nvPicPr>
          <p:cNvPr id="14" name="Picture 2" descr="D:\My Documents\Haiti Operation 2k10\Movement Shelter Coordination\04_Com\Pictures\110426_Croix des prez carrefour feuille\IMG_2032.jpg"/>
          <p:cNvPicPr>
            <a:picLocks noChangeAspect="1" noChangeArrowheads="1"/>
          </p:cNvPicPr>
          <p:nvPr/>
        </p:nvPicPr>
        <p:blipFill>
          <a:blip r:embed="rId11" cstate="print"/>
          <a:srcRect/>
          <a:stretch>
            <a:fillRect/>
          </a:stretch>
        </p:blipFill>
        <p:spPr bwMode="auto">
          <a:xfrm>
            <a:off x="0" y="0"/>
            <a:ext cx="4391397" cy="3744416"/>
          </a:xfrm>
          <a:prstGeom prst="rect">
            <a:avLst/>
          </a:prstGeom>
          <a:noFill/>
          <a:ln w="50800">
            <a:solidFill>
              <a:schemeClr val="tx1"/>
            </a:solidFill>
            <a:miter lim="800000"/>
            <a:headEnd/>
            <a:tailEnd/>
          </a:ln>
        </p:spPr>
      </p:pic>
      <p:pic>
        <p:nvPicPr>
          <p:cNvPr id="15" name="Picture 3"/>
          <p:cNvPicPr>
            <a:picLocks noChangeAspect="1" noChangeArrowheads="1"/>
          </p:cNvPicPr>
          <p:nvPr/>
        </p:nvPicPr>
        <p:blipFill>
          <a:blip r:embed="rId12" cstate="print"/>
          <a:srcRect/>
          <a:stretch>
            <a:fillRect/>
          </a:stretch>
        </p:blipFill>
        <p:spPr bwMode="auto">
          <a:xfrm>
            <a:off x="-1116632" y="3645024"/>
            <a:ext cx="6103995" cy="3212976"/>
          </a:xfrm>
          <a:prstGeom prst="rect">
            <a:avLst/>
          </a:prstGeom>
          <a:noFill/>
          <a:ln w="50800">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10741"/>
            <a:ext cx="8229600" cy="1143000"/>
          </a:xfrm>
        </p:spPr>
        <p:txBody>
          <a:bodyPr>
            <a:normAutofit/>
          </a:bodyPr>
          <a:lstStyle/>
          <a:p>
            <a:pPr algn="l"/>
            <a:r>
              <a:rPr lang="es-PA" sz="3200" b="1" dirty="0" smtClean="0">
                <a:solidFill>
                  <a:srgbClr val="0070C0"/>
                </a:solidFill>
                <a:effectLst>
                  <a:outerShdw blurRad="38100" dist="38100" dir="2700000" algn="tl">
                    <a:srgbClr val="000000">
                      <a:alpha val="43137"/>
                    </a:srgbClr>
                  </a:outerShdw>
                </a:effectLst>
              </a:rPr>
              <a:t>CONTEXTO</a:t>
            </a:r>
            <a:endParaRPr lang="es-ES" sz="3200" dirty="0"/>
          </a:p>
        </p:txBody>
      </p:sp>
      <p:sp>
        <p:nvSpPr>
          <p:cNvPr id="3" name="2 Marcador de contenido"/>
          <p:cNvSpPr>
            <a:spLocks noGrp="1"/>
          </p:cNvSpPr>
          <p:nvPr>
            <p:ph idx="1"/>
          </p:nvPr>
        </p:nvSpPr>
        <p:spPr>
          <a:xfrm>
            <a:off x="457200" y="2276872"/>
            <a:ext cx="8229600" cy="3888432"/>
          </a:xfrm>
        </p:spPr>
        <p:txBody>
          <a:bodyPr>
            <a:normAutofit lnSpcReduction="10000"/>
          </a:bodyPr>
          <a:lstStyle/>
          <a:p>
            <a:r>
              <a:rPr lang="es-PA" b="1" dirty="0" smtClean="0">
                <a:solidFill>
                  <a:srgbClr val="000066"/>
                </a:solidFill>
                <a:effectLst>
                  <a:outerShdw blurRad="38100" dist="38100" dir="2700000" algn="tl">
                    <a:srgbClr val="000000">
                      <a:alpha val="43137"/>
                    </a:srgbClr>
                  </a:outerShdw>
                </a:effectLst>
              </a:rPr>
              <a:t>Impacto:</a:t>
            </a:r>
          </a:p>
          <a:p>
            <a:pPr lvl="3"/>
            <a:r>
              <a:rPr lang="es-PA" sz="3200" b="1" dirty="0" smtClean="0">
                <a:solidFill>
                  <a:srgbClr val="000066"/>
                </a:solidFill>
                <a:effectLst>
                  <a:outerShdw blurRad="38100" dist="38100" dir="2700000" algn="tl">
                    <a:srgbClr val="000000">
                      <a:alpha val="43137"/>
                    </a:srgbClr>
                  </a:outerShdw>
                </a:effectLst>
              </a:rPr>
              <a:t>Humano</a:t>
            </a:r>
          </a:p>
          <a:p>
            <a:pPr lvl="3"/>
            <a:r>
              <a:rPr lang="es-PA" sz="3200" b="1" dirty="0" smtClean="0">
                <a:solidFill>
                  <a:srgbClr val="000066"/>
                </a:solidFill>
                <a:effectLst>
                  <a:outerShdw blurRad="38100" dist="38100" dir="2700000" algn="tl">
                    <a:srgbClr val="000000">
                      <a:alpha val="43137"/>
                    </a:srgbClr>
                  </a:outerShdw>
                </a:effectLst>
              </a:rPr>
              <a:t>Físico</a:t>
            </a:r>
          </a:p>
          <a:p>
            <a:pPr lvl="3"/>
            <a:r>
              <a:rPr lang="es-PA" sz="3200" b="1" dirty="0" smtClean="0">
                <a:solidFill>
                  <a:srgbClr val="000066"/>
                </a:solidFill>
                <a:effectLst>
                  <a:outerShdw blurRad="38100" dist="38100" dir="2700000" algn="tl">
                    <a:srgbClr val="000000">
                      <a:alpha val="43137"/>
                    </a:srgbClr>
                  </a:outerShdw>
                </a:effectLst>
              </a:rPr>
              <a:t>Económico</a:t>
            </a:r>
          </a:p>
          <a:p>
            <a:pPr lvl="3"/>
            <a:r>
              <a:rPr lang="es-PA" sz="3200" b="1" dirty="0" smtClean="0">
                <a:solidFill>
                  <a:srgbClr val="000066"/>
                </a:solidFill>
                <a:effectLst>
                  <a:outerShdw blurRad="38100" dist="38100" dir="2700000" algn="tl">
                    <a:srgbClr val="000000">
                      <a:alpha val="43137"/>
                    </a:srgbClr>
                  </a:outerShdw>
                </a:effectLst>
              </a:rPr>
              <a:t>Político</a:t>
            </a:r>
          </a:p>
          <a:p>
            <a:pPr lvl="3"/>
            <a:r>
              <a:rPr lang="es-PA" sz="3200" b="1" dirty="0" smtClean="0">
                <a:solidFill>
                  <a:srgbClr val="000066"/>
                </a:solidFill>
                <a:effectLst>
                  <a:outerShdw blurRad="38100" dist="38100" dir="2700000" algn="tl">
                    <a:srgbClr val="000000">
                      <a:alpha val="43137"/>
                    </a:srgbClr>
                  </a:outerShdw>
                </a:effectLst>
              </a:rPr>
              <a:t>Social</a:t>
            </a:r>
            <a:endParaRPr lang="es-PA" b="1" dirty="0" smtClean="0">
              <a:solidFill>
                <a:srgbClr val="000066"/>
              </a:solidFill>
              <a:effectLst>
                <a:outerShdw blurRad="38100" dist="38100" dir="2700000" algn="tl">
                  <a:srgbClr val="000000">
                    <a:alpha val="43137"/>
                  </a:srgbClr>
                </a:outerShdw>
              </a:effectLst>
            </a:endParaRPr>
          </a:p>
          <a:p>
            <a:pPr>
              <a:buNone/>
            </a:pPr>
            <a:r>
              <a:rPr lang="es-PA" b="1" dirty="0" smtClean="0">
                <a:solidFill>
                  <a:srgbClr val="000066"/>
                </a:solidFill>
                <a:effectLst>
                  <a:outerShdw blurRad="38100" dist="38100" dir="2700000" algn="tl">
                    <a:srgbClr val="000000">
                      <a:alpha val="43137"/>
                    </a:srgbClr>
                  </a:outerShdw>
                </a:effectLst>
              </a:rPr>
              <a:t> </a:t>
            </a:r>
            <a:endParaRPr lang="es-ES" dirty="0"/>
          </a:p>
        </p:txBody>
      </p:sp>
      <p:pic>
        <p:nvPicPr>
          <p:cNvPr id="4" name="Imagen 7"/>
          <p:cNvPicPr>
            <a:picLocks noChangeAspect="1" noChangeArrowheads="1"/>
          </p:cNvPicPr>
          <p:nvPr/>
        </p:nvPicPr>
        <p:blipFill>
          <a:blip r:embed="rId3" cstate="print"/>
          <a:srcRect/>
          <a:stretch>
            <a:fillRect/>
          </a:stretch>
        </p:blipFill>
        <p:spPr bwMode="auto">
          <a:xfrm>
            <a:off x="179512" y="260648"/>
            <a:ext cx="5688632" cy="968185"/>
          </a:xfrm>
          <a:prstGeom prst="rect">
            <a:avLst/>
          </a:prstGeom>
          <a:noFill/>
          <a:ln w="9525">
            <a:noFill/>
            <a:miter lim="800000"/>
            <a:headEnd/>
            <a:tailEnd/>
          </a:ln>
        </p:spPr>
      </p:pic>
      <p:pic>
        <p:nvPicPr>
          <p:cNvPr id="5" name="Imagen 10" descr="footer1.jpg"/>
          <p:cNvPicPr>
            <a:picLocks noChangeAspect="1" noChangeArrowheads="1"/>
          </p:cNvPicPr>
          <p:nvPr/>
        </p:nvPicPr>
        <p:blipFill>
          <a:blip r:embed="rId4" cstate="print"/>
          <a:srcRect l="4155" r="7232" b="-25999"/>
          <a:stretch>
            <a:fillRect/>
          </a:stretch>
        </p:blipFill>
        <p:spPr bwMode="auto">
          <a:xfrm>
            <a:off x="4283968" y="6165304"/>
            <a:ext cx="4608512" cy="144016"/>
          </a:xfrm>
          <a:prstGeom prst="rect">
            <a:avLst/>
          </a:prstGeom>
          <a:noFill/>
        </p:spPr>
      </p:pic>
      <p:grpSp>
        <p:nvGrpSpPr>
          <p:cNvPr id="6" name="5 Grupo"/>
          <p:cNvGrpSpPr/>
          <p:nvPr/>
        </p:nvGrpSpPr>
        <p:grpSpPr>
          <a:xfrm>
            <a:off x="5790318" y="6378431"/>
            <a:ext cx="3102162" cy="362937"/>
            <a:chOff x="3980221" y="6142874"/>
            <a:chExt cx="3102162" cy="362937"/>
          </a:xfrm>
        </p:grpSpPr>
        <p:pic>
          <p:nvPicPr>
            <p:cNvPr id="7" name="Picture 67"/>
            <p:cNvPicPr>
              <a:picLocks noChangeAspect="1" noChangeArrowheads="1"/>
            </p:cNvPicPr>
            <p:nvPr/>
          </p:nvPicPr>
          <p:blipFill>
            <a:blip r:embed="rId5" cstate="print"/>
            <a:srcRect/>
            <a:stretch>
              <a:fillRect/>
            </a:stretch>
          </p:blipFill>
          <p:spPr bwMode="auto">
            <a:xfrm>
              <a:off x="4839427" y="6161943"/>
              <a:ext cx="1056704" cy="316537"/>
            </a:xfrm>
            <a:prstGeom prst="rect">
              <a:avLst/>
            </a:prstGeom>
            <a:noFill/>
          </p:spPr>
        </p:pic>
        <p:pic>
          <p:nvPicPr>
            <p:cNvPr id="8" name="Picture 66"/>
            <p:cNvPicPr>
              <a:picLocks noChangeAspect="1" noChangeArrowheads="1"/>
            </p:cNvPicPr>
            <p:nvPr/>
          </p:nvPicPr>
          <p:blipFill>
            <a:blip r:embed="rId6" cstate="print"/>
            <a:srcRect/>
            <a:stretch>
              <a:fillRect/>
            </a:stretch>
          </p:blipFill>
          <p:spPr bwMode="auto">
            <a:xfrm>
              <a:off x="3980221" y="6181011"/>
              <a:ext cx="708703" cy="324800"/>
            </a:xfrm>
            <a:prstGeom prst="rect">
              <a:avLst/>
            </a:prstGeom>
            <a:noFill/>
          </p:spPr>
        </p:pic>
        <p:pic>
          <p:nvPicPr>
            <p:cNvPr id="9" name="Picture 64"/>
            <p:cNvPicPr>
              <a:picLocks noChangeAspect="1" noChangeArrowheads="1"/>
            </p:cNvPicPr>
            <p:nvPr/>
          </p:nvPicPr>
          <p:blipFill>
            <a:blip r:embed="rId7" cstate="print"/>
            <a:srcRect/>
            <a:stretch>
              <a:fillRect/>
            </a:stretch>
          </p:blipFill>
          <p:spPr bwMode="auto">
            <a:xfrm>
              <a:off x="6028219" y="6142874"/>
              <a:ext cx="1054164" cy="333699"/>
            </a:xfrm>
            <a:prstGeom prst="rect">
              <a:avLst/>
            </a:prstGeom>
            <a:noFill/>
          </p:spPr>
        </p:pic>
      </p:grpSp>
      <p:pic>
        <p:nvPicPr>
          <p:cNvPr id="10" name="Picture 2" descr="C:\Users\geraldine.becchi\Documents\Geraldine\Admin\Logo\PNUD_Logo-azul-tagline-negro.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5368" y="836713"/>
            <a:ext cx="372776" cy="879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10741"/>
            <a:ext cx="8229600" cy="1143000"/>
          </a:xfrm>
        </p:spPr>
        <p:txBody>
          <a:bodyPr>
            <a:normAutofit/>
          </a:bodyPr>
          <a:lstStyle/>
          <a:p>
            <a:pPr algn="l"/>
            <a:r>
              <a:rPr lang="es-PA" sz="3200" b="1" dirty="0" smtClean="0">
                <a:solidFill>
                  <a:srgbClr val="0070C0"/>
                </a:solidFill>
                <a:effectLst>
                  <a:outerShdw blurRad="38100" dist="38100" dir="2700000" algn="tl">
                    <a:srgbClr val="000000">
                      <a:alpha val="43137"/>
                    </a:srgbClr>
                  </a:outerShdw>
                </a:effectLst>
              </a:rPr>
              <a:t>CONTEXTO</a:t>
            </a:r>
            <a:endParaRPr lang="es-ES" sz="3200" dirty="0"/>
          </a:p>
        </p:txBody>
      </p:sp>
      <p:sp>
        <p:nvSpPr>
          <p:cNvPr id="3" name="2 Marcador de contenido"/>
          <p:cNvSpPr>
            <a:spLocks noGrp="1"/>
          </p:cNvSpPr>
          <p:nvPr>
            <p:ph idx="1"/>
          </p:nvPr>
        </p:nvSpPr>
        <p:spPr>
          <a:xfrm>
            <a:off x="395536" y="2492896"/>
            <a:ext cx="8229600" cy="3629000"/>
          </a:xfrm>
        </p:spPr>
        <p:txBody>
          <a:bodyPr/>
          <a:lstStyle/>
          <a:p>
            <a:r>
              <a:rPr lang="es-PA" b="1" dirty="0" smtClean="0">
                <a:solidFill>
                  <a:srgbClr val="000066"/>
                </a:solidFill>
                <a:effectLst>
                  <a:outerShdw blurRad="38100" dist="38100" dir="2700000" algn="tl">
                    <a:srgbClr val="000000">
                      <a:alpha val="43137"/>
                    </a:srgbClr>
                  </a:outerShdw>
                </a:effectLst>
              </a:rPr>
              <a:t>Visión histórica:</a:t>
            </a:r>
          </a:p>
          <a:p>
            <a:pPr lvl="3"/>
            <a:r>
              <a:rPr lang="es-PA" sz="3200" b="1" dirty="0" smtClean="0">
                <a:solidFill>
                  <a:srgbClr val="000066"/>
                </a:solidFill>
                <a:effectLst>
                  <a:outerShdw blurRad="38100" dist="38100" dir="2700000" algn="tl">
                    <a:srgbClr val="000000">
                      <a:alpha val="43137"/>
                    </a:srgbClr>
                  </a:outerShdw>
                </a:effectLst>
              </a:rPr>
              <a:t>Desastres y crisis recurrentes</a:t>
            </a:r>
          </a:p>
          <a:p>
            <a:pPr lvl="3"/>
            <a:r>
              <a:rPr lang="es-PA" sz="3200" b="1" dirty="0" smtClean="0">
                <a:solidFill>
                  <a:srgbClr val="000066"/>
                </a:solidFill>
                <a:effectLst>
                  <a:outerShdw blurRad="38100" dist="38100" dir="2700000" algn="tl">
                    <a:srgbClr val="000000">
                      <a:alpha val="43137"/>
                    </a:srgbClr>
                  </a:outerShdw>
                </a:effectLst>
              </a:rPr>
              <a:t>Inestabilidad política</a:t>
            </a:r>
          </a:p>
          <a:p>
            <a:pPr lvl="3"/>
            <a:r>
              <a:rPr lang="es-PA" sz="3200" b="1" dirty="0" smtClean="0">
                <a:solidFill>
                  <a:srgbClr val="000066"/>
                </a:solidFill>
                <a:effectLst>
                  <a:outerShdw blurRad="38100" dist="38100" dir="2700000" algn="tl">
                    <a:srgbClr val="000000">
                      <a:alpha val="43137"/>
                    </a:srgbClr>
                  </a:outerShdw>
                </a:effectLst>
              </a:rPr>
              <a:t>Pobreza</a:t>
            </a:r>
          </a:p>
          <a:p>
            <a:pPr>
              <a:buNone/>
            </a:pPr>
            <a:r>
              <a:rPr lang="es-PA" b="1" dirty="0" smtClean="0">
                <a:solidFill>
                  <a:srgbClr val="000066"/>
                </a:solidFill>
                <a:effectLst>
                  <a:outerShdw blurRad="38100" dist="38100" dir="2700000" algn="tl">
                    <a:srgbClr val="000000">
                      <a:alpha val="43137"/>
                    </a:srgbClr>
                  </a:outerShdw>
                </a:effectLst>
              </a:rPr>
              <a:t> </a:t>
            </a:r>
          </a:p>
          <a:p>
            <a:endParaRPr lang="es-ES" dirty="0"/>
          </a:p>
        </p:txBody>
      </p:sp>
      <p:pic>
        <p:nvPicPr>
          <p:cNvPr id="4" name="Imagen 7"/>
          <p:cNvPicPr>
            <a:picLocks noChangeAspect="1" noChangeArrowheads="1"/>
          </p:cNvPicPr>
          <p:nvPr/>
        </p:nvPicPr>
        <p:blipFill>
          <a:blip r:embed="rId3" cstate="print"/>
          <a:srcRect/>
          <a:stretch>
            <a:fillRect/>
          </a:stretch>
        </p:blipFill>
        <p:spPr bwMode="auto">
          <a:xfrm>
            <a:off x="179512" y="260648"/>
            <a:ext cx="5688632" cy="968185"/>
          </a:xfrm>
          <a:prstGeom prst="rect">
            <a:avLst/>
          </a:prstGeom>
          <a:noFill/>
          <a:ln w="9525">
            <a:noFill/>
            <a:miter lim="800000"/>
            <a:headEnd/>
            <a:tailEnd/>
          </a:ln>
        </p:spPr>
      </p:pic>
      <p:pic>
        <p:nvPicPr>
          <p:cNvPr id="5" name="Imagen 10" descr="footer1.jpg"/>
          <p:cNvPicPr>
            <a:picLocks noChangeAspect="1" noChangeArrowheads="1"/>
          </p:cNvPicPr>
          <p:nvPr/>
        </p:nvPicPr>
        <p:blipFill>
          <a:blip r:embed="rId4" cstate="print"/>
          <a:srcRect l="4155" r="7232" b="-25999"/>
          <a:stretch>
            <a:fillRect/>
          </a:stretch>
        </p:blipFill>
        <p:spPr bwMode="auto">
          <a:xfrm>
            <a:off x="4283968" y="6165304"/>
            <a:ext cx="4608512" cy="144016"/>
          </a:xfrm>
          <a:prstGeom prst="rect">
            <a:avLst/>
          </a:prstGeom>
          <a:noFill/>
        </p:spPr>
      </p:pic>
      <p:grpSp>
        <p:nvGrpSpPr>
          <p:cNvPr id="6" name="5 Grupo"/>
          <p:cNvGrpSpPr/>
          <p:nvPr/>
        </p:nvGrpSpPr>
        <p:grpSpPr>
          <a:xfrm>
            <a:off x="5790318" y="6378431"/>
            <a:ext cx="3102162" cy="362937"/>
            <a:chOff x="3980221" y="6142874"/>
            <a:chExt cx="3102162" cy="362937"/>
          </a:xfrm>
        </p:grpSpPr>
        <p:pic>
          <p:nvPicPr>
            <p:cNvPr id="7" name="Picture 67"/>
            <p:cNvPicPr>
              <a:picLocks noChangeAspect="1" noChangeArrowheads="1"/>
            </p:cNvPicPr>
            <p:nvPr/>
          </p:nvPicPr>
          <p:blipFill>
            <a:blip r:embed="rId5" cstate="print"/>
            <a:srcRect/>
            <a:stretch>
              <a:fillRect/>
            </a:stretch>
          </p:blipFill>
          <p:spPr bwMode="auto">
            <a:xfrm>
              <a:off x="4839427" y="6161943"/>
              <a:ext cx="1056704" cy="316537"/>
            </a:xfrm>
            <a:prstGeom prst="rect">
              <a:avLst/>
            </a:prstGeom>
            <a:noFill/>
          </p:spPr>
        </p:pic>
        <p:pic>
          <p:nvPicPr>
            <p:cNvPr id="8" name="Picture 66"/>
            <p:cNvPicPr>
              <a:picLocks noChangeAspect="1" noChangeArrowheads="1"/>
            </p:cNvPicPr>
            <p:nvPr/>
          </p:nvPicPr>
          <p:blipFill>
            <a:blip r:embed="rId6" cstate="print"/>
            <a:srcRect/>
            <a:stretch>
              <a:fillRect/>
            </a:stretch>
          </p:blipFill>
          <p:spPr bwMode="auto">
            <a:xfrm>
              <a:off x="3980221" y="6181011"/>
              <a:ext cx="708703" cy="324800"/>
            </a:xfrm>
            <a:prstGeom prst="rect">
              <a:avLst/>
            </a:prstGeom>
            <a:noFill/>
          </p:spPr>
        </p:pic>
        <p:pic>
          <p:nvPicPr>
            <p:cNvPr id="9" name="Picture 64"/>
            <p:cNvPicPr>
              <a:picLocks noChangeAspect="1" noChangeArrowheads="1"/>
            </p:cNvPicPr>
            <p:nvPr/>
          </p:nvPicPr>
          <p:blipFill>
            <a:blip r:embed="rId7" cstate="print"/>
            <a:srcRect/>
            <a:stretch>
              <a:fillRect/>
            </a:stretch>
          </p:blipFill>
          <p:spPr bwMode="auto">
            <a:xfrm>
              <a:off x="6028219" y="6142874"/>
              <a:ext cx="1054164" cy="333699"/>
            </a:xfrm>
            <a:prstGeom prst="rect">
              <a:avLst/>
            </a:prstGeom>
            <a:noFill/>
          </p:spPr>
        </p:pic>
      </p:grpSp>
      <p:pic>
        <p:nvPicPr>
          <p:cNvPr id="10" name="Picture 2" descr="C:\Users\geraldine.becchi\Documents\Geraldine\Admin\Logo\PNUD_Logo-azul-tagline-negro.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5368" y="836713"/>
            <a:ext cx="372776" cy="879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10741"/>
            <a:ext cx="8229600" cy="1143000"/>
          </a:xfrm>
        </p:spPr>
        <p:txBody>
          <a:bodyPr>
            <a:normAutofit/>
          </a:bodyPr>
          <a:lstStyle/>
          <a:p>
            <a:pPr algn="l"/>
            <a:r>
              <a:rPr lang="es-PA" sz="3200" b="1" dirty="0" smtClean="0">
                <a:solidFill>
                  <a:srgbClr val="0070C0"/>
                </a:solidFill>
                <a:effectLst>
                  <a:outerShdw blurRad="38100" dist="38100" dir="2700000" algn="tl">
                    <a:srgbClr val="000000">
                      <a:alpha val="43137"/>
                    </a:srgbClr>
                  </a:outerShdw>
                </a:effectLst>
              </a:rPr>
              <a:t>FOTOS</a:t>
            </a:r>
            <a:endParaRPr lang="es-ES" sz="3200" dirty="0"/>
          </a:p>
        </p:txBody>
      </p:sp>
      <p:pic>
        <p:nvPicPr>
          <p:cNvPr id="4" name="Imagen 7"/>
          <p:cNvPicPr>
            <a:picLocks noChangeAspect="1" noChangeArrowheads="1"/>
          </p:cNvPicPr>
          <p:nvPr/>
        </p:nvPicPr>
        <p:blipFill>
          <a:blip r:embed="rId3" cstate="print"/>
          <a:srcRect/>
          <a:stretch>
            <a:fillRect/>
          </a:stretch>
        </p:blipFill>
        <p:spPr bwMode="auto">
          <a:xfrm>
            <a:off x="179512" y="260648"/>
            <a:ext cx="5688632" cy="968185"/>
          </a:xfrm>
          <a:prstGeom prst="rect">
            <a:avLst/>
          </a:prstGeom>
          <a:noFill/>
          <a:ln w="9525">
            <a:noFill/>
            <a:miter lim="800000"/>
            <a:headEnd/>
            <a:tailEnd/>
          </a:ln>
        </p:spPr>
      </p:pic>
      <p:pic>
        <p:nvPicPr>
          <p:cNvPr id="5" name="Imagen 10" descr="footer1.jpg"/>
          <p:cNvPicPr>
            <a:picLocks noChangeAspect="1" noChangeArrowheads="1"/>
          </p:cNvPicPr>
          <p:nvPr/>
        </p:nvPicPr>
        <p:blipFill>
          <a:blip r:embed="rId4" cstate="print"/>
          <a:srcRect l="4155" r="7232" b="-25999"/>
          <a:stretch>
            <a:fillRect/>
          </a:stretch>
        </p:blipFill>
        <p:spPr bwMode="auto">
          <a:xfrm>
            <a:off x="4283968" y="6165304"/>
            <a:ext cx="4608512" cy="144016"/>
          </a:xfrm>
          <a:prstGeom prst="rect">
            <a:avLst/>
          </a:prstGeom>
          <a:noFill/>
        </p:spPr>
      </p:pic>
      <p:grpSp>
        <p:nvGrpSpPr>
          <p:cNvPr id="6" name="5 Grupo"/>
          <p:cNvGrpSpPr/>
          <p:nvPr/>
        </p:nvGrpSpPr>
        <p:grpSpPr>
          <a:xfrm>
            <a:off x="5790318" y="6378431"/>
            <a:ext cx="3102162" cy="362937"/>
            <a:chOff x="3980221" y="6142874"/>
            <a:chExt cx="3102162" cy="362937"/>
          </a:xfrm>
        </p:grpSpPr>
        <p:pic>
          <p:nvPicPr>
            <p:cNvPr id="7" name="Picture 67"/>
            <p:cNvPicPr>
              <a:picLocks noChangeAspect="1" noChangeArrowheads="1"/>
            </p:cNvPicPr>
            <p:nvPr/>
          </p:nvPicPr>
          <p:blipFill>
            <a:blip r:embed="rId5" cstate="print"/>
            <a:srcRect/>
            <a:stretch>
              <a:fillRect/>
            </a:stretch>
          </p:blipFill>
          <p:spPr bwMode="auto">
            <a:xfrm>
              <a:off x="4839427" y="6161943"/>
              <a:ext cx="1056704" cy="316537"/>
            </a:xfrm>
            <a:prstGeom prst="rect">
              <a:avLst/>
            </a:prstGeom>
            <a:noFill/>
          </p:spPr>
        </p:pic>
        <p:pic>
          <p:nvPicPr>
            <p:cNvPr id="8" name="Picture 66"/>
            <p:cNvPicPr>
              <a:picLocks noChangeAspect="1" noChangeArrowheads="1"/>
            </p:cNvPicPr>
            <p:nvPr/>
          </p:nvPicPr>
          <p:blipFill>
            <a:blip r:embed="rId6" cstate="print"/>
            <a:srcRect/>
            <a:stretch>
              <a:fillRect/>
            </a:stretch>
          </p:blipFill>
          <p:spPr bwMode="auto">
            <a:xfrm>
              <a:off x="3980221" y="6181011"/>
              <a:ext cx="708703" cy="324800"/>
            </a:xfrm>
            <a:prstGeom prst="rect">
              <a:avLst/>
            </a:prstGeom>
            <a:noFill/>
          </p:spPr>
        </p:pic>
        <p:pic>
          <p:nvPicPr>
            <p:cNvPr id="9" name="Picture 64"/>
            <p:cNvPicPr>
              <a:picLocks noChangeAspect="1" noChangeArrowheads="1"/>
            </p:cNvPicPr>
            <p:nvPr/>
          </p:nvPicPr>
          <p:blipFill>
            <a:blip r:embed="rId7" cstate="print"/>
            <a:srcRect/>
            <a:stretch>
              <a:fillRect/>
            </a:stretch>
          </p:blipFill>
          <p:spPr bwMode="auto">
            <a:xfrm>
              <a:off x="6028219" y="6142874"/>
              <a:ext cx="1054164" cy="333699"/>
            </a:xfrm>
            <a:prstGeom prst="rect">
              <a:avLst/>
            </a:prstGeom>
            <a:noFill/>
          </p:spPr>
        </p:pic>
      </p:grpSp>
      <p:pic>
        <p:nvPicPr>
          <p:cNvPr id="10" name="Picture 2" descr="C:\Users\geraldine.becchi\Documents\Geraldine\Admin\Logo\PNUD_Logo-azul-tagline-negro.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5368" y="836713"/>
            <a:ext cx="372776" cy="8790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blogs.redcross.org.uk/wp-content/uploads/2010/02/haiti-volunteers-photo3.jpg"/>
          <p:cNvPicPr>
            <a:picLocks noChangeAspect="1" noChangeArrowheads="1"/>
          </p:cNvPicPr>
          <p:nvPr/>
        </p:nvPicPr>
        <p:blipFill>
          <a:blip r:embed="rId9" cstate="print"/>
          <a:srcRect/>
          <a:stretch>
            <a:fillRect/>
          </a:stretch>
        </p:blipFill>
        <p:spPr bwMode="auto">
          <a:xfrm>
            <a:off x="0" y="0"/>
            <a:ext cx="6156176" cy="4149080"/>
          </a:xfrm>
          <a:prstGeom prst="rect">
            <a:avLst/>
          </a:prstGeom>
          <a:noFill/>
          <a:ln w="50800">
            <a:solidFill>
              <a:schemeClr val="tx1"/>
            </a:solidFill>
            <a:miter lim="800000"/>
            <a:headEnd/>
            <a:tailEnd/>
          </a:ln>
        </p:spPr>
      </p:pic>
      <p:pic>
        <p:nvPicPr>
          <p:cNvPr id="13" name="Content Placeholder 12"/>
          <p:cNvPicPr>
            <a:picLocks noGrp="1" noChangeAspect="1" noChangeArrowheads="1"/>
          </p:cNvPicPr>
          <p:nvPr>
            <p:ph idx="1"/>
          </p:nvPr>
        </p:nvPicPr>
        <p:blipFill>
          <a:blip r:embed="rId10" cstate="print"/>
          <a:srcRect/>
          <a:stretch>
            <a:fillRect/>
          </a:stretch>
        </p:blipFill>
        <p:spPr bwMode="auto">
          <a:xfrm>
            <a:off x="6084168" y="0"/>
            <a:ext cx="3059832" cy="3877881"/>
          </a:xfrm>
          <a:prstGeom prst="rect">
            <a:avLst/>
          </a:prstGeom>
          <a:noFill/>
          <a:ln w="50800">
            <a:solidFill>
              <a:schemeClr val="tx1"/>
            </a:solidFill>
            <a:miter lim="800000"/>
            <a:headEnd/>
            <a:tailEnd/>
          </a:ln>
        </p:spPr>
      </p:pic>
      <p:pic>
        <p:nvPicPr>
          <p:cNvPr id="14" name="Picture 4"/>
          <p:cNvPicPr>
            <a:picLocks noChangeAspect="1" noChangeArrowheads="1"/>
          </p:cNvPicPr>
          <p:nvPr/>
        </p:nvPicPr>
        <p:blipFill>
          <a:blip r:embed="rId11" cstate="print"/>
          <a:srcRect/>
          <a:stretch>
            <a:fillRect/>
          </a:stretch>
        </p:blipFill>
        <p:spPr bwMode="auto">
          <a:xfrm>
            <a:off x="0" y="3791655"/>
            <a:ext cx="6355696" cy="3066345"/>
          </a:xfrm>
          <a:prstGeom prst="rect">
            <a:avLst/>
          </a:prstGeom>
          <a:noFill/>
          <a:ln w="50800">
            <a:solidFill>
              <a:schemeClr val="tx1"/>
            </a:solidFill>
            <a:miter lim="800000"/>
            <a:headEnd/>
            <a:tailEnd/>
          </a:ln>
        </p:spPr>
      </p:pic>
      <p:pic>
        <p:nvPicPr>
          <p:cNvPr id="15" name="Picture 2" descr="http://farm5.staticflickr.com/4030/4313096493_3a1c38bf1f_b.jpg"/>
          <p:cNvPicPr>
            <a:picLocks noChangeAspect="1" noChangeArrowheads="1"/>
          </p:cNvPicPr>
          <p:nvPr/>
        </p:nvPicPr>
        <p:blipFill>
          <a:blip r:embed="rId12" cstate="print"/>
          <a:srcRect/>
          <a:stretch>
            <a:fillRect/>
          </a:stretch>
        </p:blipFill>
        <p:spPr bwMode="auto">
          <a:xfrm>
            <a:off x="5869003" y="3717032"/>
            <a:ext cx="3355623" cy="3140968"/>
          </a:xfrm>
          <a:prstGeom prst="rect">
            <a:avLst/>
          </a:prstGeom>
          <a:noFill/>
          <a:ln w="50800">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10741"/>
            <a:ext cx="8229600" cy="1143000"/>
          </a:xfrm>
        </p:spPr>
        <p:txBody>
          <a:bodyPr>
            <a:normAutofit/>
          </a:bodyPr>
          <a:lstStyle/>
          <a:p>
            <a:pPr algn="l"/>
            <a:r>
              <a:rPr lang="es-PA" sz="3200" b="1" dirty="0" smtClean="0">
                <a:solidFill>
                  <a:srgbClr val="0070C0"/>
                </a:solidFill>
                <a:effectLst>
                  <a:outerShdw blurRad="38100" dist="38100" dir="2700000" algn="tl">
                    <a:srgbClr val="000000">
                      <a:alpha val="43137"/>
                    </a:srgbClr>
                  </a:outerShdw>
                </a:effectLst>
              </a:rPr>
              <a:t>RESPUESTA - EMERGENCIA</a:t>
            </a:r>
            <a:endParaRPr lang="es-ES" sz="3200" dirty="0"/>
          </a:p>
        </p:txBody>
      </p:sp>
      <p:sp>
        <p:nvSpPr>
          <p:cNvPr id="3" name="2 Marcador de contenido"/>
          <p:cNvSpPr>
            <a:spLocks noGrp="1"/>
          </p:cNvSpPr>
          <p:nvPr>
            <p:ph idx="1"/>
          </p:nvPr>
        </p:nvSpPr>
        <p:spPr>
          <a:xfrm>
            <a:off x="457200" y="2536304"/>
            <a:ext cx="8229600" cy="3629000"/>
          </a:xfrm>
        </p:spPr>
        <p:txBody>
          <a:bodyPr/>
          <a:lstStyle/>
          <a:p>
            <a:r>
              <a:rPr lang="es-PA" b="1" dirty="0" smtClean="0">
                <a:solidFill>
                  <a:srgbClr val="000066"/>
                </a:solidFill>
                <a:effectLst>
                  <a:outerShdw blurRad="38100" dist="38100" dir="2700000" algn="tl">
                    <a:srgbClr val="000000">
                      <a:alpha val="43137"/>
                    </a:srgbClr>
                  </a:outerShdw>
                </a:effectLst>
              </a:rPr>
              <a:t>Limitada capacidad interna de respuesta </a:t>
            </a:r>
          </a:p>
          <a:p>
            <a:r>
              <a:rPr lang="es-PA" b="1" dirty="0" smtClean="0">
                <a:solidFill>
                  <a:srgbClr val="000066"/>
                </a:solidFill>
                <a:effectLst>
                  <a:outerShdw blurRad="38100" dist="38100" dir="2700000" algn="tl">
                    <a:srgbClr val="000000">
                      <a:alpha val="43137"/>
                    </a:srgbClr>
                  </a:outerShdw>
                </a:effectLst>
              </a:rPr>
              <a:t> Mecanismos de respuesta complejos</a:t>
            </a:r>
          </a:p>
          <a:p>
            <a:r>
              <a:rPr lang="es-PA" b="1" dirty="0" smtClean="0">
                <a:solidFill>
                  <a:srgbClr val="000066"/>
                </a:solidFill>
                <a:effectLst>
                  <a:outerShdw blurRad="38100" dist="38100" dir="2700000" algn="tl">
                    <a:srgbClr val="000000">
                      <a:alpha val="43137"/>
                    </a:srgbClr>
                  </a:outerShdw>
                </a:effectLst>
              </a:rPr>
              <a:t> Solidaridad internacional</a:t>
            </a:r>
          </a:p>
          <a:p>
            <a:r>
              <a:rPr lang="es-PA" b="1" dirty="0" smtClean="0">
                <a:solidFill>
                  <a:srgbClr val="000066"/>
                </a:solidFill>
                <a:effectLst>
                  <a:outerShdw blurRad="38100" dist="38100" dir="2700000" algn="tl">
                    <a:srgbClr val="000000">
                      <a:alpha val="43137"/>
                    </a:srgbClr>
                  </a:outerShdw>
                </a:effectLst>
              </a:rPr>
              <a:t>Contexto urbano</a:t>
            </a:r>
          </a:p>
          <a:p>
            <a:endParaRPr lang="es-ES" dirty="0"/>
          </a:p>
        </p:txBody>
      </p:sp>
      <p:pic>
        <p:nvPicPr>
          <p:cNvPr id="4" name="Imagen 7"/>
          <p:cNvPicPr>
            <a:picLocks noChangeAspect="1" noChangeArrowheads="1"/>
          </p:cNvPicPr>
          <p:nvPr/>
        </p:nvPicPr>
        <p:blipFill>
          <a:blip r:embed="rId3" cstate="print"/>
          <a:srcRect/>
          <a:stretch>
            <a:fillRect/>
          </a:stretch>
        </p:blipFill>
        <p:spPr bwMode="auto">
          <a:xfrm>
            <a:off x="179512" y="260648"/>
            <a:ext cx="5688632" cy="968185"/>
          </a:xfrm>
          <a:prstGeom prst="rect">
            <a:avLst/>
          </a:prstGeom>
          <a:noFill/>
          <a:ln w="9525">
            <a:noFill/>
            <a:miter lim="800000"/>
            <a:headEnd/>
            <a:tailEnd/>
          </a:ln>
        </p:spPr>
      </p:pic>
      <p:pic>
        <p:nvPicPr>
          <p:cNvPr id="5" name="Imagen 10" descr="footer1.jpg"/>
          <p:cNvPicPr>
            <a:picLocks noChangeAspect="1" noChangeArrowheads="1"/>
          </p:cNvPicPr>
          <p:nvPr/>
        </p:nvPicPr>
        <p:blipFill>
          <a:blip r:embed="rId4" cstate="print"/>
          <a:srcRect l="4155" r="7232" b="-25999"/>
          <a:stretch>
            <a:fillRect/>
          </a:stretch>
        </p:blipFill>
        <p:spPr bwMode="auto">
          <a:xfrm>
            <a:off x="4283968" y="6165304"/>
            <a:ext cx="4608512" cy="144016"/>
          </a:xfrm>
          <a:prstGeom prst="rect">
            <a:avLst/>
          </a:prstGeom>
          <a:noFill/>
        </p:spPr>
      </p:pic>
      <p:grpSp>
        <p:nvGrpSpPr>
          <p:cNvPr id="6" name="5 Grupo"/>
          <p:cNvGrpSpPr/>
          <p:nvPr/>
        </p:nvGrpSpPr>
        <p:grpSpPr>
          <a:xfrm>
            <a:off x="5790318" y="6378431"/>
            <a:ext cx="3102162" cy="362937"/>
            <a:chOff x="3980221" y="6142874"/>
            <a:chExt cx="3102162" cy="362937"/>
          </a:xfrm>
        </p:grpSpPr>
        <p:pic>
          <p:nvPicPr>
            <p:cNvPr id="7" name="Picture 67"/>
            <p:cNvPicPr>
              <a:picLocks noChangeAspect="1" noChangeArrowheads="1"/>
            </p:cNvPicPr>
            <p:nvPr/>
          </p:nvPicPr>
          <p:blipFill>
            <a:blip r:embed="rId5" cstate="print"/>
            <a:srcRect/>
            <a:stretch>
              <a:fillRect/>
            </a:stretch>
          </p:blipFill>
          <p:spPr bwMode="auto">
            <a:xfrm>
              <a:off x="4839427" y="6161943"/>
              <a:ext cx="1056704" cy="316537"/>
            </a:xfrm>
            <a:prstGeom prst="rect">
              <a:avLst/>
            </a:prstGeom>
            <a:noFill/>
          </p:spPr>
        </p:pic>
        <p:pic>
          <p:nvPicPr>
            <p:cNvPr id="8" name="Picture 66"/>
            <p:cNvPicPr>
              <a:picLocks noChangeAspect="1" noChangeArrowheads="1"/>
            </p:cNvPicPr>
            <p:nvPr/>
          </p:nvPicPr>
          <p:blipFill>
            <a:blip r:embed="rId6" cstate="print"/>
            <a:srcRect/>
            <a:stretch>
              <a:fillRect/>
            </a:stretch>
          </p:blipFill>
          <p:spPr bwMode="auto">
            <a:xfrm>
              <a:off x="3980221" y="6181011"/>
              <a:ext cx="708703" cy="324800"/>
            </a:xfrm>
            <a:prstGeom prst="rect">
              <a:avLst/>
            </a:prstGeom>
            <a:noFill/>
          </p:spPr>
        </p:pic>
        <p:pic>
          <p:nvPicPr>
            <p:cNvPr id="9" name="Picture 64"/>
            <p:cNvPicPr>
              <a:picLocks noChangeAspect="1" noChangeArrowheads="1"/>
            </p:cNvPicPr>
            <p:nvPr/>
          </p:nvPicPr>
          <p:blipFill>
            <a:blip r:embed="rId7" cstate="print"/>
            <a:srcRect/>
            <a:stretch>
              <a:fillRect/>
            </a:stretch>
          </p:blipFill>
          <p:spPr bwMode="auto">
            <a:xfrm>
              <a:off x="6028219" y="6142874"/>
              <a:ext cx="1054164" cy="333699"/>
            </a:xfrm>
            <a:prstGeom prst="rect">
              <a:avLst/>
            </a:prstGeom>
            <a:noFill/>
          </p:spPr>
        </p:pic>
      </p:grpSp>
      <p:pic>
        <p:nvPicPr>
          <p:cNvPr id="10" name="Picture 2" descr="C:\Users\geraldine.becchi\Documents\Geraldine\Admin\Logo\PNUD_Logo-azul-tagline-negro.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5368" y="836713"/>
            <a:ext cx="372776" cy="879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412776"/>
            <a:ext cx="8229600" cy="1143000"/>
          </a:xfrm>
        </p:spPr>
        <p:txBody>
          <a:bodyPr>
            <a:normAutofit/>
          </a:bodyPr>
          <a:lstStyle/>
          <a:p>
            <a:pPr algn="l"/>
            <a:r>
              <a:rPr lang="es-PA" sz="3200" b="1" dirty="0" smtClean="0">
                <a:solidFill>
                  <a:srgbClr val="0070C0"/>
                </a:solidFill>
                <a:effectLst>
                  <a:outerShdw blurRad="38100" dist="38100" dir="2700000" algn="tl">
                    <a:srgbClr val="000000">
                      <a:alpha val="43137"/>
                    </a:srgbClr>
                  </a:outerShdw>
                </a:effectLst>
              </a:rPr>
              <a:t>RESPUESTA – PROCESO HISTORICO</a:t>
            </a:r>
            <a:endParaRPr lang="es-ES" sz="3200" dirty="0"/>
          </a:p>
        </p:txBody>
      </p:sp>
      <p:sp>
        <p:nvSpPr>
          <p:cNvPr id="3" name="2 Marcador de contenido"/>
          <p:cNvSpPr>
            <a:spLocks noGrp="1"/>
          </p:cNvSpPr>
          <p:nvPr>
            <p:ph idx="1"/>
          </p:nvPr>
        </p:nvSpPr>
        <p:spPr>
          <a:xfrm>
            <a:off x="457200" y="2536304"/>
            <a:ext cx="8229600" cy="3629000"/>
          </a:xfrm>
        </p:spPr>
        <p:txBody>
          <a:bodyPr/>
          <a:lstStyle/>
          <a:p>
            <a:r>
              <a:rPr lang="es-PA" b="1" dirty="0" smtClean="0">
                <a:solidFill>
                  <a:srgbClr val="000066"/>
                </a:solidFill>
                <a:effectLst>
                  <a:outerShdw blurRad="38100" dist="38100" dir="2700000" algn="tl">
                    <a:srgbClr val="000000">
                      <a:alpha val="43137"/>
                    </a:srgbClr>
                  </a:outerShdw>
                </a:effectLst>
              </a:rPr>
              <a:t>2010: Respuesta emergencia (desplazados, escombros, vulnerabilidad, pobreza, cólera, estructuras gubernamentales).</a:t>
            </a:r>
          </a:p>
          <a:p>
            <a:r>
              <a:rPr lang="es-PA" b="1" dirty="0" smtClean="0">
                <a:solidFill>
                  <a:srgbClr val="000066"/>
                </a:solidFill>
                <a:effectLst>
                  <a:outerShdw blurRad="38100" dist="38100" dir="2700000" algn="tl">
                    <a:srgbClr val="000000">
                      <a:alpha val="43137"/>
                    </a:srgbClr>
                  </a:outerShdw>
                </a:effectLst>
              </a:rPr>
              <a:t>2011: Proceso de recuperación (comunidades </a:t>
            </a:r>
            <a:r>
              <a:rPr lang="es-PA" b="1" dirty="0" err="1" smtClean="0">
                <a:solidFill>
                  <a:srgbClr val="000066"/>
                </a:solidFill>
                <a:effectLst>
                  <a:outerShdw blurRad="38100" dist="38100" dir="2700000" algn="tl">
                    <a:srgbClr val="000000">
                      <a:alpha val="43137"/>
                    </a:srgbClr>
                  </a:outerShdw>
                </a:effectLst>
              </a:rPr>
              <a:t>resilientes</a:t>
            </a:r>
            <a:r>
              <a:rPr lang="es-PA" b="1" dirty="0" smtClean="0">
                <a:solidFill>
                  <a:srgbClr val="000066"/>
                </a:solidFill>
                <a:effectLst>
                  <a:outerShdw blurRad="38100" dist="38100" dir="2700000" algn="tl">
                    <a:srgbClr val="000000">
                      <a:alpha val="43137"/>
                    </a:srgbClr>
                  </a:outerShdw>
                </a:effectLst>
              </a:rPr>
              <a:t> y seguras, empoderamiento estructuras gobierno.</a:t>
            </a:r>
          </a:p>
          <a:p>
            <a:endParaRPr lang="es-ES" dirty="0"/>
          </a:p>
        </p:txBody>
      </p:sp>
      <p:pic>
        <p:nvPicPr>
          <p:cNvPr id="4" name="Imagen 7"/>
          <p:cNvPicPr>
            <a:picLocks noChangeAspect="1" noChangeArrowheads="1"/>
          </p:cNvPicPr>
          <p:nvPr/>
        </p:nvPicPr>
        <p:blipFill>
          <a:blip r:embed="rId3" cstate="print"/>
          <a:srcRect/>
          <a:stretch>
            <a:fillRect/>
          </a:stretch>
        </p:blipFill>
        <p:spPr bwMode="auto">
          <a:xfrm>
            <a:off x="179512" y="260648"/>
            <a:ext cx="5688632" cy="968185"/>
          </a:xfrm>
          <a:prstGeom prst="rect">
            <a:avLst/>
          </a:prstGeom>
          <a:noFill/>
          <a:ln w="9525">
            <a:noFill/>
            <a:miter lim="800000"/>
            <a:headEnd/>
            <a:tailEnd/>
          </a:ln>
        </p:spPr>
      </p:pic>
      <p:pic>
        <p:nvPicPr>
          <p:cNvPr id="5" name="Imagen 10" descr="footer1.jpg"/>
          <p:cNvPicPr>
            <a:picLocks noChangeAspect="1" noChangeArrowheads="1"/>
          </p:cNvPicPr>
          <p:nvPr/>
        </p:nvPicPr>
        <p:blipFill>
          <a:blip r:embed="rId4" cstate="print"/>
          <a:srcRect l="4155" r="7232" b="-25999"/>
          <a:stretch>
            <a:fillRect/>
          </a:stretch>
        </p:blipFill>
        <p:spPr bwMode="auto">
          <a:xfrm>
            <a:off x="4283968" y="6165304"/>
            <a:ext cx="4608512" cy="144016"/>
          </a:xfrm>
          <a:prstGeom prst="rect">
            <a:avLst/>
          </a:prstGeom>
          <a:noFill/>
        </p:spPr>
      </p:pic>
      <p:grpSp>
        <p:nvGrpSpPr>
          <p:cNvPr id="6" name="5 Grupo"/>
          <p:cNvGrpSpPr/>
          <p:nvPr/>
        </p:nvGrpSpPr>
        <p:grpSpPr>
          <a:xfrm>
            <a:off x="5790318" y="6378431"/>
            <a:ext cx="3102162" cy="362937"/>
            <a:chOff x="3980221" y="6142874"/>
            <a:chExt cx="3102162" cy="362937"/>
          </a:xfrm>
        </p:grpSpPr>
        <p:pic>
          <p:nvPicPr>
            <p:cNvPr id="7" name="Picture 67"/>
            <p:cNvPicPr>
              <a:picLocks noChangeAspect="1" noChangeArrowheads="1"/>
            </p:cNvPicPr>
            <p:nvPr/>
          </p:nvPicPr>
          <p:blipFill>
            <a:blip r:embed="rId5" cstate="print"/>
            <a:srcRect/>
            <a:stretch>
              <a:fillRect/>
            </a:stretch>
          </p:blipFill>
          <p:spPr bwMode="auto">
            <a:xfrm>
              <a:off x="4839427" y="6161943"/>
              <a:ext cx="1056704" cy="316537"/>
            </a:xfrm>
            <a:prstGeom prst="rect">
              <a:avLst/>
            </a:prstGeom>
            <a:noFill/>
          </p:spPr>
        </p:pic>
        <p:pic>
          <p:nvPicPr>
            <p:cNvPr id="8" name="Picture 66"/>
            <p:cNvPicPr>
              <a:picLocks noChangeAspect="1" noChangeArrowheads="1"/>
            </p:cNvPicPr>
            <p:nvPr/>
          </p:nvPicPr>
          <p:blipFill>
            <a:blip r:embed="rId6" cstate="print"/>
            <a:srcRect/>
            <a:stretch>
              <a:fillRect/>
            </a:stretch>
          </p:blipFill>
          <p:spPr bwMode="auto">
            <a:xfrm>
              <a:off x="3980221" y="6181011"/>
              <a:ext cx="708703" cy="324800"/>
            </a:xfrm>
            <a:prstGeom prst="rect">
              <a:avLst/>
            </a:prstGeom>
            <a:noFill/>
          </p:spPr>
        </p:pic>
        <p:pic>
          <p:nvPicPr>
            <p:cNvPr id="9" name="Picture 64"/>
            <p:cNvPicPr>
              <a:picLocks noChangeAspect="1" noChangeArrowheads="1"/>
            </p:cNvPicPr>
            <p:nvPr/>
          </p:nvPicPr>
          <p:blipFill>
            <a:blip r:embed="rId7" cstate="print"/>
            <a:srcRect/>
            <a:stretch>
              <a:fillRect/>
            </a:stretch>
          </p:blipFill>
          <p:spPr bwMode="auto">
            <a:xfrm>
              <a:off x="6028219" y="6142874"/>
              <a:ext cx="1054164" cy="333699"/>
            </a:xfrm>
            <a:prstGeom prst="rect">
              <a:avLst/>
            </a:prstGeom>
            <a:noFill/>
          </p:spPr>
        </p:pic>
      </p:grpSp>
      <p:pic>
        <p:nvPicPr>
          <p:cNvPr id="10" name="Picture 2" descr="C:\Users\geraldine.becchi\Documents\Geraldine\Admin\Logo\PNUD_Logo-azul-tagline-negro.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5368" y="836713"/>
            <a:ext cx="372776" cy="879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10741"/>
            <a:ext cx="8229600" cy="1143000"/>
          </a:xfrm>
        </p:spPr>
        <p:txBody>
          <a:bodyPr>
            <a:normAutofit/>
          </a:bodyPr>
          <a:lstStyle/>
          <a:p>
            <a:pPr algn="l"/>
            <a:r>
              <a:rPr lang="es-PA" sz="3200" b="1" dirty="0" smtClean="0">
                <a:solidFill>
                  <a:srgbClr val="0070C0"/>
                </a:solidFill>
                <a:effectLst>
                  <a:outerShdw blurRad="38100" dist="38100" dir="2700000" algn="tl">
                    <a:srgbClr val="000000">
                      <a:alpha val="43137"/>
                    </a:srgbClr>
                  </a:outerShdw>
                </a:effectLst>
              </a:rPr>
              <a:t>RESPUESTA – PROCESO HISTORICO</a:t>
            </a:r>
            <a:endParaRPr lang="es-ES" sz="3200" dirty="0"/>
          </a:p>
        </p:txBody>
      </p:sp>
      <p:sp>
        <p:nvSpPr>
          <p:cNvPr id="3" name="2 Marcador de contenido"/>
          <p:cNvSpPr>
            <a:spLocks noGrp="1"/>
          </p:cNvSpPr>
          <p:nvPr>
            <p:ph idx="1"/>
          </p:nvPr>
        </p:nvSpPr>
        <p:spPr>
          <a:xfrm>
            <a:off x="457200" y="2536304"/>
            <a:ext cx="8229600" cy="3629000"/>
          </a:xfrm>
        </p:spPr>
        <p:txBody>
          <a:bodyPr/>
          <a:lstStyle/>
          <a:p>
            <a:r>
              <a:rPr lang="es-PA" b="1" dirty="0" smtClean="0">
                <a:solidFill>
                  <a:srgbClr val="000066"/>
                </a:solidFill>
                <a:effectLst>
                  <a:outerShdw blurRad="38100" dist="38100" dir="2700000" algn="tl">
                    <a:srgbClr val="000000">
                      <a:alpha val="43137"/>
                    </a:srgbClr>
                  </a:outerShdw>
                </a:effectLst>
              </a:rPr>
              <a:t>2012: Estabilización (recuperación liderada por Gobierno, poblaciones desplazadas, emergencias recurrentes, cólera)</a:t>
            </a:r>
          </a:p>
          <a:p>
            <a:endParaRPr lang="es-ES" dirty="0"/>
          </a:p>
        </p:txBody>
      </p:sp>
      <p:pic>
        <p:nvPicPr>
          <p:cNvPr id="4" name="Imagen 7"/>
          <p:cNvPicPr>
            <a:picLocks noChangeAspect="1" noChangeArrowheads="1"/>
          </p:cNvPicPr>
          <p:nvPr/>
        </p:nvPicPr>
        <p:blipFill>
          <a:blip r:embed="rId3" cstate="print"/>
          <a:srcRect/>
          <a:stretch>
            <a:fillRect/>
          </a:stretch>
        </p:blipFill>
        <p:spPr bwMode="auto">
          <a:xfrm>
            <a:off x="179512" y="260648"/>
            <a:ext cx="5688632" cy="968185"/>
          </a:xfrm>
          <a:prstGeom prst="rect">
            <a:avLst/>
          </a:prstGeom>
          <a:noFill/>
          <a:ln w="9525">
            <a:noFill/>
            <a:miter lim="800000"/>
            <a:headEnd/>
            <a:tailEnd/>
          </a:ln>
        </p:spPr>
      </p:pic>
      <p:pic>
        <p:nvPicPr>
          <p:cNvPr id="5" name="Imagen 10" descr="footer1.jpg"/>
          <p:cNvPicPr>
            <a:picLocks noChangeAspect="1" noChangeArrowheads="1"/>
          </p:cNvPicPr>
          <p:nvPr/>
        </p:nvPicPr>
        <p:blipFill>
          <a:blip r:embed="rId4" cstate="print"/>
          <a:srcRect l="4155" r="7232" b="-25999"/>
          <a:stretch>
            <a:fillRect/>
          </a:stretch>
        </p:blipFill>
        <p:spPr bwMode="auto">
          <a:xfrm>
            <a:off x="4283968" y="6165304"/>
            <a:ext cx="4608512" cy="144016"/>
          </a:xfrm>
          <a:prstGeom prst="rect">
            <a:avLst/>
          </a:prstGeom>
          <a:noFill/>
        </p:spPr>
      </p:pic>
      <p:grpSp>
        <p:nvGrpSpPr>
          <p:cNvPr id="6" name="5 Grupo"/>
          <p:cNvGrpSpPr/>
          <p:nvPr/>
        </p:nvGrpSpPr>
        <p:grpSpPr>
          <a:xfrm>
            <a:off x="5790318" y="6378431"/>
            <a:ext cx="3102162" cy="362937"/>
            <a:chOff x="3980221" y="6142874"/>
            <a:chExt cx="3102162" cy="362937"/>
          </a:xfrm>
        </p:grpSpPr>
        <p:pic>
          <p:nvPicPr>
            <p:cNvPr id="7" name="Picture 67"/>
            <p:cNvPicPr>
              <a:picLocks noChangeAspect="1" noChangeArrowheads="1"/>
            </p:cNvPicPr>
            <p:nvPr/>
          </p:nvPicPr>
          <p:blipFill>
            <a:blip r:embed="rId5" cstate="print"/>
            <a:srcRect/>
            <a:stretch>
              <a:fillRect/>
            </a:stretch>
          </p:blipFill>
          <p:spPr bwMode="auto">
            <a:xfrm>
              <a:off x="4839427" y="6161943"/>
              <a:ext cx="1056704" cy="316537"/>
            </a:xfrm>
            <a:prstGeom prst="rect">
              <a:avLst/>
            </a:prstGeom>
            <a:noFill/>
          </p:spPr>
        </p:pic>
        <p:pic>
          <p:nvPicPr>
            <p:cNvPr id="8" name="Picture 66"/>
            <p:cNvPicPr>
              <a:picLocks noChangeAspect="1" noChangeArrowheads="1"/>
            </p:cNvPicPr>
            <p:nvPr/>
          </p:nvPicPr>
          <p:blipFill>
            <a:blip r:embed="rId6" cstate="print"/>
            <a:srcRect/>
            <a:stretch>
              <a:fillRect/>
            </a:stretch>
          </p:blipFill>
          <p:spPr bwMode="auto">
            <a:xfrm>
              <a:off x="3980221" y="6181011"/>
              <a:ext cx="708703" cy="324800"/>
            </a:xfrm>
            <a:prstGeom prst="rect">
              <a:avLst/>
            </a:prstGeom>
            <a:noFill/>
          </p:spPr>
        </p:pic>
        <p:pic>
          <p:nvPicPr>
            <p:cNvPr id="9" name="Picture 64"/>
            <p:cNvPicPr>
              <a:picLocks noChangeAspect="1" noChangeArrowheads="1"/>
            </p:cNvPicPr>
            <p:nvPr/>
          </p:nvPicPr>
          <p:blipFill>
            <a:blip r:embed="rId7" cstate="print"/>
            <a:srcRect/>
            <a:stretch>
              <a:fillRect/>
            </a:stretch>
          </p:blipFill>
          <p:spPr bwMode="auto">
            <a:xfrm>
              <a:off x="6028219" y="6142874"/>
              <a:ext cx="1054164" cy="333699"/>
            </a:xfrm>
            <a:prstGeom prst="rect">
              <a:avLst/>
            </a:prstGeom>
            <a:noFill/>
          </p:spPr>
        </p:pic>
      </p:grpSp>
      <p:pic>
        <p:nvPicPr>
          <p:cNvPr id="10" name="Picture 2" descr="C:\Users\geraldine.becchi\Documents\Geraldine\Admin\Logo\PNUD_Logo-azul-tagline-negro.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5368" y="836713"/>
            <a:ext cx="372776" cy="879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875</Words>
  <Application>Microsoft Office PowerPoint</Application>
  <PresentationFormat>Presentación en pantalla (4:3)</PresentationFormat>
  <Paragraphs>107</Paragraphs>
  <Slides>11</Slides>
  <Notes>11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Análisis de procesos de recuperación en eventos extremos: Haití y Chile</vt:lpstr>
      <vt:lpstr>OBJETIVO</vt:lpstr>
      <vt:lpstr>FOTOS</vt:lpstr>
      <vt:lpstr>CONTEXTO</vt:lpstr>
      <vt:lpstr>CONTEXTO</vt:lpstr>
      <vt:lpstr>FOTOS</vt:lpstr>
      <vt:lpstr>RESPUESTA - EMERGENCIA</vt:lpstr>
      <vt:lpstr>RESPUESTA – PROCESO HISTORICO</vt:lpstr>
      <vt:lpstr>RESPUESTA – PROCESO HISTORICO</vt:lpstr>
      <vt:lpstr>LECCIONES APRENDIDAS</vt:lpstr>
      <vt:lpstr>Los procesos de recuperación tras eventos extremos toman muchos años. El pueblo haitiano ha demostrado su capacidad de recuperación, pero el proceso no ha concluido.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Sesión Temática:</dc:title>
  <dc:creator>Julio Garcia</dc:creator>
  <cp:lastModifiedBy>Pablo Ivelic Zulueta</cp:lastModifiedBy>
  <cp:revision>58</cp:revision>
  <cp:lastPrinted>2012-11-09T21:06:07Z</cp:lastPrinted>
  <dcterms:created xsi:type="dcterms:W3CDTF">2011-02-04T21:23:49Z</dcterms:created>
  <dcterms:modified xsi:type="dcterms:W3CDTF">2012-11-26T22:28:33Z</dcterms:modified>
</cp:coreProperties>
</file>