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8" r:id="rId4"/>
    <p:sldId id="269" r:id="rId5"/>
    <p:sldId id="271" r:id="rId6"/>
    <p:sldId id="272" r:id="rId7"/>
    <p:sldId id="273" r:id="rId8"/>
    <p:sldId id="274" r:id="rId9"/>
    <p:sldId id="267" r:id="rId10"/>
    <p:sldId id="262" r:id="rId11"/>
    <p:sldId id="263" r:id="rId12"/>
    <p:sldId id="264" r:id="rId13"/>
    <p:sldId id="265" r:id="rId14"/>
    <p:sldId id="266" r:id="rId15"/>
    <p:sldId id="260" r:id="rId1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14C6-D4FC-4D81-BC60-33B16E67B435}" type="datetimeFigureOut">
              <a:rPr lang="es-NI" smtClean="0"/>
              <a:pPr/>
              <a:t>25/11/2012</a:t>
            </a:fld>
            <a:endParaRPr lang="es-NI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2200-600E-40BE-8F44-07A6BAD0DF37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3904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2779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21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137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214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21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91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357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102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070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8240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220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9AD2-2AA9-4D5F-850F-E1C997414ECB}" type="datetimeFigureOut">
              <a:rPr lang="es-PA" smtClean="0"/>
              <a:pPr/>
              <a:t>11/25/2012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7788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6.jpeg"/><Relationship Id="rId5" Type="http://schemas.openxmlformats.org/officeDocument/2006/relationships/image" Target="../media/image4.png"/><Relationship Id="rId10" Type="http://schemas.openxmlformats.org/officeDocument/2006/relationships/image" Target="../media/image25.jpeg"/><Relationship Id="rId4" Type="http://schemas.openxmlformats.org/officeDocument/2006/relationships/image" Target="../media/image3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1.jpeg"/><Relationship Id="rId5" Type="http://schemas.openxmlformats.org/officeDocument/2006/relationships/image" Target="../media/image4.pn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198568" cy="1470025"/>
          </a:xfrm>
          <a:noFill/>
        </p:spPr>
        <p:txBody>
          <a:bodyPr>
            <a:normAutofit fontScale="90000"/>
          </a:bodyPr>
          <a:lstStyle/>
          <a:p>
            <a:r>
              <a:rPr lang="es-NI" sz="3200" dirty="0" smtClean="0">
                <a:latin typeface="Bernard MT Condensed" pitchFamily="18" charset="0"/>
              </a:rPr>
              <a:t>Sesión temática</a:t>
            </a:r>
            <a:br>
              <a:rPr lang="es-NI" sz="3200" dirty="0" smtClean="0">
                <a:latin typeface="Bernard MT Condensed" pitchFamily="18" charset="0"/>
              </a:rPr>
            </a:br>
            <a:r>
              <a:rPr lang="es-NI" sz="3200" dirty="0" smtClean="0">
                <a:latin typeface="Bernard MT Condensed" pitchFamily="18" charset="0"/>
              </a:rPr>
              <a:t>Políticas públicas a nivel nacional,</a:t>
            </a:r>
            <a:br>
              <a:rPr lang="es-NI" sz="3200" dirty="0" smtClean="0">
                <a:latin typeface="Bernard MT Condensed" pitchFamily="18" charset="0"/>
              </a:rPr>
            </a:br>
            <a:r>
              <a:rPr lang="es-NI" sz="3200" dirty="0" smtClean="0">
                <a:latin typeface="Bernard MT Condensed" pitchFamily="18" charset="0"/>
              </a:rPr>
              <a:t>regional y local para la RRD </a:t>
            </a:r>
            <a:endParaRPr lang="es-P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6400800" cy="1512168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endParaRPr lang="es-PA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SINAPRED</a:t>
            </a: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Guillermo Gonzalez G</a:t>
            </a:r>
          </a:p>
          <a:p>
            <a:pPr algn="l"/>
            <a:r>
              <a:rPr lang="es-PA" sz="15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Secretario  Ejecutivo -SINAPRED</a:t>
            </a:r>
            <a:endParaRPr lang="es-PA" sz="15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92080" y="57332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Nov. 2012 </a:t>
            </a:r>
            <a:endParaRPr lang="es-P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13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sp>
        <p:nvSpPr>
          <p:cNvPr id="14" name="13 Rectángulo"/>
          <p:cNvSpPr/>
          <p:nvPr/>
        </p:nvSpPr>
        <p:spPr>
          <a:xfrm>
            <a:off x="323528" y="3212976"/>
            <a:ext cx="86709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La Gestion INTEGRAL de Riesgos en Nicaragua</a:t>
            </a:r>
          </a:p>
          <a:p>
            <a:pPr algn="ctr"/>
            <a:r>
              <a:rPr lang="es-E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AVANCES</a:t>
            </a:r>
            <a:r>
              <a:rPr lang="es-E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 </a:t>
            </a:r>
            <a:endParaRPr lang="es-ES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15" name="8 Imagen" descr="Logotipo y lema tamaño gran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88640"/>
            <a:ext cx="26642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3" descr="LOGO SINAPRED NUEVO TRANSPARENTE"/>
          <p:cNvPicPr>
            <a:picLocks noChangeAspect="1" noChangeArrowheads="1"/>
          </p:cNvPicPr>
          <p:nvPr/>
        </p:nvPicPr>
        <p:blipFill>
          <a:blip r:embed="rId8" cstate="print">
            <a:lum bright="18000" contrast="-24000"/>
          </a:blip>
          <a:srcRect/>
          <a:stretch>
            <a:fillRect/>
          </a:stretch>
        </p:blipFill>
        <p:spPr bwMode="auto">
          <a:xfrm>
            <a:off x="7812360" y="692696"/>
            <a:ext cx="1134616" cy="10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168" y="260648"/>
            <a:ext cx="2952328" cy="490067"/>
          </a:xfrm>
        </p:spPr>
        <p:txBody>
          <a:bodyPr>
            <a:noAutofit/>
          </a:bodyPr>
          <a:lstStyle/>
          <a:p>
            <a:pPr algn="l"/>
            <a:r>
              <a:rPr lang="es-PA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y Compensación Social para Reducir la Vulnerabilidad</a:t>
            </a:r>
            <a:endParaRPr lang="es-ES" sz="18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3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1556792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492896"/>
            <a:ext cx="2088232" cy="161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4221088"/>
            <a:ext cx="15121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4221088"/>
            <a:ext cx="1576732" cy="194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3861048"/>
            <a:ext cx="14401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1412776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1407259"/>
            <a:ext cx="36724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</a:t>
            </a:r>
            <a:r>
              <a:rPr kumimoji="0" lang="es-ES" sz="1600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Con el MINED </a:t>
            </a:r>
            <a:r>
              <a:rPr kumimoji="0" lang="es-ES" sz="1600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se </a:t>
            </a:r>
            <a:r>
              <a:rPr kumimoji="0" lang="es-ES" sz="1600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han elaborado materiales para la educación formal y no formal, se ha divulgado las herramientas vinculadas a la temática SAT.</a:t>
            </a:r>
            <a:r>
              <a:rPr lang="es-ES" sz="1600" b="1" dirty="0" smtClean="0">
                <a:ea typeface="Batang" pitchFamily="18" charset="-127"/>
                <a:cs typeface="Arial" pitchFamily="34" charset="0"/>
              </a:rPr>
              <a:t> </a:t>
            </a:r>
            <a:r>
              <a:rPr kumimoji="0" lang="es-ES" sz="1600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600" b="1" dirty="0" smtClean="0">
                <a:ea typeface="Batang" pitchFamily="18" charset="-127"/>
                <a:cs typeface="Arial" pitchFamily="34" charset="0"/>
              </a:rPr>
              <a:t> Se desarrollan planes escolares de respuesta a los sismos, tsunami y  diversas emergencias que pueden afectar a la población escolar.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600" b="1" dirty="0" smtClean="0">
                <a:ea typeface="Batang" pitchFamily="18" charset="-127"/>
                <a:cs typeface="Arial" pitchFamily="34" charset="0"/>
              </a:rPr>
              <a:t>Campaña permanente de sensibilización </a:t>
            </a:r>
            <a:r>
              <a:rPr lang="es-ES" sz="1600" b="1" dirty="0" smtClean="0">
                <a:ea typeface="Batang" pitchFamily="18" charset="-127"/>
                <a:cs typeface="Arial" pitchFamily="34" charset="0"/>
              </a:rPr>
              <a:t>ante </a:t>
            </a:r>
            <a:r>
              <a:rPr lang="es-ES" sz="1600" b="1" dirty="0" smtClean="0">
                <a:ea typeface="Batang" pitchFamily="18" charset="-127"/>
                <a:cs typeface="Arial" pitchFamily="34" charset="0"/>
              </a:rPr>
              <a:t>fenómenos naturales peligrosos y </a:t>
            </a:r>
            <a:r>
              <a:rPr lang="es-ES" sz="1600" b="1" dirty="0" smtClean="0">
                <a:ea typeface="Batang" pitchFamily="18" charset="-127"/>
                <a:cs typeface="Arial" pitchFamily="34" charset="0"/>
              </a:rPr>
              <a:t>la </a:t>
            </a:r>
            <a:r>
              <a:rPr lang="es-ES" sz="1600" b="1" dirty="0" smtClean="0">
                <a:ea typeface="Batang" pitchFamily="18" charset="-127"/>
                <a:cs typeface="Arial" pitchFamily="34" charset="0"/>
              </a:rPr>
              <a:t>preparación </a:t>
            </a:r>
            <a:r>
              <a:rPr lang="es-ES" sz="1600" b="1" dirty="0" smtClean="0">
                <a:ea typeface="Batang" pitchFamily="18" charset="-127"/>
                <a:cs typeface="Arial" pitchFamily="34" charset="0"/>
              </a:rPr>
              <a:t>organizada de la población </a:t>
            </a:r>
            <a:r>
              <a:rPr lang="es-ES" sz="1600" b="1" dirty="0" smtClean="0">
                <a:ea typeface="Batang" pitchFamily="18" charset="-127"/>
                <a:cs typeface="Arial" pitchFamily="34" charset="0"/>
              </a:rPr>
              <a:t>desde el hogar y las comunidades.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600" b="1" dirty="0" smtClean="0">
                <a:ea typeface="Batang" pitchFamily="18" charset="-127"/>
                <a:cs typeface="Arial" pitchFamily="34" charset="0"/>
              </a:rPr>
              <a:t> Con </a:t>
            </a:r>
            <a:r>
              <a:rPr kumimoji="0" lang="es-ES" sz="1600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las Universidades públicas se  implementa la investigación aplicada con </a:t>
            </a:r>
            <a:r>
              <a:rPr kumimoji="0" lang="es-ES" sz="1600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enfoques en </a:t>
            </a:r>
            <a:r>
              <a:rPr kumimoji="0" lang="es-ES" sz="1600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gestión de riesgo, cambio climático</a:t>
            </a:r>
            <a:r>
              <a:rPr kumimoji="0" lang="es-ES" sz="1600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, así </a:t>
            </a:r>
            <a:r>
              <a:rPr kumimoji="0" lang="es-ES" sz="1600" b="1" i="0" strike="noStrike" cap="none" normalizeH="0" baseline="0" dirty="0" err="1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cmo</a:t>
            </a:r>
            <a:r>
              <a:rPr kumimoji="0" lang="es-ES" sz="1600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</a:t>
            </a:r>
            <a:r>
              <a:rPr kumimoji="0" lang="es-ES" sz="1600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las relacionadas a la perspectiva de género y generacional.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600" b="1" dirty="0" smtClean="0">
                <a:ea typeface="Batang" pitchFamily="18" charset="-127"/>
                <a:cs typeface="Arial" pitchFamily="34" charset="0"/>
              </a:rPr>
              <a:t> Los programas de vivienda social dirigidos a sacar del riesgo a las familias más humildes. </a:t>
            </a:r>
            <a:endParaRPr kumimoji="0" lang="es-ES" sz="1600" b="1" i="0" strike="noStrike" cap="none" normalizeH="0" baseline="0" dirty="0" smtClean="0">
              <a:ln>
                <a:noFill/>
              </a:ln>
              <a:effectLst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56176" y="332656"/>
            <a:ext cx="2808312" cy="490067"/>
          </a:xfrm>
        </p:spPr>
        <p:txBody>
          <a:bodyPr>
            <a:noAutofit/>
          </a:bodyPr>
          <a:lstStyle/>
          <a:p>
            <a:pPr algn="l"/>
            <a:r>
              <a:rPr lang="es-PA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  y Cambio Climatico </a:t>
            </a:r>
            <a:endParaRPr lang="es-ES" sz="18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3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980728"/>
            <a:ext cx="1584176" cy="2216731"/>
          </a:xfrm>
          <a:prstGeom prst="rect">
            <a:avLst/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oft" dir="t"/>
          </a:scene3d>
          <a:sp3d extrusionH="76200" contourW="12700">
            <a:extrusionClr>
              <a:srgbClr val="002060"/>
            </a:extrusionClr>
            <a:contourClr>
              <a:srgbClr val="002060"/>
            </a:contourClr>
          </a:sp3d>
        </p:spPr>
      </p:pic>
      <p:sp>
        <p:nvSpPr>
          <p:cNvPr id="18" name="17 Rectángulo"/>
          <p:cNvSpPr/>
          <p:nvPr/>
        </p:nvSpPr>
        <p:spPr>
          <a:xfrm>
            <a:off x="5868144" y="3068960"/>
            <a:ext cx="2574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NI" dirty="0" smtClean="0"/>
          </a:p>
          <a:p>
            <a:r>
              <a:rPr lang="es-NI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s-NI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Vulnerabilidad y estrategias de adaptación al cambio climático en los medios de vida de las familias cafetaleras de Nicaragua </a:t>
            </a:r>
            <a:endParaRPr lang="es-NI" sz="1200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293096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980728"/>
            <a:ext cx="15121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67544" y="1346285"/>
            <a:ext cx="44644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</a:t>
            </a:r>
            <a:r>
              <a:rPr kumimoji="0" lang="es-ES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Nicaragua cuenta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con una Estrategia Nacional Ambiental y de Cambio climático en correspondencia con  e</a:t>
            </a:r>
            <a:r>
              <a:rPr lang="es-ES" b="1" dirty="0" smtClean="0">
                <a:ea typeface="Batang" pitchFamily="18" charset="-127"/>
                <a:cs typeface="Arial" pitchFamily="34" charset="0"/>
              </a:rPr>
              <a:t>l enfoque de gestión de riesgo.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b="1" dirty="0" smtClean="0">
                <a:ea typeface="Batang" pitchFamily="18" charset="-127"/>
                <a:cs typeface="Arial" pitchFamily="34" charset="0"/>
              </a:rPr>
              <a:t> Se están elaborando por orden de prioridad </a:t>
            </a:r>
            <a:r>
              <a:rPr lang="es-ES" b="1" dirty="0" smtClean="0">
                <a:ea typeface="Batang" pitchFamily="18" charset="-127"/>
                <a:cs typeface="Arial" pitchFamily="34" charset="0"/>
              </a:rPr>
              <a:t>planes territoriales </a:t>
            </a:r>
            <a:r>
              <a:rPr lang="es-ES" b="1" dirty="0" smtClean="0">
                <a:ea typeface="Batang" pitchFamily="18" charset="-127"/>
                <a:cs typeface="Arial" pitchFamily="34" charset="0"/>
              </a:rPr>
              <a:t>para enfrentar los efectos de los fenómenos naturales  en conjunto con las municipalidades.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El INAFOR desarrolla planes de reforestación  y en conjunto con otras instituciones del SINAPRED  ejecuta planes de reducción de los incendios forestales.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b="1" baseline="0" dirty="0" smtClean="0">
                <a:ea typeface="Batang" pitchFamily="18" charset="-127"/>
                <a:cs typeface="Arial" pitchFamily="34" charset="0"/>
              </a:rPr>
              <a:t> La juventud</a:t>
            </a:r>
            <a:r>
              <a:rPr lang="es-ES" b="1" dirty="0" smtClean="0">
                <a:ea typeface="Batang" pitchFamily="18" charset="-127"/>
                <a:cs typeface="Arial" pitchFamily="34" charset="0"/>
              </a:rPr>
              <a:t> organizada en el Movimiento Guardabarranco desarrolla campañas de sensibilización promoviendo acciones dirigidas a la adaptación al cambio climático y la preservación del medio ambiente.</a:t>
            </a:r>
            <a:endParaRPr kumimoji="0" lang="es-ES" b="1" i="0" strike="noStrike" cap="none" normalizeH="0" baseline="0" dirty="0" smtClean="0">
              <a:ln>
                <a:noFill/>
              </a:ln>
              <a:effectLst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72200" y="404664"/>
            <a:ext cx="2592288" cy="490067"/>
          </a:xfrm>
        </p:spPr>
        <p:txBody>
          <a:bodyPr>
            <a:noAutofit/>
          </a:bodyPr>
          <a:lstStyle/>
          <a:p>
            <a:pPr algn="l"/>
            <a:r>
              <a:rPr lang="es-PA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Territorial, Gobernabilidad y Gobernanza</a:t>
            </a:r>
            <a:endParaRPr lang="es-ES" sz="18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3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r>
              <a:rPr lang="es-NI" dirty="0" smtClean="0"/>
              <a:t>El país cuenta con Comisiones Departamentales y Municipales de Prevención, Atención y Mitigación de Desastres.</a:t>
            </a:r>
          </a:p>
          <a:p>
            <a:r>
              <a:rPr lang="es-NI" dirty="0" smtClean="0">
                <a:latin typeface="+mj-lt"/>
              </a:rPr>
              <a:t>La defensa Civil ha preparado en cada municipio una o varias brigadas locales de rescate.</a:t>
            </a:r>
          </a:p>
          <a:p>
            <a:r>
              <a:rPr lang="es-NI" dirty="0" smtClean="0">
                <a:latin typeface="+mj-lt"/>
              </a:rPr>
              <a:t>Fortalecimiento de la organización comunitaria (más de 8,000 </a:t>
            </a:r>
            <a:r>
              <a:rPr lang="es-NI" dirty="0" smtClean="0"/>
              <a:t>barrios y comarcas </a:t>
            </a:r>
            <a:r>
              <a:rPr lang="es-NI" dirty="0" smtClean="0">
                <a:latin typeface="+mj-lt"/>
              </a:rPr>
              <a:t>) para ejecutar </a:t>
            </a:r>
            <a:r>
              <a:rPr lang="es-NI" dirty="0" smtClean="0">
                <a:latin typeface="+mj-lt"/>
              </a:rPr>
              <a:t>planes locales efectivos </a:t>
            </a:r>
            <a:r>
              <a:rPr lang="es-NI" smtClean="0">
                <a:latin typeface="+mj-lt"/>
              </a:rPr>
              <a:t>de respuesta.</a:t>
            </a:r>
            <a:endParaRPr lang="es-NI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72200" y="332656"/>
            <a:ext cx="2592288" cy="490067"/>
          </a:xfrm>
        </p:spPr>
        <p:txBody>
          <a:bodyPr>
            <a:noAutofit/>
          </a:bodyPr>
          <a:lstStyle/>
          <a:p>
            <a:pPr algn="l"/>
            <a:r>
              <a:rPr lang="es-PA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 Desastres y Recuperación</a:t>
            </a:r>
            <a:endParaRPr lang="es-ES" sz="18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3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7" name="Picture 9" descr="H:\ICG CARIBE EWS V\Tsunami\Masachapa\Tsunami_Masachapa_11x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908720"/>
            <a:ext cx="1917964" cy="3168827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077072"/>
            <a:ext cx="18002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18 Imagen" descr="DSC03416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36296" y="1196752"/>
            <a:ext cx="1763688" cy="1500198"/>
          </a:xfrm>
          <a:prstGeom prst="rect">
            <a:avLst/>
          </a:prstGeom>
          <a:ln w="25400" cmpd="sng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20" name="Picture 20" descr="taller comunitarios de la semana 29 al 03 de Mayo 05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2924944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fotos salinas grandes 04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H="1" flipV="1">
            <a:off x="7308304" y="4581128"/>
            <a:ext cx="172819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67544" y="1484791"/>
            <a:ext cx="44644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</a:t>
            </a:r>
            <a:r>
              <a:rPr kumimoji="0" lang="es-ES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SINAPRED desarrolla </a:t>
            </a:r>
            <a:r>
              <a:rPr kumimoji="0" lang="es-ES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l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a red de Centros de Operaciones para Desastres en el que convergen las instituciones de gobierno, 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el poder 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ciudadano y organismos de apoyo.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b="1" dirty="0" smtClean="0">
                <a:ea typeface="Batang" pitchFamily="18" charset="-127"/>
                <a:cs typeface="Arial" pitchFamily="34" charset="0"/>
              </a:rPr>
              <a:t> Se cuenta con planes de respuesta para los fenómenos naturales que pueden impactar negativamente en la población.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b="1" dirty="0" smtClean="0">
                <a:ea typeface="Batang" pitchFamily="18" charset="-127"/>
                <a:cs typeface="Arial" pitchFamily="34" charset="0"/>
              </a:rPr>
              <a:t> El INETER moderniza sus capacidades técnicas y prepara su personal para contribuir eficazmente a la vigilancia de los fenómenos naturales.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Se fortalecen los sistemas de alerta 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tempran</a:t>
            </a:r>
            <a:r>
              <a:rPr lang="es-ES" b="1" dirty="0">
                <a:ea typeface="Batang" pitchFamily="18" charset="-127"/>
                <a:cs typeface="Arial" pitchFamily="34" charset="0"/>
              </a:rPr>
              <a:t>a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ante los eventos de instalaci</a:t>
            </a:r>
            <a:r>
              <a:rPr lang="es-ES" b="1" dirty="0" smtClean="0">
                <a:ea typeface="Batang" pitchFamily="18" charset="-127"/>
                <a:cs typeface="Arial" pitchFamily="34" charset="0"/>
              </a:rPr>
              <a:t>ón </a:t>
            </a:r>
            <a:r>
              <a:rPr lang="es-ES" b="1" dirty="0" smtClean="0">
                <a:ea typeface="Batang" pitchFamily="18" charset="-127"/>
                <a:cs typeface="Arial" pitchFamily="34" charset="0"/>
              </a:rPr>
              <a:t>brusca, </a:t>
            </a:r>
            <a:r>
              <a:rPr lang="es-ES" b="1" dirty="0" smtClean="0">
                <a:ea typeface="Batang" pitchFamily="18" charset="-127"/>
                <a:cs typeface="Arial" pitchFamily="34" charset="0"/>
              </a:rPr>
              <a:t>al mismo tiempo que se fortalece la organización y preparación comunitaria para la respuesta.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</a:t>
            </a:r>
            <a:endParaRPr kumimoji="0" lang="es-ES" b="1" i="0" strike="noStrike" cap="none" normalizeH="0" baseline="0" dirty="0" smtClean="0">
              <a:ln>
                <a:noFill/>
              </a:ln>
              <a:effectLst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72200" y="332656"/>
            <a:ext cx="2592288" cy="490067"/>
          </a:xfrm>
        </p:spPr>
        <p:txBody>
          <a:bodyPr>
            <a:noAutofit/>
          </a:bodyPr>
          <a:lstStyle/>
          <a:p>
            <a:pPr algn="l"/>
            <a:r>
              <a:rPr lang="es-PA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 Desastres y Recuperación</a:t>
            </a:r>
            <a:endParaRPr lang="es-ES" sz="18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3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1" name="Picture 8" descr="calcomania 11x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581128"/>
            <a:ext cx="3203848" cy="1060740"/>
          </a:xfrm>
          <a:prstGeom prst="rect">
            <a:avLst/>
          </a:prstGeom>
          <a:noFill/>
        </p:spPr>
      </p:pic>
      <p:pic>
        <p:nvPicPr>
          <p:cNvPr id="13" name="Picture 6" descr="tsunami volan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1052736"/>
            <a:ext cx="1584176" cy="2071702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5373216"/>
            <a:ext cx="936104" cy="774109"/>
          </a:xfrm>
          <a:prstGeom prst="rect">
            <a:avLst/>
          </a:prstGeom>
          <a:noFill/>
        </p:spPr>
      </p:pic>
      <p:pic>
        <p:nvPicPr>
          <p:cNvPr id="15" name="Picture 7" descr="cangrejin 02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5373216"/>
            <a:ext cx="936104" cy="792088"/>
          </a:xfrm>
          <a:prstGeom prst="rect">
            <a:avLst/>
          </a:prstGeom>
          <a:noFill/>
        </p:spPr>
      </p:pic>
      <p:pic>
        <p:nvPicPr>
          <p:cNvPr id="16" name="Picture 6" descr="cangrejin 0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5445224"/>
            <a:ext cx="792088" cy="729487"/>
          </a:xfrm>
          <a:prstGeom prst="rect">
            <a:avLst/>
          </a:prstGeom>
          <a:noFill/>
        </p:spPr>
      </p:pic>
      <p:pic>
        <p:nvPicPr>
          <p:cNvPr id="17" name="16 Imagen" descr="Presentación SAT CRUZ ROJA 137.jpg"/>
          <p:cNvPicPr>
            <a:picLocks noChangeAspect="1"/>
          </p:cNvPicPr>
          <p:nvPr/>
        </p:nvPicPr>
        <p:blipFill>
          <a:blip r:embed="rId12" cstate="print"/>
          <a:srcRect b="9432"/>
          <a:stretch>
            <a:fillRect/>
          </a:stretch>
        </p:blipFill>
        <p:spPr>
          <a:xfrm>
            <a:off x="7380312" y="980728"/>
            <a:ext cx="1440160" cy="1068506"/>
          </a:xfrm>
          <a:prstGeom prst="rect">
            <a:avLst/>
          </a:prstGeom>
        </p:spPr>
      </p:pic>
      <p:pic>
        <p:nvPicPr>
          <p:cNvPr id="18" name="Picture 19" descr="Charla PA, R1 Activ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3212976"/>
            <a:ext cx="1584176" cy="1296144"/>
          </a:xfrm>
          <a:prstGeom prst="rect">
            <a:avLst/>
          </a:prstGeom>
          <a:noFill/>
          <a:ln w="9525" cmpd="sng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" name="Picture 22" descr="IMG_523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312" y="2132856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Administrador\Escritorio\IMAGENES\bomberos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312" y="3284984"/>
            <a:ext cx="1512168" cy="1212166"/>
          </a:xfrm>
          <a:prstGeom prst="rect">
            <a:avLst/>
          </a:prstGeom>
          <a:noFill/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1761795"/>
            <a:ext cx="44644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</a:t>
            </a:r>
            <a:r>
              <a:rPr kumimoji="0" lang="es-ES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El SINAPRED cuenta por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ley con un fondo de emergencia que permite atender de forma inmediata los requerimientos de las primeras horas post-desastres.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b="1" dirty="0" smtClean="0">
                <a:ea typeface="Batang" pitchFamily="18" charset="-127"/>
                <a:cs typeface="Arial" pitchFamily="34" charset="0"/>
              </a:rPr>
              <a:t> Se trabaja en el incremento de la cobertura del sistema de información automatizado que permita conocer en línea la problemática, disposición social e institucional ante situaciones </a:t>
            </a:r>
            <a:r>
              <a:rPr lang="es-ES" b="1" dirty="0" smtClean="0">
                <a:ea typeface="Batang" pitchFamily="18" charset="-127"/>
                <a:cs typeface="Arial" pitchFamily="34" charset="0"/>
              </a:rPr>
              <a:t>de emergencia</a:t>
            </a:r>
            <a:r>
              <a:rPr lang="es-ES" b="1" dirty="0" smtClean="0">
                <a:ea typeface="Batang" pitchFamily="18" charset="-127"/>
                <a:cs typeface="Arial" pitchFamily="34" charset="0"/>
              </a:rPr>
              <a:t>, </a:t>
            </a:r>
            <a:r>
              <a:rPr lang="es-ES" b="1" dirty="0" smtClean="0">
                <a:ea typeface="Batang" pitchFamily="18" charset="-127"/>
                <a:cs typeface="Arial" pitchFamily="34" charset="0"/>
              </a:rPr>
              <a:t>así como los planes de respuesta.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strike="noStrike" cap="none" normalizeH="0" baseline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Se cuenta con los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 protocolos y mecanismos  institucionales para de brindar y recibir el  apoyo 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internacional necesario </a:t>
            </a:r>
            <a:r>
              <a:rPr kumimoji="0" lang="es-ES" b="1" i="0" strike="noStrike" cap="none" normalizeH="0" dirty="0" smtClean="0">
                <a:ln>
                  <a:noFill/>
                </a:ln>
                <a:effectLst/>
                <a:ea typeface="Batang" pitchFamily="18" charset="-127"/>
                <a:cs typeface="Arial" pitchFamily="34" charset="0"/>
              </a:rPr>
              <a:t>ante situaciones de crisis.</a:t>
            </a:r>
            <a:endParaRPr kumimoji="0" lang="es-ES" b="1" i="0" strike="noStrike" cap="none" normalizeH="0" baseline="0" dirty="0" smtClean="0">
              <a:ln>
                <a:noFill/>
              </a:ln>
              <a:effectLst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7272808" cy="504056"/>
          </a:xfrm>
          <a:noFill/>
        </p:spPr>
        <p:txBody>
          <a:bodyPr>
            <a:normAutofit lnSpcReduction="10000"/>
          </a:bodyPr>
          <a:lstStyle/>
          <a:p>
            <a:pPr algn="r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www.sinapred.gob.ni</a:t>
            </a:r>
            <a:endParaRPr lang="es-PA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5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sp>
        <p:nvSpPr>
          <p:cNvPr id="13" name="12 Rectángulo"/>
          <p:cNvSpPr/>
          <p:nvPr/>
        </p:nvSpPr>
        <p:spPr>
          <a:xfrm>
            <a:off x="2123728" y="2564904"/>
            <a:ext cx="4700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endParaRPr lang="es-E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8 Imagen" descr="Logotipo y lema tamaño gran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60648"/>
            <a:ext cx="26642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3" descr="LOGO SINAPRED NUEVO TRANSPARENTE"/>
          <p:cNvPicPr>
            <a:picLocks noChangeAspect="1" noChangeArrowheads="1"/>
          </p:cNvPicPr>
          <p:nvPr/>
        </p:nvPicPr>
        <p:blipFill>
          <a:blip r:embed="rId8" cstate="print">
            <a:lum bright="18000" contrast="-24000"/>
          </a:blip>
          <a:srcRect/>
          <a:stretch>
            <a:fillRect/>
          </a:stretch>
        </p:blipFill>
        <p:spPr bwMode="auto">
          <a:xfrm>
            <a:off x="6876256" y="908720"/>
            <a:ext cx="1368152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4499992" y="4869160"/>
            <a:ext cx="44146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Contacto: Guillermo Gonzalez</a:t>
            </a:r>
          </a:p>
          <a:p>
            <a:pPr algn="ctr"/>
            <a:r>
              <a:rPr lang="es-ES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Secretario Ejecutivo-SINAPRED</a:t>
            </a:r>
            <a:endParaRPr lang="es-ES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168" y="332656"/>
            <a:ext cx="2952328" cy="490067"/>
          </a:xfrm>
        </p:spPr>
        <p:txBody>
          <a:bodyPr>
            <a:noAutofit/>
          </a:bodyPr>
          <a:lstStyle/>
          <a:p>
            <a:pPr algn="l"/>
            <a:r>
              <a:rPr lang="es-PA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Posición Geográfica de Nicaragua</a:t>
            </a:r>
            <a:endParaRPr lang="es-ES" sz="18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340768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SzPct val="120000"/>
              <a:buFont typeface="Monotype Sorts" pitchFamily="2" charset="2"/>
              <a:buNone/>
              <a:defRPr/>
            </a:pP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Algunos Datos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NI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3" name="Picture 6" descr="http://www.ineter.gob.ni/images/stories/mapas/harbor-head/dpa-750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00808"/>
            <a:ext cx="4104456" cy="30243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bevelT w="190500" prst="coolSlant"/>
            <a:bevelB w="127000" prst="riblet"/>
            <a:extrusionClr>
              <a:srgbClr val="C00000"/>
            </a:extrusionClr>
            <a:contourClr>
              <a:srgbClr val="C00000"/>
            </a:contourClr>
          </a:sp3d>
        </p:spPr>
      </p:pic>
      <p:sp>
        <p:nvSpPr>
          <p:cNvPr id="12" name="11 Rectángulo"/>
          <p:cNvSpPr/>
          <p:nvPr/>
        </p:nvSpPr>
        <p:spPr>
          <a:xfrm>
            <a:off x="4644008" y="1628800"/>
            <a:ext cx="4176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NI" dirty="0" smtClean="0"/>
              <a:t> </a:t>
            </a:r>
            <a:r>
              <a:rPr lang="es-NI" b="1" dirty="0" smtClean="0"/>
              <a:t>Población de 5.8 millones de </a:t>
            </a:r>
            <a:r>
              <a:rPr lang="es-NI" b="1" dirty="0" err="1" smtClean="0"/>
              <a:t>hab</a:t>
            </a:r>
            <a:r>
              <a:rPr lang="es-NI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NI" b="1" dirty="0" smtClean="0"/>
              <a:t> Población Femenina : 50.5%</a:t>
            </a:r>
          </a:p>
          <a:p>
            <a:pPr>
              <a:buFont typeface="Arial" pitchFamily="34" charset="0"/>
              <a:buChar char="•"/>
            </a:pPr>
            <a:r>
              <a:rPr lang="es-NI" b="1" dirty="0" smtClean="0"/>
              <a:t> Población indígena: 8.6 %</a:t>
            </a:r>
          </a:p>
          <a:p>
            <a:pPr>
              <a:buFont typeface="Arial" pitchFamily="34" charset="0"/>
              <a:buChar char="•"/>
            </a:pPr>
            <a:r>
              <a:rPr lang="es-NI" b="1" dirty="0" smtClean="0"/>
              <a:t> PIB: 7,297 millones de dólares</a:t>
            </a:r>
          </a:p>
          <a:p>
            <a:pPr>
              <a:buFont typeface="Arial" pitchFamily="34" charset="0"/>
              <a:buChar char="•"/>
            </a:pPr>
            <a:r>
              <a:rPr lang="es-NI" b="1" dirty="0" smtClean="0"/>
              <a:t> PIB per cápita 1,239 dólares</a:t>
            </a:r>
          </a:p>
          <a:p>
            <a:pPr>
              <a:buFont typeface="Arial" pitchFamily="34" charset="0"/>
              <a:buChar char="•"/>
            </a:pPr>
            <a:r>
              <a:rPr lang="es-NI" b="1" dirty="0" smtClean="0"/>
              <a:t> Gasto Social </a:t>
            </a:r>
            <a:r>
              <a:rPr lang="es-NI" b="1" dirty="0" err="1" smtClean="0"/>
              <a:t>Gub</a:t>
            </a:r>
            <a:r>
              <a:rPr lang="es-NI" b="1" dirty="0" smtClean="0"/>
              <a:t>. : 54.26% del total</a:t>
            </a:r>
          </a:p>
          <a:p>
            <a:pPr>
              <a:buFont typeface="Arial" pitchFamily="34" charset="0"/>
              <a:buChar char="•"/>
            </a:pPr>
            <a:r>
              <a:rPr lang="es-NI" b="1" dirty="0" smtClean="0"/>
              <a:t> Crecimiento: 4.7</a:t>
            </a:r>
          </a:p>
          <a:p>
            <a:pPr>
              <a:buFont typeface="Arial" pitchFamily="34" charset="0"/>
              <a:buChar char="•"/>
            </a:pPr>
            <a:r>
              <a:rPr lang="es-NI" b="1" dirty="0" smtClean="0"/>
              <a:t> Inflación: 8</a:t>
            </a:r>
          </a:p>
          <a:p>
            <a:pPr>
              <a:buFont typeface="Arial" pitchFamily="34" charset="0"/>
              <a:buChar char="•"/>
            </a:pPr>
            <a:r>
              <a:rPr lang="es-NI" b="1" dirty="0" smtClean="0"/>
              <a:t> </a:t>
            </a:r>
            <a:r>
              <a:rPr lang="es-NI" b="1" dirty="0" err="1" smtClean="0"/>
              <a:t>Prod</a:t>
            </a:r>
            <a:r>
              <a:rPr lang="es-NI" b="1" dirty="0" smtClean="0"/>
              <a:t>. industrial: 4,198 millones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NI" b="1" dirty="0" smtClean="0"/>
              <a:t>Gobierno </a:t>
            </a:r>
            <a:r>
              <a:rPr lang="es-NI" b="1" dirty="0"/>
              <a:t>Unitario: 4 poderes independientes.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NI" b="1" dirty="0"/>
              <a:t>Democracia Representativa y Participativa.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NI" b="1" dirty="0" err="1"/>
              <a:t>Multi-etnico</a:t>
            </a:r>
            <a:r>
              <a:rPr lang="es-NI" b="1" dirty="0"/>
              <a:t>, </a:t>
            </a:r>
            <a:r>
              <a:rPr lang="es-NI" b="1" dirty="0" err="1"/>
              <a:t>Multi-lingui</a:t>
            </a:r>
            <a:r>
              <a:rPr lang="es-NI" b="1" dirty="0"/>
              <a:t>, </a:t>
            </a:r>
            <a:r>
              <a:rPr lang="es-NI" b="1" dirty="0" err="1"/>
              <a:t>Multi</a:t>
            </a:r>
            <a:r>
              <a:rPr lang="es-NI" b="1" dirty="0"/>
              <a:t>-cultural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NI" b="1" dirty="0" smtClean="0"/>
              <a:t>La </a:t>
            </a:r>
            <a:r>
              <a:rPr lang="es-NI" b="1" dirty="0"/>
              <a:t>mayoría católica</a:t>
            </a:r>
          </a:p>
          <a:p>
            <a:pPr>
              <a:buFont typeface="Arial" pitchFamily="34" charset="0"/>
              <a:buChar char="•"/>
            </a:pPr>
            <a:endParaRPr lang="es-NI" b="1" dirty="0" smtClean="0"/>
          </a:p>
          <a:p>
            <a:endParaRPr lang="es-NI" dirty="0" smtClean="0"/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0" y="4653136"/>
            <a:ext cx="4283968" cy="1872208"/>
          </a:xfrm>
        </p:spPr>
        <p:txBody>
          <a:bodyPr>
            <a:normAutofit fontScale="25000" lnSpcReduction="20000"/>
          </a:bodyPr>
          <a:lstStyle/>
          <a:p>
            <a:endParaRPr lang="es-NI" sz="1500" b="1" dirty="0" smtClean="0"/>
          </a:p>
          <a:p>
            <a:r>
              <a:rPr lang="es-NI" sz="4800" b="1" dirty="0" smtClean="0"/>
              <a:t> </a:t>
            </a:r>
            <a:r>
              <a:rPr lang="es-NI" sz="4800" b="1" dirty="0"/>
              <a:t>130,373.4 Kilómetros cuadrados</a:t>
            </a:r>
          </a:p>
          <a:p>
            <a:r>
              <a:rPr lang="es-NI" sz="4800" b="1" dirty="0"/>
              <a:t> 10,407.6 Km2 extensión lagos</a:t>
            </a:r>
          </a:p>
          <a:p>
            <a:r>
              <a:rPr lang="es-NI" sz="4800" b="1" dirty="0"/>
              <a:t> 21 cuencas hidrográficas</a:t>
            </a:r>
          </a:p>
          <a:p>
            <a:r>
              <a:rPr lang="es-NI" sz="4800" b="1" dirty="0"/>
              <a:t> 47 lagunas</a:t>
            </a:r>
          </a:p>
          <a:p>
            <a:r>
              <a:rPr lang="es-NI" sz="4800" b="1" dirty="0"/>
              <a:t> 28 Volcanes (6 activos</a:t>
            </a:r>
            <a:r>
              <a:rPr lang="es-NI" sz="4800" b="1" dirty="0" smtClean="0"/>
              <a:t>)</a:t>
            </a:r>
          </a:p>
          <a:p>
            <a:r>
              <a:rPr lang="es-NI" sz="4800" b="1" dirty="0"/>
              <a:t>15 departamentos y 2 Regiones autónomas.</a:t>
            </a:r>
          </a:p>
          <a:p>
            <a:r>
              <a:rPr lang="es-NI" sz="4800" b="1" dirty="0"/>
              <a:t>153 Municipalidades.</a:t>
            </a:r>
          </a:p>
          <a:p>
            <a:endParaRPr lang="es-NI" sz="1900" b="1" dirty="0"/>
          </a:p>
          <a:p>
            <a:endParaRPr lang="es-NI" sz="1900" b="1" dirty="0" smtClean="0"/>
          </a:p>
          <a:p>
            <a:pPr marL="0" indent="0">
              <a:buNone/>
            </a:pPr>
            <a:r>
              <a:rPr lang="es-NI" sz="1400" dirty="0" smtClean="0"/>
              <a:t> </a:t>
            </a:r>
            <a:endParaRPr lang="es-N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204" t="10535" r="13875" b="10185"/>
          <a:stretch>
            <a:fillRect/>
          </a:stretch>
        </p:blipFill>
        <p:spPr bwMode="auto">
          <a:xfrm>
            <a:off x="252413" y="188913"/>
            <a:ext cx="8742362" cy="654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7513638" y="1439863"/>
            <a:ext cx="163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4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Mar Caribe</a:t>
            </a:r>
            <a:endParaRPr lang="en-US" sz="14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4699000" y="3082925"/>
            <a:ext cx="2370138" cy="492125"/>
          </a:xfrm>
          <a:custGeom>
            <a:avLst/>
            <a:gdLst>
              <a:gd name="T0" fmla="*/ 0 w 1137"/>
              <a:gd name="T1" fmla="*/ 2147483647 h 183"/>
              <a:gd name="T2" fmla="*/ 2147483647 w 1137"/>
              <a:gd name="T3" fmla="*/ 2147483647 h 183"/>
              <a:gd name="T4" fmla="*/ 2147483647 w 1137"/>
              <a:gd name="T5" fmla="*/ 2147483647 h 183"/>
              <a:gd name="T6" fmla="*/ 2147483647 w 1137"/>
              <a:gd name="T7" fmla="*/ 2147483647 h 183"/>
              <a:gd name="T8" fmla="*/ 2147483647 w 1137"/>
              <a:gd name="T9" fmla="*/ 2147483647 h 183"/>
              <a:gd name="T10" fmla="*/ 2147483647 w 1137"/>
              <a:gd name="T11" fmla="*/ 2147483647 h 183"/>
              <a:gd name="T12" fmla="*/ 2147483647 w 1137"/>
              <a:gd name="T13" fmla="*/ 2147483647 h 183"/>
              <a:gd name="T14" fmla="*/ 2147483647 w 1137"/>
              <a:gd name="T15" fmla="*/ 2147483647 h 183"/>
              <a:gd name="T16" fmla="*/ 2147483647 w 1137"/>
              <a:gd name="T17" fmla="*/ 2147483647 h 183"/>
              <a:gd name="T18" fmla="*/ 2147483647 w 1137"/>
              <a:gd name="T19" fmla="*/ 2147483647 h 183"/>
              <a:gd name="T20" fmla="*/ 2147483647 w 1137"/>
              <a:gd name="T21" fmla="*/ 2147483647 h 183"/>
              <a:gd name="T22" fmla="*/ 2147483647 w 1137"/>
              <a:gd name="T23" fmla="*/ 2147483647 h 183"/>
              <a:gd name="T24" fmla="*/ 2147483647 w 1137"/>
              <a:gd name="T25" fmla="*/ 0 h 183"/>
              <a:gd name="T26" fmla="*/ 2147483647 w 1137"/>
              <a:gd name="T27" fmla="*/ 2147483647 h 183"/>
              <a:gd name="T28" fmla="*/ 2147483647 w 1137"/>
              <a:gd name="T29" fmla="*/ 2147483647 h 183"/>
              <a:gd name="T30" fmla="*/ 2147483647 w 1137"/>
              <a:gd name="T31" fmla="*/ 2147483647 h 183"/>
              <a:gd name="T32" fmla="*/ 2147483647 w 1137"/>
              <a:gd name="T33" fmla="*/ 2147483647 h 183"/>
              <a:gd name="T34" fmla="*/ 2147483647 w 1137"/>
              <a:gd name="T35" fmla="*/ 2147483647 h 183"/>
              <a:gd name="T36" fmla="*/ 2147483647 w 1137"/>
              <a:gd name="T37" fmla="*/ 2147483647 h 183"/>
              <a:gd name="T38" fmla="*/ 2147483647 w 1137"/>
              <a:gd name="T39" fmla="*/ 2147483647 h 183"/>
              <a:gd name="T40" fmla="*/ 2147483647 w 1137"/>
              <a:gd name="T41" fmla="*/ 2147483647 h 18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37"/>
              <a:gd name="T64" fmla="*/ 0 h 183"/>
              <a:gd name="T65" fmla="*/ 1137 w 1137"/>
              <a:gd name="T66" fmla="*/ 183 h 18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37" h="183">
                <a:moveTo>
                  <a:pt x="0" y="120"/>
                </a:moveTo>
                <a:cubicBezTo>
                  <a:pt x="12" y="116"/>
                  <a:pt x="21" y="119"/>
                  <a:pt x="33" y="123"/>
                </a:cubicBezTo>
                <a:cubicBezTo>
                  <a:pt x="37" y="112"/>
                  <a:pt x="44" y="109"/>
                  <a:pt x="51" y="99"/>
                </a:cubicBezTo>
                <a:cubicBezTo>
                  <a:pt x="82" y="102"/>
                  <a:pt x="105" y="100"/>
                  <a:pt x="138" y="102"/>
                </a:cubicBezTo>
                <a:cubicBezTo>
                  <a:pt x="184" y="90"/>
                  <a:pt x="136" y="92"/>
                  <a:pt x="231" y="96"/>
                </a:cubicBezTo>
                <a:cubicBezTo>
                  <a:pt x="246" y="100"/>
                  <a:pt x="258" y="103"/>
                  <a:pt x="273" y="105"/>
                </a:cubicBezTo>
                <a:cubicBezTo>
                  <a:pt x="306" y="99"/>
                  <a:pt x="281" y="110"/>
                  <a:pt x="294" y="72"/>
                </a:cubicBezTo>
                <a:cubicBezTo>
                  <a:pt x="299" y="57"/>
                  <a:pt x="324" y="64"/>
                  <a:pt x="339" y="63"/>
                </a:cubicBezTo>
                <a:cubicBezTo>
                  <a:pt x="360" y="49"/>
                  <a:pt x="370" y="53"/>
                  <a:pt x="399" y="51"/>
                </a:cubicBezTo>
                <a:cubicBezTo>
                  <a:pt x="434" y="39"/>
                  <a:pt x="432" y="42"/>
                  <a:pt x="480" y="39"/>
                </a:cubicBezTo>
                <a:cubicBezTo>
                  <a:pt x="532" y="32"/>
                  <a:pt x="586" y="30"/>
                  <a:pt x="639" y="27"/>
                </a:cubicBezTo>
                <a:cubicBezTo>
                  <a:pt x="653" y="18"/>
                  <a:pt x="655" y="18"/>
                  <a:pt x="672" y="21"/>
                </a:cubicBezTo>
                <a:cubicBezTo>
                  <a:pt x="690" y="16"/>
                  <a:pt x="705" y="5"/>
                  <a:pt x="723" y="0"/>
                </a:cubicBezTo>
                <a:cubicBezTo>
                  <a:pt x="785" y="4"/>
                  <a:pt x="775" y="8"/>
                  <a:pt x="819" y="24"/>
                </a:cubicBezTo>
                <a:cubicBezTo>
                  <a:pt x="843" y="33"/>
                  <a:pt x="880" y="32"/>
                  <a:pt x="903" y="33"/>
                </a:cubicBezTo>
                <a:cubicBezTo>
                  <a:pt x="922" y="39"/>
                  <a:pt x="941" y="42"/>
                  <a:pt x="960" y="48"/>
                </a:cubicBezTo>
                <a:cubicBezTo>
                  <a:pt x="963" y="65"/>
                  <a:pt x="961" y="98"/>
                  <a:pt x="981" y="105"/>
                </a:cubicBezTo>
                <a:cubicBezTo>
                  <a:pt x="985" y="111"/>
                  <a:pt x="985" y="121"/>
                  <a:pt x="990" y="126"/>
                </a:cubicBezTo>
                <a:cubicBezTo>
                  <a:pt x="994" y="130"/>
                  <a:pt x="1023" y="136"/>
                  <a:pt x="1032" y="138"/>
                </a:cubicBezTo>
                <a:cubicBezTo>
                  <a:pt x="1058" y="164"/>
                  <a:pt x="1088" y="176"/>
                  <a:pt x="1125" y="180"/>
                </a:cubicBezTo>
                <a:cubicBezTo>
                  <a:pt x="1135" y="183"/>
                  <a:pt x="1131" y="183"/>
                  <a:pt x="1137" y="18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141913" y="2532063"/>
            <a:ext cx="1630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900" b="1">
                <a:solidFill>
                  <a:srgbClr val="FFFF66"/>
                </a:solidFill>
              </a:rPr>
              <a:t>RAAN</a:t>
            </a:r>
            <a:endParaRPr lang="en-US" sz="900" b="1">
              <a:solidFill>
                <a:srgbClr val="FFFF66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8888" y="3943350"/>
            <a:ext cx="1630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900" b="1">
                <a:solidFill>
                  <a:srgbClr val="FFFF66"/>
                </a:solidFill>
              </a:rPr>
              <a:t>RAAS</a:t>
            </a:r>
            <a:endParaRPr lang="en-US" sz="900" b="1">
              <a:solidFill>
                <a:srgbClr val="FFFF66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83025" y="3887788"/>
            <a:ext cx="815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Boaco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400550" y="4459288"/>
            <a:ext cx="815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Chontales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290888" y="3575050"/>
            <a:ext cx="8143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Matagalpa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957638" y="2251075"/>
            <a:ext cx="8143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Jinotega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836863" y="2185988"/>
            <a:ext cx="10366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Nueva Segovia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624138" y="2530475"/>
            <a:ext cx="8143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Madriz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551113" y="2857500"/>
            <a:ext cx="8143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Estelí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882775" y="3354388"/>
            <a:ext cx="8143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Chinandega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474913" y="3502025"/>
            <a:ext cx="8159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León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995613" y="4079875"/>
            <a:ext cx="8143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Managua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773363" y="4973638"/>
            <a:ext cx="8143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Carazo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365500" y="5564188"/>
            <a:ext cx="815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Rivas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363913" y="4826000"/>
            <a:ext cx="8143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Granada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919413" y="4605338"/>
            <a:ext cx="815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Masaya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068888" y="5343525"/>
            <a:ext cx="8159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700" b="1">
                <a:solidFill>
                  <a:srgbClr val="FFFF66"/>
                </a:solidFill>
              </a:rPr>
              <a:t>Río San Juan</a:t>
            </a:r>
            <a:endParaRPr lang="en-US" sz="700" b="1">
              <a:solidFill>
                <a:srgbClr val="FFFF66"/>
              </a:solidFill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549775" y="5762625"/>
            <a:ext cx="8143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600" b="1">
                <a:solidFill>
                  <a:schemeClr val="tx2"/>
                </a:solidFill>
              </a:rPr>
              <a:t>Lago Cocibolca</a:t>
            </a:r>
            <a:endParaRPr lang="en-US" sz="600" b="1">
              <a:solidFill>
                <a:schemeClr val="tx2"/>
              </a:solidFill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995613" y="4270375"/>
            <a:ext cx="8143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600" b="1">
                <a:solidFill>
                  <a:schemeClr val="tx2"/>
                </a:solidFill>
              </a:rPr>
              <a:t>Lago Xolotlán</a:t>
            </a:r>
            <a:endParaRPr lang="en-US" sz="600" b="1">
              <a:solidFill>
                <a:schemeClr val="tx2"/>
              </a:solidFill>
            </a:endParaRPr>
          </a:p>
        </p:txBody>
      </p:sp>
      <p:sp>
        <p:nvSpPr>
          <p:cNvPr id="4120" name="Freeform 24"/>
          <p:cNvSpPr>
            <a:spLocks/>
          </p:cNvSpPr>
          <p:nvPr/>
        </p:nvSpPr>
        <p:spPr bwMode="auto">
          <a:xfrm>
            <a:off x="6689725" y="4683125"/>
            <a:ext cx="222250" cy="379413"/>
          </a:xfrm>
          <a:custGeom>
            <a:avLst/>
            <a:gdLst>
              <a:gd name="T0" fmla="*/ 2147483647 w 105"/>
              <a:gd name="T1" fmla="*/ 2147483647 h 191"/>
              <a:gd name="T2" fmla="*/ 2147483647 w 105"/>
              <a:gd name="T3" fmla="*/ 2147483647 h 191"/>
              <a:gd name="T4" fmla="*/ 2147483647 w 105"/>
              <a:gd name="T5" fmla="*/ 2147483647 h 191"/>
              <a:gd name="T6" fmla="*/ 2147483647 w 105"/>
              <a:gd name="T7" fmla="*/ 2147483647 h 191"/>
              <a:gd name="T8" fmla="*/ 2147483647 w 105"/>
              <a:gd name="T9" fmla="*/ 0 h 191"/>
              <a:gd name="T10" fmla="*/ 2147483647 w 105"/>
              <a:gd name="T11" fmla="*/ 2147483647 h 191"/>
              <a:gd name="T12" fmla="*/ 2147483647 w 105"/>
              <a:gd name="T13" fmla="*/ 2147483647 h 191"/>
              <a:gd name="T14" fmla="*/ 2147483647 w 105"/>
              <a:gd name="T15" fmla="*/ 2147483647 h 191"/>
              <a:gd name="T16" fmla="*/ 2147483647 w 105"/>
              <a:gd name="T17" fmla="*/ 2147483647 h 191"/>
              <a:gd name="T18" fmla="*/ 2147483647 w 105"/>
              <a:gd name="T19" fmla="*/ 2147483647 h 191"/>
              <a:gd name="T20" fmla="*/ 2147483647 w 105"/>
              <a:gd name="T21" fmla="*/ 2147483647 h 191"/>
              <a:gd name="T22" fmla="*/ 2147483647 w 105"/>
              <a:gd name="T23" fmla="*/ 2147483647 h 191"/>
              <a:gd name="T24" fmla="*/ 2147483647 w 105"/>
              <a:gd name="T25" fmla="*/ 2147483647 h 191"/>
              <a:gd name="T26" fmla="*/ 2147483647 w 105"/>
              <a:gd name="T27" fmla="*/ 2147483647 h 191"/>
              <a:gd name="T28" fmla="*/ 2147483647 w 105"/>
              <a:gd name="T29" fmla="*/ 2147483647 h 191"/>
              <a:gd name="T30" fmla="*/ 2147483647 w 105"/>
              <a:gd name="T31" fmla="*/ 2147483647 h 1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"/>
              <a:gd name="T49" fmla="*/ 0 h 191"/>
              <a:gd name="T50" fmla="*/ 105 w 105"/>
              <a:gd name="T51" fmla="*/ 191 h 1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" h="191">
                <a:moveTo>
                  <a:pt x="27" y="117"/>
                </a:moveTo>
                <a:cubicBezTo>
                  <a:pt x="28" y="110"/>
                  <a:pt x="30" y="109"/>
                  <a:pt x="36" y="105"/>
                </a:cubicBezTo>
                <a:cubicBezTo>
                  <a:pt x="39" y="99"/>
                  <a:pt x="42" y="97"/>
                  <a:pt x="48" y="94"/>
                </a:cubicBezTo>
                <a:cubicBezTo>
                  <a:pt x="51" y="78"/>
                  <a:pt x="52" y="61"/>
                  <a:pt x="57" y="46"/>
                </a:cubicBezTo>
                <a:cubicBezTo>
                  <a:pt x="58" y="18"/>
                  <a:pt x="52" y="2"/>
                  <a:pt x="82" y="0"/>
                </a:cubicBezTo>
                <a:cubicBezTo>
                  <a:pt x="94" y="1"/>
                  <a:pt x="98" y="0"/>
                  <a:pt x="100" y="12"/>
                </a:cubicBezTo>
                <a:cubicBezTo>
                  <a:pt x="99" y="37"/>
                  <a:pt x="105" y="37"/>
                  <a:pt x="87" y="40"/>
                </a:cubicBezTo>
                <a:cubicBezTo>
                  <a:pt x="78" y="44"/>
                  <a:pt x="78" y="49"/>
                  <a:pt x="76" y="58"/>
                </a:cubicBezTo>
                <a:cubicBezTo>
                  <a:pt x="74" y="87"/>
                  <a:pt x="80" y="119"/>
                  <a:pt x="72" y="147"/>
                </a:cubicBezTo>
                <a:cubicBezTo>
                  <a:pt x="69" y="156"/>
                  <a:pt x="61" y="160"/>
                  <a:pt x="58" y="168"/>
                </a:cubicBezTo>
                <a:cubicBezTo>
                  <a:pt x="60" y="172"/>
                  <a:pt x="61" y="177"/>
                  <a:pt x="63" y="181"/>
                </a:cubicBezTo>
                <a:cubicBezTo>
                  <a:pt x="60" y="191"/>
                  <a:pt x="52" y="189"/>
                  <a:pt x="45" y="183"/>
                </a:cubicBezTo>
                <a:cubicBezTo>
                  <a:pt x="41" y="177"/>
                  <a:pt x="16" y="151"/>
                  <a:pt x="10" y="147"/>
                </a:cubicBezTo>
                <a:cubicBezTo>
                  <a:pt x="10" y="145"/>
                  <a:pt x="10" y="143"/>
                  <a:pt x="9" y="142"/>
                </a:cubicBezTo>
                <a:cubicBezTo>
                  <a:pt x="8" y="140"/>
                  <a:pt x="4" y="141"/>
                  <a:pt x="4" y="139"/>
                </a:cubicBezTo>
                <a:cubicBezTo>
                  <a:pt x="0" y="123"/>
                  <a:pt x="21" y="123"/>
                  <a:pt x="27" y="117"/>
                </a:cubicBezTo>
                <a:close/>
              </a:path>
            </a:pathLst>
          </a:custGeom>
          <a:solidFill>
            <a:srgbClr val="99CC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21" name="Freeform 25"/>
          <p:cNvSpPr>
            <a:spLocks/>
          </p:cNvSpPr>
          <p:nvPr/>
        </p:nvSpPr>
        <p:spPr bwMode="auto">
          <a:xfrm>
            <a:off x="3986213" y="5395913"/>
            <a:ext cx="415925" cy="315912"/>
          </a:xfrm>
          <a:custGeom>
            <a:avLst/>
            <a:gdLst>
              <a:gd name="T0" fmla="*/ 2147483647 w 262"/>
              <a:gd name="T1" fmla="*/ 2147483647 h 191"/>
              <a:gd name="T2" fmla="*/ 2147483647 w 262"/>
              <a:gd name="T3" fmla="*/ 2147483647 h 191"/>
              <a:gd name="T4" fmla="*/ 2147483647 w 262"/>
              <a:gd name="T5" fmla="*/ 2147483647 h 191"/>
              <a:gd name="T6" fmla="*/ 2147483647 w 262"/>
              <a:gd name="T7" fmla="*/ 2147483647 h 191"/>
              <a:gd name="T8" fmla="*/ 2147483647 w 262"/>
              <a:gd name="T9" fmla="*/ 2147483647 h 191"/>
              <a:gd name="T10" fmla="*/ 2147483647 w 262"/>
              <a:gd name="T11" fmla="*/ 2147483647 h 191"/>
              <a:gd name="T12" fmla="*/ 2147483647 w 262"/>
              <a:gd name="T13" fmla="*/ 2147483647 h 191"/>
              <a:gd name="T14" fmla="*/ 2147483647 w 262"/>
              <a:gd name="T15" fmla="*/ 2147483647 h 191"/>
              <a:gd name="T16" fmla="*/ 2147483647 w 262"/>
              <a:gd name="T17" fmla="*/ 2147483647 h 191"/>
              <a:gd name="T18" fmla="*/ 2147483647 w 262"/>
              <a:gd name="T19" fmla="*/ 0 h 191"/>
              <a:gd name="T20" fmla="*/ 2147483647 w 262"/>
              <a:gd name="T21" fmla="*/ 0 h 191"/>
              <a:gd name="T22" fmla="*/ 2147483647 w 262"/>
              <a:gd name="T23" fmla="*/ 0 h 191"/>
              <a:gd name="T24" fmla="*/ 2147483647 w 262"/>
              <a:gd name="T25" fmla="*/ 0 h 191"/>
              <a:gd name="T26" fmla="*/ 2147483647 w 262"/>
              <a:gd name="T27" fmla="*/ 2147483647 h 191"/>
              <a:gd name="T28" fmla="*/ 2147483647 w 262"/>
              <a:gd name="T29" fmla="*/ 2147483647 h 191"/>
              <a:gd name="T30" fmla="*/ 2147483647 w 262"/>
              <a:gd name="T31" fmla="*/ 2147483647 h 191"/>
              <a:gd name="T32" fmla="*/ 2147483647 w 262"/>
              <a:gd name="T33" fmla="*/ 2147483647 h 191"/>
              <a:gd name="T34" fmla="*/ 2147483647 w 262"/>
              <a:gd name="T35" fmla="*/ 2147483647 h 191"/>
              <a:gd name="T36" fmla="*/ 2147483647 w 262"/>
              <a:gd name="T37" fmla="*/ 2147483647 h 191"/>
              <a:gd name="T38" fmla="*/ 2147483647 w 262"/>
              <a:gd name="T39" fmla="*/ 2147483647 h 191"/>
              <a:gd name="T40" fmla="*/ 2147483647 w 262"/>
              <a:gd name="T41" fmla="*/ 2147483647 h 191"/>
              <a:gd name="T42" fmla="*/ 2147483647 w 262"/>
              <a:gd name="T43" fmla="*/ 2147483647 h 191"/>
              <a:gd name="T44" fmla="*/ 2147483647 w 262"/>
              <a:gd name="T45" fmla="*/ 2147483647 h 191"/>
              <a:gd name="T46" fmla="*/ 2147483647 w 262"/>
              <a:gd name="T47" fmla="*/ 2147483647 h 191"/>
              <a:gd name="T48" fmla="*/ 2147483647 w 262"/>
              <a:gd name="T49" fmla="*/ 2147483647 h 191"/>
              <a:gd name="T50" fmla="*/ 2147483647 w 262"/>
              <a:gd name="T51" fmla="*/ 2147483647 h 191"/>
              <a:gd name="T52" fmla="*/ 2147483647 w 262"/>
              <a:gd name="T53" fmla="*/ 2147483647 h 191"/>
              <a:gd name="T54" fmla="*/ 2147483647 w 262"/>
              <a:gd name="T55" fmla="*/ 2147483647 h 191"/>
              <a:gd name="T56" fmla="*/ 2147483647 w 262"/>
              <a:gd name="T57" fmla="*/ 2147483647 h 191"/>
              <a:gd name="T58" fmla="*/ 2147483647 w 262"/>
              <a:gd name="T59" fmla="*/ 2147483647 h 191"/>
              <a:gd name="T60" fmla="*/ 2147483647 w 262"/>
              <a:gd name="T61" fmla="*/ 2147483647 h 191"/>
              <a:gd name="T62" fmla="*/ 2147483647 w 262"/>
              <a:gd name="T63" fmla="*/ 2147483647 h 191"/>
              <a:gd name="T64" fmla="*/ 2147483647 w 262"/>
              <a:gd name="T65" fmla="*/ 2147483647 h 191"/>
              <a:gd name="T66" fmla="*/ 2147483647 w 262"/>
              <a:gd name="T67" fmla="*/ 2147483647 h 191"/>
              <a:gd name="T68" fmla="*/ 2147483647 w 262"/>
              <a:gd name="T69" fmla="*/ 2147483647 h 191"/>
              <a:gd name="T70" fmla="*/ 2147483647 w 262"/>
              <a:gd name="T71" fmla="*/ 2147483647 h 191"/>
              <a:gd name="T72" fmla="*/ 2147483647 w 262"/>
              <a:gd name="T73" fmla="*/ 2147483647 h 191"/>
              <a:gd name="T74" fmla="*/ 2147483647 w 262"/>
              <a:gd name="T75" fmla="*/ 2147483647 h 191"/>
              <a:gd name="T76" fmla="*/ 2147483647 w 262"/>
              <a:gd name="T77" fmla="*/ 2147483647 h 191"/>
              <a:gd name="T78" fmla="*/ 2147483647 w 262"/>
              <a:gd name="T79" fmla="*/ 2147483647 h 191"/>
              <a:gd name="T80" fmla="*/ 2147483647 w 262"/>
              <a:gd name="T81" fmla="*/ 2147483647 h 191"/>
              <a:gd name="T82" fmla="*/ 2147483647 w 262"/>
              <a:gd name="T83" fmla="*/ 2147483647 h 191"/>
              <a:gd name="T84" fmla="*/ 2147483647 w 262"/>
              <a:gd name="T85" fmla="*/ 2147483647 h 191"/>
              <a:gd name="T86" fmla="*/ 2147483647 w 262"/>
              <a:gd name="T87" fmla="*/ 2147483647 h 191"/>
              <a:gd name="T88" fmla="*/ 2147483647 w 262"/>
              <a:gd name="T89" fmla="*/ 2147483647 h 191"/>
              <a:gd name="T90" fmla="*/ 2147483647 w 262"/>
              <a:gd name="T91" fmla="*/ 2147483647 h 191"/>
              <a:gd name="T92" fmla="*/ 2147483647 w 262"/>
              <a:gd name="T93" fmla="*/ 2147483647 h 191"/>
              <a:gd name="T94" fmla="*/ 2147483647 w 262"/>
              <a:gd name="T95" fmla="*/ 2147483647 h 191"/>
              <a:gd name="T96" fmla="*/ 2147483647 w 262"/>
              <a:gd name="T97" fmla="*/ 2147483647 h 191"/>
              <a:gd name="T98" fmla="*/ 2147483647 w 262"/>
              <a:gd name="T99" fmla="*/ 2147483647 h 191"/>
              <a:gd name="T100" fmla="*/ 2147483647 w 262"/>
              <a:gd name="T101" fmla="*/ 2147483647 h 191"/>
              <a:gd name="T102" fmla="*/ 2147483647 w 262"/>
              <a:gd name="T103" fmla="*/ 2147483647 h 191"/>
              <a:gd name="T104" fmla="*/ 2147483647 w 262"/>
              <a:gd name="T105" fmla="*/ 2147483647 h 191"/>
              <a:gd name="T106" fmla="*/ 2147483647 w 262"/>
              <a:gd name="T107" fmla="*/ 2147483647 h 191"/>
              <a:gd name="T108" fmla="*/ 2147483647 w 262"/>
              <a:gd name="T109" fmla="*/ 2147483647 h 191"/>
              <a:gd name="T110" fmla="*/ 2147483647 w 262"/>
              <a:gd name="T111" fmla="*/ 2147483647 h 191"/>
              <a:gd name="T112" fmla="*/ 2147483647 w 262"/>
              <a:gd name="T113" fmla="*/ 2147483647 h 191"/>
              <a:gd name="T114" fmla="*/ 2147483647 w 262"/>
              <a:gd name="T115" fmla="*/ 2147483647 h 191"/>
              <a:gd name="T116" fmla="*/ 2147483647 w 262"/>
              <a:gd name="T117" fmla="*/ 2147483647 h 191"/>
              <a:gd name="T118" fmla="*/ 2147483647 w 262"/>
              <a:gd name="T119" fmla="*/ 2147483647 h 191"/>
              <a:gd name="T120" fmla="*/ 2147483647 w 262"/>
              <a:gd name="T121" fmla="*/ 2147483647 h 191"/>
              <a:gd name="T122" fmla="*/ 2147483647 w 262"/>
              <a:gd name="T123" fmla="*/ 2147483647 h 191"/>
              <a:gd name="T124" fmla="*/ 2147483647 w 262"/>
              <a:gd name="T125" fmla="*/ 2147483647 h 1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2"/>
              <a:gd name="T190" fmla="*/ 0 h 191"/>
              <a:gd name="T191" fmla="*/ 262 w 262"/>
              <a:gd name="T192" fmla="*/ 191 h 1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2" h="191">
                <a:moveTo>
                  <a:pt x="170" y="92"/>
                </a:moveTo>
                <a:lnTo>
                  <a:pt x="170" y="92"/>
                </a:lnTo>
                <a:lnTo>
                  <a:pt x="163" y="85"/>
                </a:lnTo>
                <a:lnTo>
                  <a:pt x="163" y="78"/>
                </a:lnTo>
                <a:lnTo>
                  <a:pt x="163" y="71"/>
                </a:lnTo>
                <a:lnTo>
                  <a:pt x="156" y="71"/>
                </a:lnTo>
                <a:lnTo>
                  <a:pt x="156" y="64"/>
                </a:lnTo>
                <a:lnTo>
                  <a:pt x="156" y="57"/>
                </a:lnTo>
                <a:lnTo>
                  <a:pt x="156" y="49"/>
                </a:lnTo>
                <a:lnTo>
                  <a:pt x="156" y="42"/>
                </a:lnTo>
                <a:lnTo>
                  <a:pt x="149" y="42"/>
                </a:lnTo>
                <a:lnTo>
                  <a:pt x="156" y="42"/>
                </a:lnTo>
                <a:lnTo>
                  <a:pt x="156" y="35"/>
                </a:lnTo>
                <a:lnTo>
                  <a:pt x="156" y="28"/>
                </a:lnTo>
                <a:lnTo>
                  <a:pt x="156" y="21"/>
                </a:lnTo>
                <a:lnTo>
                  <a:pt x="156" y="28"/>
                </a:lnTo>
                <a:lnTo>
                  <a:pt x="149" y="28"/>
                </a:lnTo>
                <a:lnTo>
                  <a:pt x="149" y="21"/>
                </a:lnTo>
                <a:lnTo>
                  <a:pt x="156" y="21"/>
                </a:lnTo>
                <a:lnTo>
                  <a:pt x="149" y="21"/>
                </a:lnTo>
                <a:lnTo>
                  <a:pt x="141" y="21"/>
                </a:lnTo>
                <a:lnTo>
                  <a:pt x="141" y="14"/>
                </a:lnTo>
                <a:lnTo>
                  <a:pt x="141" y="21"/>
                </a:lnTo>
                <a:lnTo>
                  <a:pt x="141" y="14"/>
                </a:lnTo>
                <a:lnTo>
                  <a:pt x="134" y="14"/>
                </a:lnTo>
                <a:lnTo>
                  <a:pt x="134" y="7"/>
                </a:lnTo>
                <a:lnTo>
                  <a:pt x="127" y="7"/>
                </a:lnTo>
                <a:lnTo>
                  <a:pt x="120" y="7"/>
                </a:lnTo>
                <a:lnTo>
                  <a:pt x="120" y="0"/>
                </a:lnTo>
                <a:lnTo>
                  <a:pt x="120" y="7"/>
                </a:lnTo>
                <a:lnTo>
                  <a:pt x="113" y="7"/>
                </a:lnTo>
                <a:lnTo>
                  <a:pt x="113" y="0"/>
                </a:lnTo>
                <a:lnTo>
                  <a:pt x="113" y="7"/>
                </a:lnTo>
                <a:lnTo>
                  <a:pt x="106" y="7"/>
                </a:lnTo>
                <a:lnTo>
                  <a:pt x="106" y="0"/>
                </a:lnTo>
                <a:lnTo>
                  <a:pt x="106" y="7"/>
                </a:lnTo>
                <a:lnTo>
                  <a:pt x="99" y="7"/>
                </a:lnTo>
                <a:lnTo>
                  <a:pt x="99" y="0"/>
                </a:lnTo>
                <a:lnTo>
                  <a:pt x="92" y="0"/>
                </a:lnTo>
                <a:lnTo>
                  <a:pt x="85" y="0"/>
                </a:lnTo>
                <a:lnTo>
                  <a:pt x="78" y="0"/>
                </a:lnTo>
                <a:lnTo>
                  <a:pt x="78" y="7"/>
                </a:lnTo>
                <a:lnTo>
                  <a:pt x="71" y="7"/>
                </a:lnTo>
                <a:lnTo>
                  <a:pt x="64" y="7"/>
                </a:lnTo>
                <a:lnTo>
                  <a:pt x="56" y="7"/>
                </a:lnTo>
                <a:lnTo>
                  <a:pt x="56" y="14"/>
                </a:lnTo>
                <a:lnTo>
                  <a:pt x="49" y="14"/>
                </a:lnTo>
                <a:lnTo>
                  <a:pt x="42" y="14"/>
                </a:lnTo>
                <a:lnTo>
                  <a:pt x="42" y="21"/>
                </a:lnTo>
                <a:lnTo>
                  <a:pt x="35" y="21"/>
                </a:lnTo>
                <a:lnTo>
                  <a:pt x="28" y="21"/>
                </a:lnTo>
                <a:lnTo>
                  <a:pt x="28" y="28"/>
                </a:lnTo>
                <a:lnTo>
                  <a:pt x="28" y="21"/>
                </a:lnTo>
                <a:lnTo>
                  <a:pt x="28" y="28"/>
                </a:lnTo>
                <a:lnTo>
                  <a:pt x="21" y="28"/>
                </a:lnTo>
                <a:lnTo>
                  <a:pt x="21" y="35"/>
                </a:lnTo>
                <a:lnTo>
                  <a:pt x="21" y="42"/>
                </a:lnTo>
                <a:lnTo>
                  <a:pt x="14" y="42"/>
                </a:lnTo>
                <a:lnTo>
                  <a:pt x="21" y="42"/>
                </a:lnTo>
                <a:lnTo>
                  <a:pt x="21" y="49"/>
                </a:lnTo>
                <a:lnTo>
                  <a:pt x="21" y="57"/>
                </a:lnTo>
                <a:lnTo>
                  <a:pt x="14" y="57"/>
                </a:lnTo>
                <a:lnTo>
                  <a:pt x="14" y="64"/>
                </a:lnTo>
                <a:lnTo>
                  <a:pt x="7" y="64"/>
                </a:lnTo>
                <a:lnTo>
                  <a:pt x="7" y="71"/>
                </a:lnTo>
                <a:lnTo>
                  <a:pt x="7" y="78"/>
                </a:lnTo>
                <a:lnTo>
                  <a:pt x="0" y="85"/>
                </a:lnTo>
                <a:lnTo>
                  <a:pt x="7" y="85"/>
                </a:lnTo>
                <a:lnTo>
                  <a:pt x="7" y="92"/>
                </a:lnTo>
                <a:lnTo>
                  <a:pt x="14" y="92"/>
                </a:lnTo>
                <a:lnTo>
                  <a:pt x="14" y="99"/>
                </a:lnTo>
                <a:lnTo>
                  <a:pt x="21" y="99"/>
                </a:lnTo>
                <a:lnTo>
                  <a:pt x="21" y="106"/>
                </a:lnTo>
                <a:lnTo>
                  <a:pt x="28" y="106"/>
                </a:lnTo>
                <a:lnTo>
                  <a:pt x="28" y="113"/>
                </a:lnTo>
                <a:lnTo>
                  <a:pt x="35" y="113"/>
                </a:lnTo>
                <a:lnTo>
                  <a:pt x="42" y="113"/>
                </a:lnTo>
                <a:lnTo>
                  <a:pt x="49" y="113"/>
                </a:lnTo>
                <a:lnTo>
                  <a:pt x="56" y="113"/>
                </a:lnTo>
                <a:lnTo>
                  <a:pt x="64" y="113"/>
                </a:lnTo>
                <a:lnTo>
                  <a:pt x="71" y="113"/>
                </a:lnTo>
                <a:lnTo>
                  <a:pt x="78" y="113"/>
                </a:lnTo>
                <a:lnTo>
                  <a:pt x="85" y="113"/>
                </a:lnTo>
                <a:lnTo>
                  <a:pt x="85" y="120"/>
                </a:lnTo>
                <a:lnTo>
                  <a:pt x="92" y="120"/>
                </a:lnTo>
                <a:lnTo>
                  <a:pt x="92" y="113"/>
                </a:lnTo>
                <a:lnTo>
                  <a:pt x="99" y="113"/>
                </a:lnTo>
                <a:lnTo>
                  <a:pt x="99" y="106"/>
                </a:lnTo>
                <a:lnTo>
                  <a:pt x="92" y="106"/>
                </a:lnTo>
                <a:lnTo>
                  <a:pt x="99" y="106"/>
                </a:lnTo>
                <a:lnTo>
                  <a:pt x="106" y="106"/>
                </a:lnTo>
                <a:lnTo>
                  <a:pt x="106" y="113"/>
                </a:lnTo>
                <a:lnTo>
                  <a:pt x="106" y="106"/>
                </a:lnTo>
                <a:lnTo>
                  <a:pt x="106" y="113"/>
                </a:lnTo>
                <a:lnTo>
                  <a:pt x="113" y="113"/>
                </a:lnTo>
                <a:lnTo>
                  <a:pt x="113" y="106"/>
                </a:lnTo>
                <a:lnTo>
                  <a:pt x="120" y="106"/>
                </a:lnTo>
                <a:lnTo>
                  <a:pt x="127" y="106"/>
                </a:lnTo>
                <a:lnTo>
                  <a:pt x="134" y="106"/>
                </a:lnTo>
                <a:lnTo>
                  <a:pt x="141" y="106"/>
                </a:lnTo>
                <a:lnTo>
                  <a:pt x="141" y="113"/>
                </a:lnTo>
                <a:lnTo>
                  <a:pt x="149" y="113"/>
                </a:lnTo>
                <a:lnTo>
                  <a:pt x="156" y="113"/>
                </a:lnTo>
                <a:lnTo>
                  <a:pt x="156" y="120"/>
                </a:lnTo>
                <a:lnTo>
                  <a:pt x="156" y="127"/>
                </a:lnTo>
                <a:lnTo>
                  <a:pt x="156" y="134"/>
                </a:lnTo>
                <a:lnTo>
                  <a:pt x="149" y="134"/>
                </a:lnTo>
                <a:lnTo>
                  <a:pt x="149" y="142"/>
                </a:lnTo>
                <a:lnTo>
                  <a:pt x="149" y="149"/>
                </a:lnTo>
                <a:lnTo>
                  <a:pt x="156" y="149"/>
                </a:lnTo>
                <a:lnTo>
                  <a:pt x="156" y="156"/>
                </a:lnTo>
                <a:lnTo>
                  <a:pt x="156" y="163"/>
                </a:lnTo>
                <a:lnTo>
                  <a:pt x="163" y="163"/>
                </a:lnTo>
                <a:lnTo>
                  <a:pt x="170" y="163"/>
                </a:lnTo>
                <a:lnTo>
                  <a:pt x="170" y="170"/>
                </a:lnTo>
                <a:lnTo>
                  <a:pt x="170" y="177"/>
                </a:lnTo>
                <a:lnTo>
                  <a:pt x="177" y="177"/>
                </a:lnTo>
                <a:lnTo>
                  <a:pt x="177" y="184"/>
                </a:lnTo>
                <a:lnTo>
                  <a:pt x="184" y="184"/>
                </a:lnTo>
                <a:lnTo>
                  <a:pt x="184" y="191"/>
                </a:lnTo>
                <a:lnTo>
                  <a:pt x="191" y="191"/>
                </a:lnTo>
                <a:lnTo>
                  <a:pt x="198" y="191"/>
                </a:lnTo>
                <a:lnTo>
                  <a:pt x="205" y="191"/>
                </a:lnTo>
                <a:lnTo>
                  <a:pt x="212" y="191"/>
                </a:lnTo>
                <a:lnTo>
                  <a:pt x="219" y="191"/>
                </a:lnTo>
                <a:lnTo>
                  <a:pt x="226" y="191"/>
                </a:lnTo>
                <a:lnTo>
                  <a:pt x="234" y="191"/>
                </a:lnTo>
                <a:lnTo>
                  <a:pt x="234" y="184"/>
                </a:lnTo>
                <a:lnTo>
                  <a:pt x="241" y="184"/>
                </a:lnTo>
                <a:lnTo>
                  <a:pt x="248" y="184"/>
                </a:lnTo>
                <a:lnTo>
                  <a:pt x="248" y="177"/>
                </a:lnTo>
                <a:lnTo>
                  <a:pt x="255" y="177"/>
                </a:lnTo>
                <a:lnTo>
                  <a:pt x="255" y="170"/>
                </a:lnTo>
                <a:lnTo>
                  <a:pt x="262" y="170"/>
                </a:lnTo>
                <a:lnTo>
                  <a:pt x="262" y="163"/>
                </a:lnTo>
                <a:lnTo>
                  <a:pt x="262" y="156"/>
                </a:lnTo>
                <a:lnTo>
                  <a:pt x="262" y="149"/>
                </a:lnTo>
                <a:lnTo>
                  <a:pt x="262" y="142"/>
                </a:lnTo>
                <a:lnTo>
                  <a:pt x="255" y="142"/>
                </a:lnTo>
                <a:lnTo>
                  <a:pt x="255" y="134"/>
                </a:lnTo>
                <a:lnTo>
                  <a:pt x="262" y="134"/>
                </a:lnTo>
                <a:lnTo>
                  <a:pt x="255" y="127"/>
                </a:lnTo>
                <a:lnTo>
                  <a:pt x="255" y="120"/>
                </a:lnTo>
                <a:lnTo>
                  <a:pt x="255" y="113"/>
                </a:lnTo>
                <a:lnTo>
                  <a:pt x="248" y="113"/>
                </a:lnTo>
                <a:lnTo>
                  <a:pt x="248" y="106"/>
                </a:lnTo>
                <a:lnTo>
                  <a:pt x="248" y="99"/>
                </a:lnTo>
                <a:lnTo>
                  <a:pt x="248" y="92"/>
                </a:lnTo>
                <a:lnTo>
                  <a:pt x="241" y="92"/>
                </a:lnTo>
                <a:lnTo>
                  <a:pt x="241" y="99"/>
                </a:lnTo>
                <a:lnTo>
                  <a:pt x="241" y="92"/>
                </a:lnTo>
                <a:lnTo>
                  <a:pt x="241" y="99"/>
                </a:lnTo>
                <a:lnTo>
                  <a:pt x="241" y="106"/>
                </a:lnTo>
                <a:lnTo>
                  <a:pt x="234" y="106"/>
                </a:lnTo>
                <a:lnTo>
                  <a:pt x="226" y="99"/>
                </a:lnTo>
                <a:lnTo>
                  <a:pt x="219" y="99"/>
                </a:lnTo>
                <a:lnTo>
                  <a:pt x="212" y="99"/>
                </a:lnTo>
                <a:lnTo>
                  <a:pt x="205" y="99"/>
                </a:lnTo>
                <a:lnTo>
                  <a:pt x="198" y="99"/>
                </a:lnTo>
                <a:lnTo>
                  <a:pt x="191" y="99"/>
                </a:lnTo>
                <a:lnTo>
                  <a:pt x="184" y="99"/>
                </a:lnTo>
                <a:lnTo>
                  <a:pt x="177" y="99"/>
                </a:lnTo>
                <a:lnTo>
                  <a:pt x="170" y="99"/>
                </a:lnTo>
                <a:lnTo>
                  <a:pt x="170" y="92"/>
                </a:lnTo>
              </a:path>
            </a:pathLst>
          </a:custGeom>
          <a:solidFill>
            <a:srgbClr val="7EB87E"/>
          </a:solidFill>
          <a:ln w="11113">
            <a:solidFill>
              <a:srgbClr val="4065EB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22" name="Freeform 26"/>
          <p:cNvSpPr>
            <a:spLocks/>
          </p:cNvSpPr>
          <p:nvPr/>
        </p:nvSpPr>
        <p:spPr bwMode="auto">
          <a:xfrm>
            <a:off x="3740150" y="5122863"/>
            <a:ext cx="111125" cy="114300"/>
          </a:xfrm>
          <a:custGeom>
            <a:avLst/>
            <a:gdLst>
              <a:gd name="T0" fmla="*/ 2147483647 w 92"/>
              <a:gd name="T1" fmla="*/ 0 h 71"/>
              <a:gd name="T2" fmla="*/ 2147483647 w 92"/>
              <a:gd name="T3" fmla="*/ 2147483647 h 71"/>
              <a:gd name="T4" fmla="*/ 2147483647 w 92"/>
              <a:gd name="T5" fmla="*/ 2147483647 h 71"/>
              <a:gd name="T6" fmla="*/ 2147483647 w 92"/>
              <a:gd name="T7" fmla="*/ 2147483647 h 71"/>
              <a:gd name="T8" fmla="*/ 2147483647 w 92"/>
              <a:gd name="T9" fmla="*/ 2147483647 h 71"/>
              <a:gd name="T10" fmla="*/ 2147483647 w 92"/>
              <a:gd name="T11" fmla="*/ 2147483647 h 71"/>
              <a:gd name="T12" fmla="*/ 2147483647 w 92"/>
              <a:gd name="T13" fmla="*/ 2147483647 h 71"/>
              <a:gd name="T14" fmla="*/ 2147483647 w 92"/>
              <a:gd name="T15" fmla="*/ 2147483647 h 71"/>
              <a:gd name="T16" fmla="*/ 2147483647 w 92"/>
              <a:gd name="T17" fmla="*/ 2147483647 h 71"/>
              <a:gd name="T18" fmla="*/ 2147483647 w 92"/>
              <a:gd name="T19" fmla="*/ 2147483647 h 71"/>
              <a:gd name="T20" fmla="*/ 2147483647 w 92"/>
              <a:gd name="T21" fmla="*/ 2147483647 h 71"/>
              <a:gd name="T22" fmla="*/ 2147483647 w 92"/>
              <a:gd name="T23" fmla="*/ 0 h 71"/>
              <a:gd name="T24" fmla="*/ 2147483647 w 92"/>
              <a:gd name="T25" fmla="*/ 0 h 71"/>
              <a:gd name="T26" fmla="*/ 2147483647 w 92"/>
              <a:gd name="T27" fmla="*/ 0 h 71"/>
              <a:gd name="T28" fmla="*/ 2147483647 w 92"/>
              <a:gd name="T29" fmla="*/ 0 h 71"/>
              <a:gd name="T30" fmla="*/ 2147483647 w 92"/>
              <a:gd name="T31" fmla="*/ 2147483647 h 71"/>
              <a:gd name="T32" fmla="*/ 2147483647 w 92"/>
              <a:gd name="T33" fmla="*/ 0 h 71"/>
              <a:gd name="T34" fmla="*/ 2147483647 w 92"/>
              <a:gd name="T35" fmla="*/ 2147483647 h 71"/>
              <a:gd name="T36" fmla="*/ 2147483647 w 92"/>
              <a:gd name="T37" fmla="*/ 2147483647 h 71"/>
              <a:gd name="T38" fmla="*/ 2147483647 w 92"/>
              <a:gd name="T39" fmla="*/ 2147483647 h 71"/>
              <a:gd name="T40" fmla="*/ 2147483647 w 92"/>
              <a:gd name="T41" fmla="*/ 2147483647 h 71"/>
              <a:gd name="T42" fmla="*/ 2147483647 w 92"/>
              <a:gd name="T43" fmla="*/ 2147483647 h 71"/>
              <a:gd name="T44" fmla="*/ 0 w 92"/>
              <a:gd name="T45" fmla="*/ 2147483647 h 71"/>
              <a:gd name="T46" fmla="*/ 0 w 92"/>
              <a:gd name="T47" fmla="*/ 2147483647 h 71"/>
              <a:gd name="T48" fmla="*/ 0 w 92"/>
              <a:gd name="T49" fmla="*/ 2147483647 h 71"/>
              <a:gd name="T50" fmla="*/ 2147483647 w 92"/>
              <a:gd name="T51" fmla="*/ 2147483647 h 71"/>
              <a:gd name="T52" fmla="*/ 2147483647 w 92"/>
              <a:gd name="T53" fmla="*/ 2147483647 h 71"/>
              <a:gd name="T54" fmla="*/ 2147483647 w 92"/>
              <a:gd name="T55" fmla="*/ 2147483647 h 71"/>
              <a:gd name="T56" fmla="*/ 2147483647 w 92"/>
              <a:gd name="T57" fmla="*/ 2147483647 h 71"/>
              <a:gd name="T58" fmla="*/ 2147483647 w 92"/>
              <a:gd name="T59" fmla="*/ 2147483647 h 71"/>
              <a:gd name="T60" fmla="*/ 2147483647 w 92"/>
              <a:gd name="T61" fmla="*/ 2147483647 h 71"/>
              <a:gd name="T62" fmla="*/ 2147483647 w 92"/>
              <a:gd name="T63" fmla="*/ 2147483647 h 71"/>
              <a:gd name="T64" fmla="*/ 2147483647 w 92"/>
              <a:gd name="T65" fmla="*/ 2147483647 h 71"/>
              <a:gd name="T66" fmla="*/ 2147483647 w 92"/>
              <a:gd name="T67" fmla="*/ 2147483647 h 71"/>
              <a:gd name="T68" fmla="*/ 2147483647 w 92"/>
              <a:gd name="T69" fmla="*/ 2147483647 h 71"/>
              <a:gd name="T70" fmla="*/ 2147483647 w 92"/>
              <a:gd name="T71" fmla="*/ 2147483647 h 71"/>
              <a:gd name="T72" fmla="*/ 2147483647 w 92"/>
              <a:gd name="T73" fmla="*/ 2147483647 h 71"/>
              <a:gd name="T74" fmla="*/ 2147483647 w 92"/>
              <a:gd name="T75" fmla="*/ 2147483647 h 71"/>
              <a:gd name="T76" fmla="*/ 2147483647 w 92"/>
              <a:gd name="T77" fmla="*/ 2147483647 h 71"/>
              <a:gd name="T78" fmla="*/ 2147483647 w 92"/>
              <a:gd name="T79" fmla="*/ 2147483647 h 71"/>
              <a:gd name="T80" fmla="*/ 2147483647 w 92"/>
              <a:gd name="T81" fmla="*/ 2147483647 h 71"/>
              <a:gd name="T82" fmla="*/ 2147483647 w 92"/>
              <a:gd name="T83" fmla="*/ 2147483647 h 71"/>
              <a:gd name="T84" fmla="*/ 2147483647 w 92"/>
              <a:gd name="T85" fmla="*/ 2147483647 h 71"/>
              <a:gd name="T86" fmla="*/ 2147483647 w 92"/>
              <a:gd name="T87" fmla="*/ 2147483647 h 71"/>
              <a:gd name="T88" fmla="*/ 2147483647 w 92"/>
              <a:gd name="T89" fmla="*/ 2147483647 h 71"/>
              <a:gd name="T90" fmla="*/ 2147483647 w 92"/>
              <a:gd name="T91" fmla="*/ 2147483647 h 71"/>
              <a:gd name="T92" fmla="*/ 2147483647 w 92"/>
              <a:gd name="T93" fmla="*/ 2147483647 h 71"/>
              <a:gd name="T94" fmla="*/ 2147483647 w 92"/>
              <a:gd name="T95" fmla="*/ 2147483647 h 71"/>
              <a:gd name="T96" fmla="*/ 2147483647 w 92"/>
              <a:gd name="T97" fmla="*/ 2147483647 h 71"/>
              <a:gd name="T98" fmla="*/ 2147483647 w 92"/>
              <a:gd name="T99" fmla="*/ 2147483647 h 71"/>
              <a:gd name="T100" fmla="*/ 2147483647 w 92"/>
              <a:gd name="T101" fmla="*/ 2147483647 h 71"/>
              <a:gd name="T102" fmla="*/ 2147483647 w 92"/>
              <a:gd name="T103" fmla="*/ 2147483647 h 71"/>
              <a:gd name="T104" fmla="*/ 2147483647 w 92"/>
              <a:gd name="T105" fmla="*/ 2147483647 h 71"/>
              <a:gd name="T106" fmla="*/ 2147483647 w 92"/>
              <a:gd name="T107" fmla="*/ 2147483647 h 71"/>
              <a:gd name="T108" fmla="*/ 2147483647 w 92"/>
              <a:gd name="T109" fmla="*/ 2147483647 h 71"/>
              <a:gd name="T110" fmla="*/ 2147483647 w 92"/>
              <a:gd name="T111" fmla="*/ 2147483647 h 71"/>
              <a:gd name="T112" fmla="*/ 2147483647 w 92"/>
              <a:gd name="T113" fmla="*/ 2147483647 h 71"/>
              <a:gd name="T114" fmla="*/ 2147483647 w 92"/>
              <a:gd name="T115" fmla="*/ 2147483647 h 71"/>
              <a:gd name="T116" fmla="*/ 2147483647 w 92"/>
              <a:gd name="T117" fmla="*/ 2147483647 h 71"/>
              <a:gd name="T118" fmla="*/ 2147483647 w 92"/>
              <a:gd name="T119" fmla="*/ 2147483647 h 71"/>
              <a:gd name="T120" fmla="*/ 2147483647 w 92"/>
              <a:gd name="T121" fmla="*/ 2147483647 h 71"/>
              <a:gd name="T122" fmla="*/ 2147483647 w 92"/>
              <a:gd name="T123" fmla="*/ 0 h 71"/>
              <a:gd name="T124" fmla="*/ 2147483647 w 92"/>
              <a:gd name="T125" fmla="*/ 0 h 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2"/>
              <a:gd name="T190" fmla="*/ 0 h 71"/>
              <a:gd name="T191" fmla="*/ 92 w 92"/>
              <a:gd name="T192" fmla="*/ 71 h 7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2" h="71">
                <a:moveTo>
                  <a:pt x="71" y="0"/>
                </a:moveTo>
                <a:lnTo>
                  <a:pt x="71" y="0"/>
                </a:lnTo>
                <a:lnTo>
                  <a:pt x="71" y="7"/>
                </a:lnTo>
                <a:lnTo>
                  <a:pt x="71" y="14"/>
                </a:lnTo>
                <a:lnTo>
                  <a:pt x="64" y="14"/>
                </a:lnTo>
                <a:lnTo>
                  <a:pt x="64" y="7"/>
                </a:lnTo>
                <a:lnTo>
                  <a:pt x="57" y="7"/>
                </a:lnTo>
                <a:lnTo>
                  <a:pt x="49" y="7"/>
                </a:lnTo>
                <a:lnTo>
                  <a:pt x="42" y="7"/>
                </a:lnTo>
                <a:lnTo>
                  <a:pt x="35" y="7"/>
                </a:lnTo>
                <a:lnTo>
                  <a:pt x="28" y="7"/>
                </a:lnTo>
                <a:lnTo>
                  <a:pt x="28" y="0"/>
                </a:lnTo>
                <a:lnTo>
                  <a:pt x="35" y="0"/>
                </a:lnTo>
                <a:lnTo>
                  <a:pt x="28" y="0"/>
                </a:lnTo>
                <a:lnTo>
                  <a:pt x="21" y="0"/>
                </a:lnTo>
                <a:lnTo>
                  <a:pt x="21" y="7"/>
                </a:lnTo>
                <a:lnTo>
                  <a:pt x="14" y="7"/>
                </a:lnTo>
                <a:lnTo>
                  <a:pt x="14" y="0"/>
                </a:lnTo>
                <a:lnTo>
                  <a:pt x="14" y="7"/>
                </a:lnTo>
                <a:lnTo>
                  <a:pt x="14" y="14"/>
                </a:lnTo>
                <a:lnTo>
                  <a:pt x="14" y="21"/>
                </a:lnTo>
                <a:lnTo>
                  <a:pt x="7" y="21"/>
                </a:lnTo>
                <a:lnTo>
                  <a:pt x="7" y="28"/>
                </a:lnTo>
                <a:lnTo>
                  <a:pt x="0" y="28"/>
                </a:lnTo>
                <a:lnTo>
                  <a:pt x="0" y="35"/>
                </a:lnTo>
                <a:lnTo>
                  <a:pt x="0" y="42"/>
                </a:lnTo>
                <a:lnTo>
                  <a:pt x="7" y="42"/>
                </a:lnTo>
                <a:lnTo>
                  <a:pt x="14" y="42"/>
                </a:lnTo>
                <a:lnTo>
                  <a:pt x="14" y="49"/>
                </a:lnTo>
                <a:lnTo>
                  <a:pt x="14" y="56"/>
                </a:lnTo>
                <a:lnTo>
                  <a:pt x="7" y="56"/>
                </a:lnTo>
                <a:lnTo>
                  <a:pt x="7" y="49"/>
                </a:lnTo>
                <a:lnTo>
                  <a:pt x="7" y="56"/>
                </a:lnTo>
                <a:lnTo>
                  <a:pt x="7" y="63"/>
                </a:lnTo>
                <a:lnTo>
                  <a:pt x="0" y="63"/>
                </a:lnTo>
                <a:lnTo>
                  <a:pt x="7" y="63"/>
                </a:lnTo>
                <a:lnTo>
                  <a:pt x="7" y="71"/>
                </a:lnTo>
                <a:lnTo>
                  <a:pt x="7" y="63"/>
                </a:lnTo>
                <a:lnTo>
                  <a:pt x="14" y="63"/>
                </a:lnTo>
                <a:lnTo>
                  <a:pt x="21" y="63"/>
                </a:lnTo>
                <a:lnTo>
                  <a:pt x="21" y="56"/>
                </a:lnTo>
                <a:lnTo>
                  <a:pt x="28" y="56"/>
                </a:lnTo>
                <a:lnTo>
                  <a:pt x="35" y="56"/>
                </a:lnTo>
                <a:lnTo>
                  <a:pt x="42" y="56"/>
                </a:lnTo>
                <a:lnTo>
                  <a:pt x="49" y="56"/>
                </a:lnTo>
                <a:lnTo>
                  <a:pt x="57" y="56"/>
                </a:lnTo>
                <a:lnTo>
                  <a:pt x="64" y="56"/>
                </a:lnTo>
                <a:lnTo>
                  <a:pt x="71" y="56"/>
                </a:lnTo>
                <a:lnTo>
                  <a:pt x="78" y="56"/>
                </a:lnTo>
                <a:lnTo>
                  <a:pt x="78" y="63"/>
                </a:lnTo>
                <a:lnTo>
                  <a:pt x="85" y="63"/>
                </a:lnTo>
                <a:lnTo>
                  <a:pt x="85" y="56"/>
                </a:lnTo>
                <a:lnTo>
                  <a:pt x="85" y="63"/>
                </a:lnTo>
                <a:lnTo>
                  <a:pt x="92" y="63"/>
                </a:lnTo>
                <a:lnTo>
                  <a:pt x="92" y="56"/>
                </a:lnTo>
                <a:lnTo>
                  <a:pt x="92" y="49"/>
                </a:lnTo>
                <a:lnTo>
                  <a:pt x="92" y="42"/>
                </a:lnTo>
                <a:lnTo>
                  <a:pt x="92" y="35"/>
                </a:lnTo>
                <a:lnTo>
                  <a:pt x="92" y="28"/>
                </a:lnTo>
                <a:lnTo>
                  <a:pt x="92" y="21"/>
                </a:lnTo>
                <a:lnTo>
                  <a:pt x="85" y="21"/>
                </a:lnTo>
                <a:lnTo>
                  <a:pt x="85" y="14"/>
                </a:lnTo>
                <a:lnTo>
                  <a:pt x="85" y="7"/>
                </a:lnTo>
                <a:lnTo>
                  <a:pt x="85" y="0"/>
                </a:lnTo>
                <a:lnTo>
                  <a:pt x="78" y="7"/>
                </a:lnTo>
                <a:lnTo>
                  <a:pt x="78" y="0"/>
                </a:lnTo>
                <a:lnTo>
                  <a:pt x="71" y="0"/>
                </a:lnTo>
              </a:path>
            </a:pathLst>
          </a:custGeom>
          <a:solidFill>
            <a:srgbClr val="7EB87E"/>
          </a:solidFill>
          <a:ln w="11176">
            <a:solidFill>
              <a:srgbClr val="4065EB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>
            <a:off x="6800850" y="3575050"/>
            <a:ext cx="312738" cy="785813"/>
          </a:xfrm>
          <a:custGeom>
            <a:avLst/>
            <a:gdLst>
              <a:gd name="T0" fmla="*/ 2147483647 w 132"/>
              <a:gd name="T1" fmla="*/ 2147483647 h 380"/>
              <a:gd name="T2" fmla="*/ 2147483647 w 132"/>
              <a:gd name="T3" fmla="*/ 2147483647 h 380"/>
              <a:gd name="T4" fmla="*/ 2147483647 w 132"/>
              <a:gd name="T5" fmla="*/ 2147483647 h 380"/>
              <a:gd name="T6" fmla="*/ 2147483647 w 132"/>
              <a:gd name="T7" fmla="*/ 2147483647 h 380"/>
              <a:gd name="T8" fmla="*/ 2147483647 w 132"/>
              <a:gd name="T9" fmla="*/ 2147483647 h 380"/>
              <a:gd name="T10" fmla="*/ 2147483647 w 132"/>
              <a:gd name="T11" fmla="*/ 2147483647 h 380"/>
              <a:gd name="T12" fmla="*/ 2147483647 w 132"/>
              <a:gd name="T13" fmla="*/ 2147483647 h 380"/>
              <a:gd name="T14" fmla="*/ 2147483647 w 132"/>
              <a:gd name="T15" fmla="*/ 2147483647 h 380"/>
              <a:gd name="T16" fmla="*/ 2147483647 w 132"/>
              <a:gd name="T17" fmla="*/ 2147483647 h 380"/>
              <a:gd name="T18" fmla="*/ 2147483647 w 132"/>
              <a:gd name="T19" fmla="*/ 2147483647 h 380"/>
              <a:gd name="T20" fmla="*/ 2147483647 w 132"/>
              <a:gd name="T21" fmla="*/ 2147483647 h 380"/>
              <a:gd name="T22" fmla="*/ 2147483647 w 132"/>
              <a:gd name="T23" fmla="*/ 2147483647 h 380"/>
              <a:gd name="T24" fmla="*/ 2147483647 w 132"/>
              <a:gd name="T25" fmla="*/ 2147483647 h 380"/>
              <a:gd name="T26" fmla="*/ 2147483647 w 132"/>
              <a:gd name="T27" fmla="*/ 2147483647 h 380"/>
              <a:gd name="T28" fmla="*/ 2147483647 w 132"/>
              <a:gd name="T29" fmla="*/ 2147483647 h 380"/>
              <a:gd name="T30" fmla="*/ 2147483647 w 132"/>
              <a:gd name="T31" fmla="*/ 2147483647 h 380"/>
              <a:gd name="T32" fmla="*/ 2147483647 w 132"/>
              <a:gd name="T33" fmla="*/ 2147483647 h 380"/>
              <a:gd name="T34" fmla="*/ 2147483647 w 132"/>
              <a:gd name="T35" fmla="*/ 2147483647 h 380"/>
              <a:gd name="T36" fmla="*/ 2147483647 w 132"/>
              <a:gd name="T37" fmla="*/ 2147483647 h 380"/>
              <a:gd name="T38" fmla="*/ 2147483647 w 132"/>
              <a:gd name="T39" fmla="*/ 2147483647 h 3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2"/>
              <a:gd name="T61" fmla="*/ 0 h 380"/>
              <a:gd name="T62" fmla="*/ 132 w 132"/>
              <a:gd name="T63" fmla="*/ 380 h 38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2" h="380">
                <a:moveTo>
                  <a:pt x="110" y="304"/>
                </a:moveTo>
                <a:cubicBezTo>
                  <a:pt x="90" y="297"/>
                  <a:pt x="102" y="294"/>
                  <a:pt x="86" y="284"/>
                </a:cubicBezTo>
                <a:cubicBezTo>
                  <a:pt x="80" y="266"/>
                  <a:pt x="70" y="250"/>
                  <a:pt x="64" y="232"/>
                </a:cubicBezTo>
                <a:cubicBezTo>
                  <a:pt x="67" y="187"/>
                  <a:pt x="69" y="187"/>
                  <a:pt x="112" y="184"/>
                </a:cubicBezTo>
                <a:cubicBezTo>
                  <a:pt x="117" y="177"/>
                  <a:pt x="118" y="172"/>
                  <a:pt x="120" y="164"/>
                </a:cubicBezTo>
                <a:cubicBezTo>
                  <a:pt x="121" y="110"/>
                  <a:pt x="108" y="82"/>
                  <a:pt x="132" y="46"/>
                </a:cubicBezTo>
                <a:cubicBezTo>
                  <a:pt x="128" y="9"/>
                  <a:pt x="122" y="9"/>
                  <a:pt x="88" y="4"/>
                </a:cubicBezTo>
                <a:cubicBezTo>
                  <a:pt x="78" y="5"/>
                  <a:pt x="59" y="0"/>
                  <a:pt x="58" y="10"/>
                </a:cubicBezTo>
                <a:cubicBezTo>
                  <a:pt x="54" y="47"/>
                  <a:pt x="53" y="41"/>
                  <a:pt x="76" y="44"/>
                </a:cubicBezTo>
                <a:cubicBezTo>
                  <a:pt x="71" y="58"/>
                  <a:pt x="74" y="43"/>
                  <a:pt x="82" y="52"/>
                </a:cubicBezTo>
                <a:cubicBezTo>
                  <a:pt x="86" y="57"/>
                  <a:pt x="86" y="65"/>
                  <a:pt x="90" y="70"/>
                </a:cubicBezTo>
                <a:cubicBezTo>
                  <a:pt x="93" y="82"/>
                  <a:pt x="91" y="94"/>
                  <a:pt x="98" y="104"/>
                </a:cubicBezTo>
                <a:cubicBezTo>
                  <a:pt x="94" y="188"/>
                  <a:pt x="109" y="120"/>
                  <a:pt x="58" y="154"/>
                </a:cubicBezTo>
                <a:cubicBezTo>
                  <a:pt x="51" y="164"/>
                  <a:pt x="44" y="175"/>
                  <a:pt x="34" y="182"/>
                </a:cubicBezTo>
                <a:cubicBezTo>
                  <a:pt x="30" y="195"/>
                  <a:pt x="25" y="214"/>
                  <a:pt x="14" y="222"/>
                </a:cubicBezTo>
                <a:cubicBezTo>
                  <a:pt x="0" y="264"/>
                  <a:pt x="10" y="351"/>
                  <a:pt x="54" y="380"/>
                </a:cubicBezTo>
                <a:cubicBezTo>
                  <a:pt x="58" y="374"/>
                  <a:pt x="74" y="344"/>
                  <a:pt x="76" y="338"/>
                </a:cubicBezTo>
                <a:cubicBezTo>
                  <a:pt x="78" y="332"/>
                  <a:pt x="77" y="318"/>
                  <a:pt x="82" y="314"/>
                </a:cubicBezTo>
                <a:cubicBezTo>
                  <a:pt x="86" y="311"/>
                  <a:pt x="91" y="312"/>
                  <a:pt x="96" y="310"/>
                </a:cubicBezTo>
                <a:cubicBezTo>
                  <a:pt x="102" y="301"/>
                  <a:pt x="98" y="304"/>
                  <a:pt x="110" y="304"/>
                </a:cubicBezTo>
                <a:close/>
              </a:path>
            </a:pathLst>
          </a:custGeom>
          <a:solidFill>
            <a:srgbClr val="99CC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grpSp>
        <p:nvGrpSpPr>
          <p:cNvPr id="2" name="165 Grupo"/>
          <p:cNvGrpSpPr>
            <a:grpSpLocks/>
          </p:cNvGrpSpPr>
          <p:nvPr/>
        </p:nvGrpSpPr>
        <p:grpSpPr bwMode="auto">
          <a:xfrm>
            <a:off x="1524000" y="2298700"/>
            <a:ext cx="3540125" cy="3443288"/>
            <a:chOff x="1524000" y="2298700"/>
            <a:chExt cx="3540125" cy="3443288"/>
          </a:xfrm>
        </p:grpSpPr>
        <p:sp>
          <p:nvSpPr>
            <p:cNvPr id="4344" name="Oval 29"/>
            <p:cNvSpPr>
              <a:spLocks noChangeArrowheads="1"/>
            </p:cNvSpPr>
            <p:nvPr/>
          </p:nvSpPr>
          <p:spPr bwMode="auto">
            <a:xfrm>
              <a:off x="2369842" y="3907516"/>
              <a:ext cx="88177" cy="8928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45" name="Oval 30"/>
            <p:cNvSpPr>
              <a:spLocks noChangeArrowheads="1"/>
            </p:cNvSpPr>
            <p:nvPr/>
          </p:nvSpPr>
          <p:spPr bwMode="auto">
            <a:xfrm>
              <a:off x="3813324" y="2556825"/>
              <a:ext cx="88177" cy="9091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2408238" y="3844925"/>
              <a:ext cx="5842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NI" sz="5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Linotype" pitchFamily="18" charset="0"/>
                  <a:cs typeface="+mn-cs"/>
                </a:rPr>
                <a:t>Volcán Casita</a:t>
              </a: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3819525" y="2508250"/>
              <a:ext cx="67151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NI" sz="5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Linotype" pitchFamily="18" charset="0"/>
                  <a:cs typeface="+mn-cs"/>
                </a:rPr>
                <a:t>Cerro Kunkawas</a:t>
              </a:r>
            </a:p>
          </p:txBody>
        </p:sp>
        <p:sp>
          <p:nvSpPr>
            <p:cNvPr id="4348" name="Oval 33"/>
            <p:cNvSpPr>
              <a:spLocks noChangeArrowheads="1"/>
            </p:cNvSpPr>
            <p:nvPr/>
          </p:nvSpPr>
          <p:spPr bwMode="auto">
            <a:xfrm>
              <a:off x="1848947" y="3717575"/>
              <a:ext cx="86544" cy="8928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802" name="Text Box 34"/>
            <p:cNvSpPr txBox="1">
              <a:spLocks noChangeArrowheads="1"/>
            </p:cNvSpPr>
            <p:nvPr/>
          </p:nvSpPr>
          <p:spPr bwMode="auto">
            <a:xfrm>
              <a:off x="1620838" y="3549650"/>
              <a:ext cx="619125" cy="17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NI" sz="5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Linotype" pitchFamily="18" charset="0"/>
                  <a:cs typeface="+mn-cs"/>
                </a:rPr>
                <a:t>Cerro Calachín</a:t>
              </a:r>
            </a:p>
          </p:txBody>
        </p:sp>
        <p:sp>
          <p:nvSpPr>
            <p:cNvPr id="4350" name="Oval 35"/>
            <p:cNvSpPr>
              <a:spLocks noChangeArrowheads="1"/>
            </p:cNvSpPr>
            <p:nvPr/>
          </p:nvSpPr>
          <p:spPr bwMode="auto">
            <a:xfrm>
              <a:off x="2925027" y="3008137"/>
              <a:ext cx="88177" cy="9091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804" name="Text Box 36"/>
            <p:cNvSpPr txBox="1">
              <a:spLocks noChangeArrowheads="1"/>
            </p:cNvSpPr>
            <p:nvPr/>
          </p:nvSpPr>
          <p:spPr bwMode="auto">
            <a:xfrm>
              <a:off x="2611438" y="3043238"/>
              <a:ext cx="735012" cy="17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NI" sz="5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Linotype" pitchFamily="18" charset="0"/>
                  <a:cs typeface="+mn-cs"/>
                </a:rPr>
                <a:t>Cerro El Zompopo </a:t>
              </a:r>
            </a:p>
          </p:txBody>
        </p:sp>
        <p:sp>
          <p:nvSpPr>
            <p:cNvPr id="4352" name="Oval 37"/>
            <p:cNvSpPr>
              <a:spLocks noChangeArrowheads="1"/>
            </p:cNvSpPr>
            <p:nvPr/>
          </p:nvSpPr>
          <p:spPr bwMode="auto">
            <a:xfrm>
              <a:off x="2234311" y="3847449"/>
              <a:ext cx="86544" cy="8928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806" name="Text Box 38"/>
            <p:cNvSpPr txBox="1">
              <a:spLocks noChangeArrowheads="1"/>
            </p:cNvSpPr>
            <p:nvPr/>
          </p:nvSpPr>
          <p:spPr bwMode="auto">
            <a:xfrm>
              <a:off x="1524000" y="3844925"/>
              <a:ext cx="7937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NI" sz="5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Linotype" pitchFamily="18" charset="0"/>
                  <a:cs typeface="+mn-cs"/>
                </a:rPr>
                <a:t>Volcán San Cristóbal</a:t>
              </a:r>
            </a:p>
          </p:txBody>
        </p:sp>
        <p:sp>
          <p:nvSpPr>
            <p:cNvPr id="160807" name="Text Box 39"/>
            <p:cNvSpPr txBox="1">
              <a:spLocks noChangeArrowheads="1"/>
            </p:cNvSpPr>
            <p:nvPr/>
          </p:nvSpPr>
          <p:spPr bwMode="auto">
            <a:xfrm>
              <a:off x="4321175" y="3189288"/>
              <a:ext cx="569913" cy="17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NI" sz="5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Linotype" pitchFamily="18" charset="0"/>
                  <a:cs typeface="+mn-cs"/>
                </a:rPr>
                <a:t>Cerro Musún</a:t>
              </a:r>
            </a:p>
          </p:txBody>
        </p:sp>
        <p:sp>
          <p:nvSpPr>
            <p:cNvPr id="4355" name="Oval 40"/>
            <p:cNvSpPr>
              <a:spLocks noChangeArrowheads="1"/>
            </p:cNvSpPr>
            <p:nvPr/>
          </p:nvSpPr>
          <p:spPr bwMode="auto">
            <a:xfrm>
              <a:off x="4270536" y="3241911"/>
              <a:ext cx="88177" cy="8928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809" name="Text Box 41"/>
            <p:cNvSpPr txBox="1">
              <a:spLocks noChangeArrowheads="1"/>
            </p:cNvSpPr>
            <p:nvPr/>
          </p:nvSpPr>
          <p:spPr bwMode="auto">
            <a:xfrm>
              <a:off x="2919413" y="2298700"/>
              <a:ext cx="133826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NI" sz="5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Linotype" pitchFamily="18" charset="0"/>
                  <a:cs typeface="+mn-cs"/>
                </a:rPr>
                <a:t>Cerro El volcán</a:t>
              </a:r>
            </a:p>
          </p:txBody>
        </p:sp>
        <p:sp>
          <p:nvSpPr>
            <p:cNvPr id="4357" name="Oval 42"/>
            <p:cNvSpPr>
              <a:spLocks noChangeArrowheads="1"/>
            </p:cNvSpPr>
            <p:nvPr/>
          </p:nvSpPr>
          <p:spPr bwMode="auto">
            <a:xfrm>
              <a:off x="4239511" y="5621854"/>
              <a:ext cx="88177" cy="8928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811" name="Text Box 43"/>
            <p:cNvSpPr txBox="1">
              <a:spLocks noChangeArrowheads="1"/>
            </p:cNvSpPr>
            <p:nvPr/>
          </p:nvSpPr>
          <p:spPr bwMode="auto">
            <a:xfrm>
              <a:off x="4146550" y="5573713"/>
              <a:ext cx="9175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NI" sz="5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Linotype" pitchFamily="18" charset="0"/>
                  <a:cs typeface="+mn-cs"/>
                </a:rPr>
                <a:t>Volcán Madera</a:t>
              </a:r>
            </a:p>
          </p:txBody>
        </p:sp>
        <p:sp>
          <p:nvSpPr>
            <p:cNvPr id="4359" name="Oval 44"/>
            <p:cNvSpPr>
              <a:spLocks noChangeArrowheads="1"/>
            </p:cNvSpPr>
            <p:nvPr/>
          </p:nvSpPr>
          <p:spPr bwMode="auto">
            <a:xfrm>
              <a:off x="3222215" y="2339286"/>
              <a:ext cx="86544" cy="9091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60" name="Oval 45"/>
            <p:cNvSpPr>
              <a:spLocks noChangeArrowheads="1"/>
            </p:cNvSpPr>
            <p:nvPr/>
          </p:nvSpPr>
          <p:spPr bwMode="auto">
            <a:xfrm>
              <a:off x="3496542" y="2521109"/>
              <a:ext cx="88177" cy="9091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61" name="Oval 46"/>
            <p:cNvSpPr>
              <a:spLocks noChangeArrowheads="1"/>
            </p:cNvSpPr>
            <p:nvPr/>
          </p:nvSpPr>
          <p:spPr bwMode="auto">
            <a:xfrm>
              <a:off x="3570022" y="2996773"/>
              <a:ext cx="88177" cy="8928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62" name="Oval 47"/>
            <p:cNvSpPr>
              <a:spLocks noChangeArrowheads="1"/>
            </p:cNvSpPr>
            <p:nvPr/>
          </p:nvSpPr>
          <p:spPr bwMode="auto">
            <a:xfrm>
              <a:off x="4020703" y="2948071"/>
              <a:ext cx="88177" cy="9091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7451725" y="3379788"/>
            <a:ext cx="862013" cy="336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Huracán César</a:t>
            </a:r>
          </a:p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(1996)</a:t>
            </a:r>
          </a:p>
        </p:txBody>
      </p:sp>
      <p:sp>
        <p:nvSpPr>
          <p:cNvPr id="160820" name="Text Box 52"/>
          <p:cNvSpPr txBox="1">
            <a:spLocks noChangeArrowheads="1"/>
          </p:cNvSpPr>
          <p:nvPr/>
        </p:nvSpPr>
        <p:spPr bwMode="auto">
          <a:xfrm>
            <a:off x="7862888" y="334963"/>
            <a:ext cx="603250" cy="4587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NI" sz="8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Huracán </a:t>
            </a:r>
          </a:p>
          <a:p>
            <a:pPr algn="ctr" eaLnBrk="0" hangingPunct="0">
              <a:defRPr/>
            </a:pPr>
            <a:r>
              <a:rPr lang="es-NI" sz="8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Mitch</a:t>
            </a:r>
          </a:p>
          <a:p>
            <a:pPr algn="ctr" eaLnBrk="0" hangingPunct="0">
              <a:defRPr/>
            </a:pPr>
            <a:r>
              <a:rPr lang="es-NI" sz="8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(1998)</a:t>
            </a:r>
          </a:p>
        </p:txBody>
      </p:sp>
      <p:sp>
        <p:nvSpPr>
          <p:cNvPr id="160821" name="Text Box 53"/>
          <p:cNvSpPr txBox="1">
            <a:spLocks noChangeArrowheads="1"/>
          </p:cNvSpPr>
          <p:nvPr/>
        </p:nvSpPr>
        <p:spPr bwMode="auto">
          <a:xfrm>
            <a:off x="7585075" y="2492375"/>
            <a:ext cx="804863" cy="336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Huracán Beta</a:t>
            </a:r>
          </a:p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(2005)</a:t>
            </a:r>
          </a:p>
        </p:txBody>
      </p:sp>
      <p:sp>
        <p:nvSpPr>
          <p:cNvPr id="4128" name="Text Box 54"/>
          <p:cNvSpPr txBox="1">
            <a:spLocks noChangeArrowheads="1"/>
          </p:cNvSpPr>
          <p:nvPr/>
        </p:nvSpPr>
        <p:spPr bwMode="auto">
          <a:xfrm>
            <a:off x="4476750" y="6373813"/>
            <a:ext cx="1258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000" b="1"/>
              <a:t>COSTA RICA</a:t>
            </a:r>
            <a:endParaRPr lang="en-US" sz="1000" b="1"/>
          </a:p>
        </p:txBody>
      </p:sp>
      <p:pic>
        <p:nvPicPr>
          <p:cNvPr id="4129" name="Picture 55"/>
          <p:cNvPicPr>
            <a:picLocks noChangeAspect="1" noChangeArrowheads="1"/>
          </p:cNvPicPr>
          <p:nvPr/>
        </p:nvPicPr>
        <p:blipFill>
          <a:blip r:embed="rId3" cstate="print"/>
          <a:srcRect l="5983" t="5821" r="6232" b="8482"/>
          <a:stretch>
            <a:fillRect/>
          </a:stretch>
        </p:blipFill>
        <p:spPr bwMode="auto">
          <a:xfrm>
            <a:off x="252413" y="1455738"/>
            <a:ext cx="7335837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56"/>
          <p:cNvPicPr>
            <a:picLocks noChangeAspect="1" noChangeArrowheads="1"/>
          </p:cNvPicPr>
          <p:nvPr/>
        </p:nvPicPr>
        <p:blipFill>
          <a:blip r:embed="rId4" cstate="print"/>
          <a:srcRect l="1797" t="1404" r="21947" b="1163"/>
          <a:stretch>
            <a:fillRect/>
          </a:stretch>
        </p:blipFill>
        <p:spPr bwMode="auto">
          <a:xfrm>
            <a:off x="1355725" y="384175"/>
            <a:ext cx="644525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64 Grupo"/>
          <p:cNvGrpSpPr>
            <a:grpSpLocks/>
          </p:cNvGrpSpPr>
          <p:nvPr/>
        </p:nvGrpSpPr>
        <p:grpSpPr bwMode="auto">
          <a:xfrm>
            <a:off x="3005138" y="4532313"/>
            <a:ext cx="1009650" cy="866775"/>
            <a:chOff x="3005138" y="4532313"/>
            <a:chExt cx="1009650" cy="866775"/>
          </a:xfrm>
        </p:grpSpPr>
        <p:sp>
          <p:nvSpPr>
            <p:cNvPr id="4335" name="Freeform 59"/>
            <p:cNvSpPr>
              <a:spLocks/>
            </p:cNvSpPr>
            <p:nvPr/>
          </p:nvSpPr>
          <p:spPr bwMode="auto">
            <a:xfrm>
              <a:off x="3338961" y="4561666"/>
              <a:ext cx="225821" cy="120865"/>
            </a:xfrm>
            <a:custGeom>
              <a:avLst/>
              <a:gdLst>
                <a:gd name="T0" fmla="*/ 2147483647 w 64"/>
                <a:gd name="T1" fmla="*/ 2147483647 h 37"/>
                <a:gd name="T2" fmla="*/ 2147483647 w 64"/>
                <a:gd name="T3" fmla="*/ 0 h 37"/>
                <a:gd name="T4" fmla="*/ 2147483647 w 64"/>
                <a:gd name="T5" fmla="*/ 2147483647 h 37"/>
                <a:gd name="T6" fmla="*/ 2147483647 w 64"/>
                <a:gd name="T7" fmla="*/ 2147483647 h 37"/>
                <a:gd name="T8" fmla="*/ 2147483647 w 64"/>
                <a:gd name="T9" fmla="*/ 2147483647 h 37"/>
                <a:gd name="T10" fmla="*/ 2147483647 w 64"/>
                <a:gd name="T11" fmla="*/ 2147483647 h 37"/>
                <a:gd name="T12" fmla="*/ 2147483647 w 64"/>
                <a:gd name="T13" fmla="*/ 2147483647 h 37"/>
                <a:gd name="T14" fmla="*/ 2147483647 w 64"/>
                <a:gd name="T15" fmla="*/ 2147483647 h 37"/>
                <a:gd name="T16" fmla="*/ 2147483647 w 64"/>
                <a:gd name="T17" fmla="*/ 2147483647 h 37"/>
                <a:gd name="T18" fmla="*/ 2147483647 w 64"/>
                <a:gd name="T19" fmla="*/ 2147483647 h 37"/>
                <a:gd name="T20" fmla="*/ 2147483647 w 64"/>
                <a:gd name="T21" fmla="*/ 2147483647 h 37"/>
                <a:gd name="T22" fmla="*/ 2147483647 w 64"/>
                <a:gd name="T23" fmla="*/ 2147483647 h 37"/>
                <a:gd name="T24" fmla="*/ 2147483647 w 64"/>
                <a:gd name="T25" fmla="*/ 2147483647 h 37"/>
                <a:gd name="T26" fmla="*/ 2147483647 w 64"/>
                <a:gd name="T27" fmla="*/ 2147483647 h 37"/>
                <a:gd name="T28" fmla="*/ 2147483647 w 64"/>
                <a:gd name="T29" fmla="*/ 2147483647 h 37"/>
                <a:gd name="T30" fmla="*/ 2147483647 w 64"/>
                <a:gd name="T31" fmla="*/ 2147483647 h 37"/>
                <a:gd name="T32" fmla="*/ 2147483647 w 64"/>
                <a:gd name="T33" fmla="*/ 2147483647 h 37"/>
                <a:gd name="T34" fmla="*/ 2147483647 w 64"/>
                <a:gd name="T35" fmla="*/ 2147483647 h 37"/>
                <a:gd name="T36" fmla="*/ 2147483647 w 64"/>
                <a:gd name="T37" fmla="*/ 2147483647 h 37"/>
                <a:gd name="T38" fmla="*/ 2147483647 w 64"/>
                <a:gd name="T39" fmla="*/ 2147483647 h 37"/>
                <a:gd name="T40" fmla="*/ 2147483647 w 64"/>
                <a:gd name="T41" fmla="*/ 2147483647 h 37"/>
                <a:gd name="T42" fmla="*/ 2147483647 w 64"/>
                <a:gd name="T43" fmla="*/ 2147483647 h 37"/>
                <a:gd name="T44" fmla="*/ 2147483647 w 64"/>
                <a:gd name="T45" fmla="*/ 2147483647 h 37"/>
                <a:gd name="T46" fmla="*/ 2147483647 w 64"/>
                <a:gd name="T47" fmla="*/ 2147483647 h 37"/>
                <a:gd name="T48" fmla="*/ 0 w 64"/>
                <a:gd name="T49" fmla="*/ 2147483647 h 37"/>
                <a:gd name="T50" fmla="*/ 2147483647 w 64"/>
                <a:gd name="T51" fmla="*/ 2147483647 h 37"/>
                <a:gd name="T52" fmla="*/ 2147483647 w 64"/>
                <a:gd name="T53" fmla="*/ 2147483647 h 37"/>
                <a:gd name="T54" fmla="*/ 2147483647 w 64"/>
                <a:gd name="T55" fmla="*/ 2147483647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4"/>
                <a:gd name="T85" fmla="*/ 0 h 37"/>
                <a:gd name="T86" fmla="*/ 64 w 64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4" h="37">
                  <a:moveTo>
                    <a:pt x="4" y="4"/>
                  </a:moveTo>
                  <a:lnTo>
                    <a:pt x="8" y="0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8" y="8"/>
                  </a:lnTo>
                  <a:lnTo>
                    <a:pt x="36" y="8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56" y="21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6" y="16"/>
                  </a:lnTo>
                  <a:lnTo>
                    <a:pt x="24" y="16"/>
                  </a:lnTo>
                  <a:lnTo>
                    <a:pt x="24" y="21"/>
                  </a:lnTo>
                  <a:lnTo>
                    <a:pt x="28" y="21"/>
                  </a:lnTo>
                  <a:lnTo>
                    <a:pt x="28" y="29"/>
                  </a:lnTo>
                  <a:lnTo>
                    <a:pt x="20" y="33"/>
                  </a:lnTo>
                  <a:lnTo>
                    <a:pt x="12" y="37"/>
                  </a:lnTo>
                  <a:lnTo>
                    <a:pt x="4" y="33"/>
                  </a:lnTo>
                  <a:lnTo>
                    <a:pt x="0" y="25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4"/>
                  </a:lnTo>
                  <a:close/>
                </a:path>
              </a:pathLst>
            </a:custGeom>
            <a:gradFill rotWithShape="0">
              <a:gsLst>
                <a:gs pos="0">
                  <a:srgbClr val="BBE0E3">
                    <a:alpha val="14998"/>
                  </a:srgbClr>
                </a:gs>
                <a:gs pos="100000">
                  <a:srgbClr val="576869">
                    <a:alpha val="14998"/>
                  </a:srgbClr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336" name="Freeform 60"/>
            <p:cNvSpPr>
              <a:spLocks/>
            </p:cNvSpPr>
            <p:nvPr/>
          </p:nvSpPr>
          <p:spPr bwMode="auto">
            <a:xfrm>
              <a:off x="3381507" y="5178078"/>
              <a:ext cx="98183" cy="94965"/>
            </a:xfrm>
            <a:custGeom>
              <a:avLst/>
              <a:gdLst>
                <a:gd name="T0" fmla="*/ 2147483647 w 28"/>
                <a:gd name="T1" fmla="*/ 2147483647 h 29"/>
                <a:gd name="T2" fmla="*/ 2147483647 w 28"/>
                <a:gd name="T3" fmla="*/ 0 h 29"/>
                <a:gd name="T4" fmla="*/ 2147483647 w 28"/>
                <a:gd name="T5" fmla="*/ 2147483647 h 29"/>
                <a:gd name="T6" fmla="*/ 2147483647 w 28"/>
                <a:gd name="T7" fmla="*/ 2147483647 h 29"/>
                <a:gd name="T8" fmla="*/ 2147483647 w 28"/>
                <a:gd name="T9" fmla="*/ 2147483647 h 29"/>
                <a:gd name="T10" fmla="*/ 2147483647 w 28"/>
                <a:gd name="T11" fmla="*/ 2147483647 h 29"/>
                <a:gd name="T12" fmla="*/ 2147483647 w 28"/>
                <a:gd name="T13" fmla="*/ 2147483647 h 29"/>
                <a:gd name="T14" fmla="*/ 0 w 28"/>
                <a:gd name="T15" fmla="*/ 2147483647 h 29"/>
                <a:gd name="T16" fmla="*/ 2147483647 w 28"/>
                <a:gd name="T17" fmla="*/ 214748364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9"/>
                <a:gd name="T29" fmla="*/ 28 w 2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9">
                  <a:moveTo>
                    <a:pt x="8" y="8"/>
                  </a:moveTo>
                  <a:lnTo>
                    <a:pt x="16" y="0"/>
                  </a:lnTo>
                  <a:lnTo>
                    <a:pt x="28" y="12"/>
                  </a:lnTo>
                  <a:lnTo>
                    <a:pt x="24" y="17"/>
                  </a:lnTo>
                  <a:lnTo>
                    <a:pt x="24" y="25"/>
                  </a:lnTo>
                  <a:lnTo>
                    <a:pt x="20" y="29"/>
                  </a:lnTo>
                  <a:lnTo>
                    <a:pt x="8" y="25"/>
                  </a:lnTo>
                  <a:lnTo>
                    <a:pt x="0" y="12"/>
                  </a:lnTo>
                  <a:lnTo>
                    <a:pt x="8" y="8"/>
                  </a:lnTo>
                  <a:close/>
                </a:path>
              </a:pathLst>
            </a:custGeom>
            <a:gradFill rotWithShape="0">
              <a:gsLst>
                <a:gs pos="0">
                  <a:srgbClr val="BBE0E3">
                    <a:alpha val="14998"/>
                  </a:srgbClr>
                </a:gs>
                <a:gs pos="100000">
                  <a:srgbClr val="576869">
                    <a:alpha val="14998"/>
                  </a:srgbClr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337" name="Freeform 61"/>
            <p:cNvSpPr>
              <a:spLocks/>
            </p:cNvSpPr>
            <p:nvPr/>
          </p:nvSpPr>
          <p:spPr bwMode="auto">
            <a:xfrm>
              <a:off x="3409325" y="5330022"/>
              <a:ext cx="112911" cy="69066"/>
            </a:xfrm>
            <a:custGeom>
              <a:avLst/>
              <a:gdLst>
                <a:gd name="T0" fmla="*/ 2147483647 w 32"/>
                <a:gd name="T1" fmla="*/ 2147483647 h 21"/>
                <a:gd name="T2" fmla="*/ 2147483647 w 32"/>
                <a:gd name="T3" fmla="*/ 0 h 21"/>
                <a:gd name="T4" fmla="*/ 2147483647 w 32"/>
                <a:gd name="T5" fmla="*/ 2147483647 h 21"/>
                <a:gd name="T6" fmla="*/ 2147483647 w 32"/>
                <a:gd name="T7" fmla="*/ 2147483647 h 21"/>
                <a:gd name="T8" fmla="*/ 2147483647 w 32"/>
                <a:gd name="T9" fmla="*/ 2147483647 h 21"/>
                <a:gd name="T10" fmla="*/ 2147483647 w 32"/>
                <a:gd name="T11" fmla="*/ 2147483647 h 21"/>
                <a:gd name="T12" fmla="*/ 0 w 32"/>
                <a:gd name="T13" fmla="*/ 2147483647 h 21"/>
                <a:gd name="T14" fmla="*/ 2147483647 w 32"/>
                <a:gd name="T15" fmla="*/ 2147483647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1"/>
                <a:gd name="T26" fmla="*/ 32 w 32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1">
                  <a:moveTo>
                    <a:pt x="8" y="4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32" y="12"/>
                  </a:lnTo>
                  <a:lnTo>
                    <a:pt x="16" y="21"/>
                  </a:lnTo>
                  <a:lnTo>
                    <a:pt x="4" y="17"/>
                  </a:lnTo>
                  <a:lnTo>
                    <a:pt x="0" y="8"/>
                  </a:lnTo>
                  <a:lnTo>
                    <a:pt x="8" y="4"/>
                  </a:lnTo>
                  <a:close/>
                </a:path>
              </a:pathLst>
            </a:custGeom>
            <a:gradFill rotWithShape="0">
              <a:gsLst>
                <a:gs pos="0">
                  <a:srgbClr val="BBE0E3">
                    <a:alpha val="14998"/>
                  </a:srgbClr>
                </a:gs>
                <a:gs pos="100000">
                  <a:srgbClr val="576869">
                    <a:alpha val="14998"/>
                  </a:srgbClr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338" name="Freeform 62"/>
            <p:cNvSpPr>
              <a:spLocks/>
            </p:cNvSpPr>
            <p:nvPr/>
          </p:nvSpPr>
          <p:spPr bwMode="auto">
            <a:xfrm>
              <a:off x="3170413" y="5273043"/>
              <a:ext cx="112911" cy="112232"/>
            </a:xfrm>
            <a:custGeom>
              <a:avLst/>
              <a:gdLst>
                <a:gd name="T0" fmla="*/ 2147483647 w 32"/>
                <a:gd name="T1" fmla="*/ 2147483647 h 34"/>
                <a:gd name="T2" fmla="*/ 2147483647 w 32"/>
                <a:gd name="T3" fmla="*/ 2147483647 h 34"/>
                <a:gd name="T4" fmla="*/ 2147483647 w 32"/>
                <a:gd name="T5" fmla="*/ 0 h 34"/>
                <a:gd name="T6" fmla="*/ 2147483647 w 32"/>
                <a:gd name="T7" fmla="*/ 2147483647 h 34"/>
                <a:gd name="T8" fmla="*/ 2147483647 w 32"/>
                <a:gd name="T9" fmla="*/ 2147483647 h 34"/>
                <a:gd name="T10" fmla="*/ 2147483647 w 32"/>
                <a:gd name="T11" fmla="*/ 2147483647 h 34"/>
                <a:gd name="T12" fmla="*/ 2147483647 w 32"/>
                <a:gd name="T13" fmla="*/ 2147483647 h 34"/>
                <a:gd name="T14" fmla="*/ 2147483647 w 32"/>
                <a:gd name="T15" fmla="*/ 2147483647 h 34"/>
                <a:gd name="T16" fmla="*/ 0 w 32"/>
                <a:gd name="T17" fmla="*/ 2147483647 h 34"/>
                <a:gd name="T18" fmla="*/ 0 w 32"/>
                <a:gd name="T19" fmla="*/ 2147483647 h 34"/>
                <a:gd name="T20" fmla="*/ 2147483647 w 32"/>
                <a:gd name="T21" fmla="*/ 2147483647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34"/>
                <a:gd name="T35" fmla="*/ 32 w 32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34">
                  <a:moveTo>
                    <a:pt x="4" y="8"/>
                  </a:moveTo>
                  <a:lnTo>
                    <a:pt x="8" y="4"/>
                  </a:lnTo>
                  <a:lnTo>
                    <a:pt x="20" y="0"/>
                  </a:lnTo>
                  <a:lnTo>
                    <a:pt x="28" y="8"/>
                  </a:lnTo>
                  <a:lnTo>
                    <a:pt x="32" y="17"/>
                  </a:lnTo>
                  <a:lnTo>
                    <a:pt x="28" y="25"/>
                  </a:lnTo>
                  <a:lnTo>
                    <a:pt x="24" y="34"/>
                  </a:lnTo>
                  <a:lnTo>
                    <a:pt x="8" y="34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4" y="8"/>
                  </a:lnTo>
                  <a:close/>
                </a:path>
              </a:pathLst>
            </a:custGeom>
            <a:gradFill rotWithShape="0">
              <a:gsLst>
                <a:gs pos="0">
                  <a:srgbClr val="BBE0E3">
                    <a:alpha val="14998"/>
                  </a:srgbClr>
                </a:gs>
                <a:gs pos="100000">
                  <a:srgbClr val="576869">
                    <a:alpha val="14998"/>
                  </a:srgbClr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339" name="Freeform 63"/>
            <p:cNvSpPr>
              <a:spLocks/>
            </p:cNvSpPr>
            <p:nvPr/>
          </p:nvSpPr>
          <p:spPr bwMode="auto">
            <a:xfrm>
              <a:off x="3005138" y="5203977"/>
              <a:ext cx="83456" cy="69066"/>
            </a:xfrm>
            <a:custGeom>
              <a:avLst/>
              <a:gdLst>
                <a:gd name="T0" fmla="*/ 0 w 24"/>
                <a:gd name="T1" fmla="*/ 2147483647 h 21"/>
                <a:gd name="T2" fmla="*/ 2147483647 w 24"/>
                <a:gd name="T3" fmla="*/ 2147483647 h 21"/>
                <a:gd name="T4" fmla="*/ 2147483647 w 24"/>
                <a:gd name="T5" fmla="*/ 0 h 21"/>
                <a:gd name="T6" fmla="*/ 2147483647 w 24"/>
                <a:gd name="T7" fmla="*/ 0 h 21"/>
                <a:gd name="T8" fmla="*/ 2147483647 w 24"/>
                <a:gd name="T9" fmla="*/ 2147483647 h 21"/>
                <a:gd name="T10" fmla="*/ 2147483647 w 24"/>
                <a:gd name="T11" fmla="*/ 2147483647 h 21"/>
                <a:gd name="T12" fmla="*/ 2147483647 w 24"/>
                <a:gd name="T13" fmla="*/ 2147483647 h 21"/>
                <a:gd name="T14" fmla="*/ 2147483647 w 24"/>
                <a:gd name="T15" fmla="*/ 2147483647 h 21"/>
                <a:gd name="T16" fmla="*/ 2147483647 w 24"/>
                <a:gd name="T17" fmla="*/ 2147483647 h 21"/>
                <a:gd name="T18" fmla="*/ 2147483647 w 24"/>
                <a:gd name="T19" fmla="*/ 2147483647 h 21"/>
                <a:gd name="T20" fmla="*/ 0 w 24"/>
                <a:gd name="T21" fmla="*/ 2147483647 h 21"/>
                <a:gd name="T22" fmla="*/ 0 w 24"/>
                <a:gd name="T23" fmla="*/ 2147483647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21"/>
                <a:gd name="T38" fmla="*/ 24 w 24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21">
                  <a:moveTo>
                    <a:pt x="0" y="9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0" y="13"/>
                  </a:lnTo>
                  <a:lnTo>
                    <a:pt x="20" y="17"/>
                  </a:lnTo>
                  <a:lnTo>
                    <a:pt x="12" y="21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BBE0E3">
                    <a:alpha val="14998"/>
                  </a:srgbClr>
                </a:gs>
                <a:gs pos="100000">
                  <a:srgbClr val="576869">
                    <a:alpha val="14998"/>
                  </a:srgbClr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340" name="Freeform 64"/>
            <p:cNvSpPr>
              <a:spLocks/>
            </p:cNvSpPr>
            <p:nvPr/>
          </p:nvSpPr>
          <p:spPr bwMode="auto">
            <a:xfrm>
              <a:off x="3127867" y="5165991"/>
              <a:ext cx="85092" cy="81152"/>
            </a:xfrm>
            <a:custGeom>
              <a:avLst/>
              <a:gdLst>
                <a:gd name="T0" fmla="*/ 2147483647 w 24"/>
                <a:gd name="T1" fmla="*/ 2147483647 h 25"/>
                <a:gd name="T2" fmla="*/ 0 w 24"/>
                <a:gd name="T3" fmla="*/ 0 h 25"/>
                <a:gd name="T4" fmla="*/ 2147483647 w 24"/>
                <a:gd name="T5" fmla="*/ 0 h 25"/>
                <a:gd name="T6" fmla="*/ 2147483647 w 24"/>
                <a:gd name="T7" fmla="*/ 0 h 25"/>
                <a:gd name="T8" fmla="*/ 2147483647 w 24"/>
                <a:gd name="T9" fmla="*/ 2147483647 h 25"/>
                <a:gd name="T10" fmla="*/ 2147483647 w 24"/>
                <a:gd name="T11" fmla="*/ 2147483647 h 25"/>
                <a:gd name="T12" fmla="*/ 2147483647 w 24"/>
                <a:gd name="T13" fmla="*/ 2147483647 h 25"/>
                <a:gd name="T14" fmla="*/ 2147483647 w 24"/>
                <a:gd name="T15" fmla="*/ 2147483647 h 25"/>
                <a:gd name="T16" fmla="*/ 2147483647 w 24"/>
                <a:gd name="T17" fmla="*/ 2147483647 h 25"/>
                <a:gd name="T18" fmla="*/ 2147483647 w 24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5"/>
                <a:gd name="T32" fmla="*/ 24 w 24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5">
                  <a:moveTo>
                    <a:pt x="4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4" y="16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4" y="21"/>
                  </a:lnTo>
                  <a:lnTo>
                    <a:pt x="4" y="8"/>
                  </a:lnTo>
                  <a:close/>
                </a:path>
              </a:pathLst>
            </a:custGeom>
            <a:gradFill rotWithShape="0">
              <a:gsLst>
                <a:gs pos="0">
                  <a:srgbClr val="BBE0E3">
                    <a:alpha val="14998"/>
                  </a:srgbClr>
                </a:gs>
                <a:gs pos="100000">
                  <a:srgbClr val="576869">
                    <a:alpha val="14998"/>
                  </a:srgbClr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341" name="Freeform 65"/>
            <p:cNvSpPr>
              <a:spLocks/>
            </p:cNvSpPr>
            <p:nvPr/>
          </p:nvSpPr>
          <p:spPr bwMode="auto">
            <a:xfrm>
              <a:off x="3240778" y="4682531"/>
              <a:ext cx="112911" cy="112232"/>
            </a:xfrm>
            <a:custGeom>
              <a:avLst/>
              <a:gdLst>
                <a:gd name="T0" fmla="*/ 0 w 32"/>
                <a:gd name="T1" fmla="*/ 2147483647 h 34"/>
                <a:gd name="T2" fmla="*/ 2147483647 w 32"/>
                <a:gd name="T3" fmla="*/ 2147483647 h 34"/>
                <a:gd name="T4" fmla="*/ 2147483647 w 32"/>
                <a:gd name="T5" fmla="*/ 2147483647 h 34"/>
                <a:gd name="T6" fmla="*/ 2147483647 w 32"/>
                <a:gd name="T7" fmla="*/ 0 h 34"/>
                <a:gd name="T8" fmla="*/ 2147483647 w 32"/>
                <a:gd name="T9" fmla="*/ 2147483647 h 34"/>
                <a:gd name="T10" fmla="*/ 2147483647 w 32"/>
                <a:gd name="T11" fmla="*/ 2147483647 h 34"/>
                <a:gd name="T12" fmla="*/ 2147483647 w 32"/>
                <a:gd name="T13" fmla="*/ 2147483647 h 34"/>
                <a:gd name="T14" fmla="*/ 2147483647 w 32"/>
                <a:gd name="T15" fmla="*/ 2147483647 h 34"/>
                <a:gd name="T16" fmla="*/ 2147483647 w 32"/>
                <a:gd name="T17" fmla="*/ 2147483647 h 34"/>
                <a:gd name="T18" fmla="*/ 2147483647 w 32"/>
                <a:gd name="T19" fmla="*/ 2147483647 h 34"/>
                <a:gd name="T20" fmla="*/ 2147483647 w 32"/>
                <a:gd name="T21" fmla="*/ 2147483647 h 34"/>
                <a:gd name="T22" fmla="*/ 0 w 32"/>
                <a:gd name="T23" fmla="*/ 2147483647 h 34"/>
                <a:gd name="T24" fmla="*/ 0 w 32"/>
                <a:gd name="T25" fmla="*/ 2147483647 h 34"/>
                <a:gd name="T26" fmla="*/ 0 w 32"/>
                <a:gd name="T27" fmla="*/ 2147483647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34"/>
                <a:gd name="T44" fmla="*/ 32 w 32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34">
                  <a:moveTo>
                    <a:pt x="0" y="9"/>
                  </a:moveTo>
                  <a:lnTo>
                    <a:pt x="8" y="5"/>
                  </a:lnTo>
                  <a:lnTo>
                    <a:pt x="16" y="5"/>
                  </a:lnTo>
                  <a:lnTo>
                    <a:pt x="20" y="0"/>
                  </a:lnTo>
                  <a:lnTo>
                    <a:pt x="24" y="9"/>
                  </a:lnTo>
                  <a:lnTo>
                    <a:pt x="28" y="13"/>
                  </a:lnTo>
                  <a:lnTo>
                    <a:pt x="32" y="21"/>
                  </a:lnTo>
                  <a:lnTo>
                    <a:pt x="32" y="25"/>
                  </a:lnTo>
                  <a:lnTo>
                    <a:pt x="24" y="34"/>
                  </a:lnTo>
                  <a:lnTo>
                    <a:pt x="12" y="34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BBE0E3">
                    <a:alpha val="14998"/>
                  </a:srgbClr>
                </a:gs>
                <a:gs pos="100000">
                  <a:srgbClr val="576869">
                    <a:alpha val="14998"/>
                  </a:srgbClr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342" name="Freeform 66"/>
            <p:cNvSpPr>
              <a:spLocks/>
            </p:cNvSpPr>
            <p:nvPr/>
          </p:nvSpPr>
          <p:spPr bwMode="auto">
            <a:xfrm>
              <a:off x="3047684" y="4682531"/>
              <a:ext cx="108001" cy="112232"/>
            </a:xfrm>
            <a:custGeom>
              <a:avLst/>
              <a:gdLst>
                <a:gd name="T0" fmla="*/ 0 w 31"/>
                <a:gd name="T1" fmla="*/ 2147483647 h 34"/>
                <a:gd name="T2" fmla="*/ 2147483647 w 31"/>
                <a:gd name="T3" fmla="*/ 2147483647 h 34"/>
                <a:gd name="T4" fmla="*/ 2147483647 w 31"/>
                <a:gd name="T5" fmla="*/ 0 h 34"/>
                <a:gd name="T6" fmla="*/ 2147483647 w 31"/>
                <a:gd name="T7" fmla="*/ 2147483647 h 34"/>
                <a:gd name="T8" fmla="*/ 2147483647 w 31"/>
                <a:gd name="T9" fmla="*/ 2147483647 h 34"/>
                <a:gd name="T10" fmla="*/ 2147483647 w 31"/>
                <a:gd name="T11" fmla="*/ 2147483647 h 34"/>
                <a:gd name="T12" fmla="*/ 2147483647 w 31"/>
                <a:gd name="T13" fmla="*/ 2147483647 h 34"/>
                <a:gd name="T14" fmla="*/ 2147483647 w 31"/>
                <a:gd name="T15" fmla="*/ 2147483647 h 34"/>
                <a:gd name="T16" fmla="*/ 2147483647 w 31"/>
                <a:gd name="T17" fmla="*/ 2147483647 h 34"/>
                <a:gd name="T18" fmla="*/ 2147483647 w 31"/>
                <a:gd name="T19" fmla="*/ 2147483647 h 34"/>
                <a:gd name="T20" fmla="*/ 0 w 31"/>
                <a:gd name="T21" fmla="*/ 2147483647 h 34"/>
                <a:gd name="T22" fmla="*/ 0 w 31"/>
                <a:gd name="T23" fmla="*/ 2147483647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34"/>
                <a:gd name="T38" fmla="*/ 31 w 31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34">
                  <a:moveTo>
                    <a:pt x="0" y="17"/>
                  </a:moveTo>
                  <a:lnTo>
                    <a:pt x="4" y="9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7" y="9"/>
                  </a:lnTo>
                  <a:lnTo>
                    <a:pt x="31" y="17"/>
                  </a:lnTo>
                  <a:lnTo>
                    <a:pt x="27" y="25"/>
                  </a:lnTo>
                  <a:lnTo>
                    <a:pt x="20" y="25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25"/>
                  </a:lnTo>
                  <a:lnTo>
                    <a:pt x="0" y="17"/>
                  </a:lnTo>
                  <a:close/>
                </a:path>
              </a:pathLst>
            </a:custGeom>
            <a:gradFill rotWithShape="0">
              <a:gsLst>
                <a:gs pos="0">
                  <a:srgbClr val="BBE0E3">
                    <a:alpha val="14998"/>
                  </a:srgbClr>
                </a:gs>
                <a:gs pos="100000">
                  <a:srgbClr val="576869">
                    <a:alpha val="14998"/>
                  </a:srgbClr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343" name="Freeform 67"/>
            <p:cNvSpPr>
              <a:spLocks/>
            </p:cNvSpPr>
            <p:nvPr/>
          </p:nvSpPr>
          <p:spPr bwMode="auto">
            <a:xfrm>
              <a:off x="3874059" y="4532313"/>
              <a:ext cx="140729" cy="124318"/>
            </a:xfrm>
            <a:custGeom>
              <a:avLst/>
              <a:gdLst>
                <a:gd name="T0" fmla="*/ 2147483647 w 40"/>
                <a:gd name="T1" fmla="*/ 2147483647 h 38"/>
                <a:gd name="T2" fmla="*/ 2147483647 w 40"/>
                <a:gd name="T3" fmla="*/ 2147483647 h 38"/>
                <a:gd name="T4" fmla="*/ 2147483647 w 40"/>
                <a:gd name="T5" fmla="*/ 0 h 38"/>
                <a:gd name="T6" fmla="*/ 2147483647 w 40"/>
                <a:gd name="T7" fmla="*/ 2147483647 h 38"/>
                <a:gd name="T8" fmla="*/ 2147483647 w 40"/>
                <a:gd name="T9" fmla="*/ 2147483647 h 38"/>
                <a:gd name="T10" fmla="*/ 2147483647 w 40"/>
                <a:gd name="T11" fmla="*/ 2147483647 h 38"/>
                <a:gd name="T12" fmla="*/ 2147483647 w 40"/>
                <a:gd name="T13" fmla="*/ 2147483647 h 38"/>
                <a:gd name="T14" fmla="*/ 2147483647 w 40"/>
                <a:gd name="T15" fmla="*/ 2147483647 h 38"/>
                <a:gd name="T16" fmla="*/ 2147483647 w 40"/>
                <a:gd name="T17" fmla="*/ 2147483647 h 38"/>
                <a:gd name="T18" fmla="*/ 2147483647 w 40"/>
                <a:gd name="T19" fmla="*/ 2147483647 h 38"/>
                <a:gd name="T20" fmla="*/ 0 w 40"/>
                <a:gd name="T21" fmla="*/ 2147483647 h 38"/>
                <a:gd name="T22" fmla="*/ 2147483647 w 40"/>
                <a:gd name="T23" fmla="*/ 2147483647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38"/>
                <a:gd name="T38" fmla="*/ 40 w 40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38">
                  <a:moveTo>
                    <a:pt x="4" y="21"/>
                  </a:moveTo>
                  <a:lnTo>
                    <a:pt x="8" y="9"/>
                  </a:lnTo>
                  <a:lnTo>
                    <a:pt x="12" y="0"/>
                  </a:lnTo>
                  <a:lnTo>
                    <a:pt x="24" y="5"/>
                  </a:lnTo>
                  <a:lnTo>
                    <a:pt x="40" y="9"/>
                  </a:lnTo>
                  <a:lnTo>
                    <a:pt x="36" y="17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2" y="34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4" y="21"/>
                  </a:lnTo>
                  <a:close/>
                </a:path>
              </a:pathLst>
            </a:custGeom>
            <a:gradFill rotWithShape="0">
              <a:gsLst>
                <a:gs pos="0">
                  <a:srgbClr val="BBE0E3">
                    <a:alpha val="14998"/>
                  </a:srgbClr>
                </a:gs>
                <a:gs pos="100000">
                  <a:srgbClr val="576869">
                    <a:alpha val="14998"/>
                  </a:srgbClr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</p:grpSp>
      <p:sp>
        <p:nvSpPr>
          <p:cNvPr id="4132" name="Freeform 68"/>
          <p:cNvSpPr>
            <a:spLocks/>
          </p:cNvSpPr>
          <p:nvPr/>
        </p:nvSpPr>
        <p:spPr bwMode="auto">
          <a:xfrm>
            <a:off x="5464175" y="4733925"/>
            <a:ext cx="479425" cy="233363"/>
          </a:xfrm>
          <a:custGeom>
            <a:avLst/>
            <a:gdLst>
              <a:gd name="T0" fmla="*/ 2147483647 w 136"/>
              <a:gd name="T1" fmla="*/ 0 h 71"/>
              <a:gd name="T2" fmla="*/ 2147483647 w 136"/>
              <a:gd name="T3" fmla="*/ 2147483647 h 71"/>
              <a:gd name="T4" fmla="*/ 2147483647 w 136"/>
              <a:gd name="T5" fmla="*/ 2147483647 h 71"/>
              <a:gd name="T6" fmla="*/ 2147483647 w 136"/>
              <a:gd name="T7" fmla="*/ 2147483647 h 71"/>
              <a:gd name="T8" fmla="*/ 2147483647 w 136"/>
              <a:gd name="T9" fmla="*/ 2147483647 h 71"/>
              <a:gd name="T10" fmla="*/ 2147483647 w 136"/>
              <a:gd name="T11" fmla="*/ 2147483647 h 71"/>
              <a:gd name="T12" fmla="*/ 2147483647 w 136"/>
              <a:gd name="T13" fmla="*/ 2147483647 h 71"/>
              <a:gd name="T14" fmla="*/ 2147483647 w 136"/>
              <a:gd name="T15" fmla="*/ 2147483647 h 71"/>
              <a:gd name="T16" fmla="*/ 2147483647 w 136"/>
              <a:gd name="T17" fmla="*/ 2147483647 h 71"/>
              <a:gd name="T18" fmla="*/ 2147483647 w 136"/>
              <a:gd name="T19" fmla="*/ 2147483647 h 71"/>
              <a:gd name="T20" fmla="*/ 2147483647 w 136"/>
              <a:gd name="T21" fmla="*/ 2147483647 h 71"/>
              <a:gd name="T22" fmla="*/ 2147483647 w 136"/>
              <a:gd name="T23" fmla="*/ 2147483647 h 71"/>
              <a:gd name="T24" fmla="*/ 2147483647 w 136"/>
              <a:gd name="T25" fmla="*/ 2147483647 h 71"/>
              <a:gd name="T26" fmla="*/ 0 w 136"/>
              <a:gd name="T27" fmla="*/ 2147483647 h 71"/>
              <a:gd name="T28" fmla="*/ 2147483647 w 136"/>
              <a:gd name="T29" fmla="*/ 2147483647 h 71"/>
              <a:gd name="T30" fmla="*/ 2147483647 w 136"/>
              <a:gd name="T31" fmla="*/ 0 h 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6"/>
              <a:gd name="T49" fmla="*/ 0 h 71"/>
              <a:gd name="T50" fmla="*/ 136 w 136"/>
              <a:gd name="T51" fmla="*/ 71 h 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6" h="71">
                <a:moveTo>
                  <a:pt x="20" y="0"/>
                </a:moveTo>
                <a:lnTo>
                  <a:pt x="80" y="4"/>
                </a:lnTo>
                <a:lnTo>
                  <a:pt x="112" y="29"/>
                </a:lnTo>
                <a:lnTo>
                  <a:pt x="116" y="41"/>
                </a:lnTo>
                <a:lnTo>
                  <a:pt x="124" y="33"/>
                </a:lnTo>
                <a:lnTo>
                  <a:pt x="136" y="46"/>
                </a:lnTo>
                <a:lnTo>
                  <a:pt x="124" y="54"/>
                </a:lnTo>
                <a:lnTo>
                  <a:pt x="116" y="71"/>
                </a:lnTo>
                <a:lnTo>
                  <a:pt x="84" y="62"/>
                </a:lnTo>
                <a:lnTo>
                  <a:pt x="80" y="58"/>
                </a:lnTo>
                <a:lnTo>
                  <a:pt x="60" y="46"/>
                </a:lnTo>
                <a:lnTo>
                  <a:pt x="44" y="37"/>
                </a:lnTo>
                <a:lnTo>
                  <a:pt x="20" y="37"/>
                </a:lnTo>
                <a:lnTo>
                  <a:pt x="0" y="16"/>
                </a:lnTo>
                <a:lnTo>
                  <a:pt x="12" y="4"/>
                </a:lnTo>
                <a:lnTo>
                  <a:pt x="20" y="0"/>
                </a:lnTo>
                <a:close/>
              </a:path>
            </a:pathLst>
          </a:custGeom>
          <a:solidFill>
            <a:srgbClr val="BBE0E3">
              <a:alpha val="14902"/>
            </a:srgb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33" name="Freeform 69" descr="10%"/>
          <p:cNvSpPr>
            <a:spLocks/>
          </p:cNvSpPr>
          <p:nvPr/>
        </p:nvSpPr>
        <p:spPr bwMode="auto">
          <a:xfrm>
            <a:off x="2894013" y="3962400"/>
            <a:ext cx="198437" cy="193675"/>
          </a:xfrm>
          <a:custGeom>
            <a:avLst/>
            <a:gdLst>
              <a:gd name="T0" fmla="*/ 0 w 56"/>
              <a:gd name="T1" fmla="*/ 2147483647 h 59"/>
              <a:gd name="T2" fmla="*/ 0 w 56"/>
              <a:gd name="T3" fmla="*/ 2147483647 h 59"/>
              <a:gd name="T4" fmla="*/ 2147483647 w 56"/>
              <a:gd name="T5" fmla="*/ 2147483647 h 59"/>
              <a:gd name="T6" fmla="*/ 2147483647 w 56"/>
              <a:gd name="T7" fmla="*/ 2147483647 h 59"/>
              <a:gd name="T8" fmla="*/ 2147483647 w 56"/>
              <a:gd name="T9" fmla="*/ 2147483647 h 59"/>
              <a:gd name="T10" fmla="*/ 2147483647 w 56"/>
              <a:gd name="T11" fmla="*/ 2147483647 h 59"/>
              <a:gd name="T12" fmla="*/ 2147483647 w 56"/>
              <a:gd name="T13" fmla="*/ 2147483647 h 59"/>
              <a:gd name="T14" fmla="*/ 2147483647 w 56"/>
              <a:gd name="T15" fmla="*/ 2147483647 h 59"/>
              <a:gd name="T16" fmla="*/ 2147483647 w 56"/>
              <a:gd name="T17" fmla="*/ 2147483647 h 59"/>
              <a:gd name="T18" fmla="*/ 2147483647 w 56"/>
              <a:gd name="T19" fmla="*/ 0 h 59"/>
              <a:gd name="T20" fmla="*/ 2147483647 w 56"/>
              <a:gd name="T21" fmla="*/ 0 h 59"/>
              <a:gd name="T22" fmla="*/ 2147483647 w 56"/>
              <a:gd name="T23" fmla="*/ 0 h 59"/>
              <a:gd name="T24" fmla="*/ 2147483647 w 56"/>
              <a:gd name="T25" fmla="*/ 2147483647 h 59"/>
              <a:gd name="T26" fmla="*/ 2147483647 w 56"/>
              <a:gd name="T27" fmla="*/ 2147483647 h 59"/>
              <a:gd name="T28" fmla="*/ 2147483647 w 56"/>
              <a:gd name="T29" fmla="*/ 2147483647 h 59"/>
              <a:gd name="T30" fmla="*/ 2147483647 w 56"/>
              <a:gd name="T31" fmla="*/ 2147483647 h 59"/>
              <a:gd name="T32" fmla="*/ 2147483647 w 56"/>
              <a:gd name="T33" fmla="*/ 2147483647 h 59"/>
              <a:gd name="T34" fmla="*/ 2147483647 w 56"/>
              <a:gd name="T35" fmla="*/ 2147483647 h 59"/>
              <a:gd name="T36" fmla="*/ 2147483647 w 56"/>
              <a:gd name="T37" fmla="*/ 2147483647 h 59"/>
              <a:gd name="T38" fmla="*/ 2147483647 w 56"/>
              <a:gd name="T39" fmla="*/ 2147483647 h 59"/>
              <a:gd name="T40" fmla="*/ 2147483647 w 56"/>
              <a:gd name="T41" fmla="*/ 2147483647 h 59"/>
              <a:gd name="T42" fmla="*/ 2147483647 w 56"/>
              <a:gd name="T43" fmla="*/ 2147483647 h 59"/>
              <a:gd name="T44" fmla="*/ 2147483647 w 56"/>
              <a:gd name="T45" fmla="*/ 2147483647 h 59"/>
              <a:gd name="T46" fmla="*/ 2147483647 w 56"/>
              <a:gd name="T47" fmla="*/ 2147483647 h 59"/>
              <a:gd name="T48" fmla="*/ 2147483647 w 56"/>
              <a:gd name="T49" fmla="*/ 2147483647 h 59"/>
              <a:gd name="T50" fmla="*/ 2147483647 w 56"/>
              <a:gd name="T51" fmla="*/ 2147483647 h 59"/>
              <a:gd name="T52" fmla="*/ 2147483647 w 56"/>
              <a:gd name="T53" fmla="*/ 2147483647 h 59"/>
              <a:gd name="T54" fmla="*/ 2147483647 w 56"/>
              <a:gd name="T55" fmla="*/ 2147483647 h 59"/>
              <a:gd name="T56" fmla="*/ 2147483647 w 56"/>
              <a:gd name="T57" fmla="*/ 2147483647 h 59"/>
              <a:gd name="T58" fmla="*/ 2147483647 w 56"/>
              <a:gd name="T59" fmla="*/ 2147483647 h 59"/>
              <a:gd name="T60" fmla="*/ 0 w 56"/>
              <a:gd name="T61" fmla="*/ 2147483647 h 5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"/>
              <a:gd name="T94" fmla="*/ 0 h 59"/>
              <a:gd name="T95" fmla="*/ 56 w 56"/>
              <a:gd name="T96" fmla="*/ 59 h 5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" h="59">
                <a:moveTo>
                  <a:pt x="0" y="46"/>
                </a:moveTo>
                <a:lnTo>
                  <a:pt x="0" y="42"/>
                </a:lnTo>
                <a:lnTo>
                  <a:pt x="4" y="38"/>
                </a:lnTo>
                <a:lnTo>
                  <a:pt x="4" y="30"/>
                </a:lnTo>
                <a:lnTo>
                  <a:pt x="4" y="26"/>
                </a:lnTo>
                <a:lnTo>
                  <a:pt x="4" y="21"/>
                </a:lnTo>
                <a:lnTo>
                  <a:pt x="8" y="13"/>
                </a:lnTo>
                <a:lnTo>
                  <a:pt x="16" y="5"/>
                </a:lnTo>
                <a:lnTo>
                  <a:pt x="24" y="5"/>
                </a:lnTo>
                <a:lnTo>
                  <a:pt x="32" y="0"/>
                </a:lnTo>
                <a:lnTo>
                  <a:pt x="44" y="0"/>
                </a:lnTo>
                <a:lnTo>
                  <a:pt x="52" y="0"/>
                </a:lnTo>
                <a:lnTo>
                  <a:pt x="56" y="13"/>
                </a:lnTo>
                <a:lnTo>
                  <a:pt x="56" y="21"/>
                </a:lnTo>
                <a:lnTo>
                  <a:pt x="56" y="34"/>
                </a:lnTo>
                <a:lnTo>
                  <a:pt x="56" y="46"/>
                </a:lnTo>
                <a:lnTo>
                  <a:pt x="52" y="59"/>
                </a:lnTo>
                <a:lnTo>
                  <a:pt x="48" y="46"/>
                </a:lnTo>
                <a:lnTo>
                  <a:pt x="48" y="38"/>
                </a:lnTo>
                <a:lnTo>
                  <a:pt x="44" y="38"/>
                </a:lnTo>
                <a:lnTo>
                  <a:pt x="40" y="34"/>
                </a:lnTo>
                <a:lnTo>
                  <a:pt x="36" y="38"/>
                </a:lnTo>
                <a:lnTo>
                  <a:pt x="32" y="34"/>
                </a:lnTo>
                <a:lnTo>
                  <a:pt x="28" y="34"/>
                </a:lnTo>
                <a:lnTo>
                  <a:pt x="24" y="42"/>
                </a:lnTo>
                <a:lnTo>
                  <a:pt x="20" y="46"/>
                </a:lnTo>
                <a:lnTo>
                  <a:pt x="16" y="51"/>
                </a:lnTo>
                <a:lnTo>
                  <a:pt x="12" y="46"/>
                </a:lnTo>
                <a:lnTo>
                  <a:pt x="8" y="46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pattFill prst="pct10">
            <a:fgClr>
              <a:srgbClr val="BBE0E3">
                <a:alpha val="14902"/>
              </a:srgbClr>
            </a:fgClr>
            <a:bgClr>
              <a:schemeClr val="bg1">
                <a:alpha val="14902"/>
              </a:schemeClr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34" name="Freeform 72" descr="Onda"/>
          <p:cNvSpPr>
            <a:spLocks/>
          </p:cNvSpPr>
          <p:nvPr/>
        </p:nvSpPr>
        <p:spPr bwMode="auto">
          <a:xfrm rot="313332">
            <a:off x="1474788" y="3060700"/>
            <a:ext cx="927100" cy="601663"/>
          </a:xfrm>
          <a:custGeom>
            <a:avLst/>
            <a:gdLst>
              <a:gd name="T0" fmla="*/ 0 w 264"/>
              <a:gd name="T1" fmla="*/ 2147483647 h 184"/>
              <a:gd name="T2" fmla="*/ 2147483647 w 264"/>
              <a:gd name="T3" fmla="*/ 2147483647 h 184"/>
              <a:gd name="T4" fmla="*/ 2147483647 w 264"/>
              <a:gd name="T5" fmla="*/ 2147483647 h 184"/>
              <a:gd name="T6" fmla="*/ 2147483647 w 264"/>
              <a:gd name="T7" fmla="*/ 2147483647 h 184"/>
              <a:gd name="T8" fmla="*/ 2147483647 w 264"/>
              <a:gd name="T9" fmla="*/ 2147483647 h 184"/>
              <a:gd name="T10" fmla="*/ 2147483647 w 264"/>
              <a:gd name="T11" fmla="*/ 2147483647 h 184"/>
              <a:gd name="T12" fmla="*/ 2147483647 w 264"/>
              <a:gd name="T13" fmla="*/ 2147483647 h 184"/>
              <a:gd name="T14" fmla="*/ 2147483647 w 264"/>
              <a:gd name="T15" fmla="*/ 2147483647 h 184"/>
              <a:gd name="T16" fmla="*/ 2147483647 w 264"/>
              <a:gd name="T17" fmla="*/ 2147483647 h 184"/>
              <a:gd name="T18" fmla="*/ 2147483647 w 264"/>
              <a:gd name="T19" fmla="*/ 2147483647 h 184"/>
              <a:gd name="T20" fmla="*/ 2147483647 w 264"/>
              <a:gd name="T21" fmla="*/ 2147483647 h 184"/>
              <a:gd name="T22" fmla="*/ 2147483647 w 264"/>
              <a:gd name="T23" fmla="*/ 2147483647 h 184"/>
              <a:gd name="T24" fmla="*/ 2147483647 w 264"/>
              <a:gd name="T25" fmla="*/ 2147483647 h 184"/>
              <a:gd name="T26" fmla="*/ 2147483647 w 264"/>
              <a:gd name="T27" fmla="*/ 2147483647 h 184"/>
              <a:gd name="T28" fmla="*/ 2147483647 w 264"/>
              <a:gd name="T29" fmla="*/ 2147483647 h 184"/>
              <a:gd name="T30" fmla="*/ 2147483647 w 264"/>
              <a:gd name="T31" fmla="*/ 2147483647 h 184"/>
              <a:gd name="T32" fmla="*/ 2147483647 w 264"/>
              <a:gd name="T33" fmla="*/ 2147483647 h 184"/>
              <a:gd name="T34" fmla="*/ 2147483647 w 264"/>
              <a:gd name="T35" fmla="*/ 2147483647 h 184"/>
              <a:gd name="T36" fmla="*/ 2147483647 w 264"/>
              <a:gd name="T37" fmla="*/ 2147483647 h 184"/>
              <a:gd name="T38" fmla="*/ 2147483647 w 264"/>
              <a:gd name="T39" fmla="*/ 2147483647 h 184"/>
              <a:gd name="T40" fmla="*/ 2147483647 w 264"/>
              <a:gd name="T41" fmla="*/ 2147483647 h 184"/>
              <a:gd name="T42" fmla="*/ 2147483647 w 264"/>
              <a:gd name="T43" fmla="*/ 2147483647 h 184"/>
              <a:gd name="T44" fmla="*/ 2147483647 w 264"/>
              <a:gd name="T45" fmla="*/ 2147483647 h 184"/>
              <a:gd name="T46" fmla="*/ 2147483647 w 264"/>
              <a:gd name="T47" fmla="*/ 2147483647 h 184"/>
              <a:gd name="T48" fmla="*/ 2147483647 w 264"/>
              <a:gd name="T49" fmla="*/ 0 h 184"/>
              <a:gd name="T50" fmla="*/ 2147483647 w 264"/>
              <a:gd name="T51" fmla="*/ 2147483647 h 184"/>
              <a:gd name="T52" fmla="*/ 2147483647 w 264"/>
              <a:gd name="T53" fmla="*/ 2147483647 h 184"/>
              <a:gd name="T54" fmla="*/ 2147483647 w 264"/>
              <a:gd name="T55" fmla="*/ 2147483647 h 184"/>
              <a:gd name="T56" fmla="*/ 2147483647 w 264"/>
              <a:gd name="T57" fmla="*/ 2147483647 h 184"/>
              <a:gd name="T58" fmla="*/ 2147483647 w 264"/>
              <a:gd name="T59" fmla="*/ 2147483647 h 184"/>
              <a:gd name="T60" fmla="*/ 2147483647 w 264"/>
              <a:gd name="T61" fmla="*/ 2147483647 h 184"/>
              <a:gd name="T62" fmla="*/ 2147483647 w 264"/>
              <a:gd name="T63" fmla="*/ 2147483647 h 184"/>
              <a:gd name="T64" fmla="*/ 2147483647 w 264"/>
              <a:gd name="T65" fmla="*/ 2147483647 h 184"/>
              <a:gd name="T66" fmla="*/ 2147483647 w 264"/>
              <a:gd name="T67" fmla="*/ 2147483647 h 184"/>
              <a:gd name="T68" fmla="*/ 2147483647 w 264"/>
              <a:gd name="T69" fmla="*/ 2147483647 h 184"/>
              <a:gd name="T70" fmla="*/ 2147483647 w 264"/>
              <a:gd name="T71" fmla="*/ 2147483647 h 184"/>
              <a:gd name="T72" fmla="*/ 2147483647 w 264"/>
              <a:gd name="T73" fmla="*/ 2147483647 h 184"/>
              <a:gd name="T74" fmla="*/ 2147483647 w 264"/>
              <a:gd name="T75" fmla="*/ 2147483647 h 184"/>
              <a:gd name="T76" fmla="*/ 2147483647 w 264"/>
              <a:gd name="T77" fmla="*/ 2147483647 h 184"/>
              <a:gd name="T78" fmla="*/ 2147483647 w 264"/>
              <a:gd name="T79" fmla="*/ 2147483647 h 184"/>
              <a:gd name="T80" fmla="*/ 2147483647 w 264"/>
              <a:gd name="T81" fmla="*/ 2147483647 h 184"/>
              <a:gd name="T82" fmla="*/ 0 w 264"/>
              <a:gd name="T83" fmla="*/ 2147483647 h 18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4"/>
              <a:gd name="T127" fmla="*/ 0 h 184"/>
              <a:gd name="T128" fmla="*/ 264 w 264"/>
              <a:gd name="T129" fmla="*/ 184 h 18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4" h="184">
                <a:moveTo>
                  <a:pt x="0" y="134"/>
                </a:moveTo>
                <a:lnTo>
                  <a:pt x="16" y="138"/>
                </a:lnTo>
                <a:lnTo>
                  <a:pt x="28" y="138"/>
                </a:lnTo>
                <a:lnTo>
                  <a:pt x="40" y="134"/>
                </a:lnTo>
                <a:lnTo>
                  <a:pt x="44" y="126"/>
                </a:lnTo>
                <a:lnTo>
                  <a:pt x="48" y="109"/>
                </a:lnTo>
                <a:lnTo>
                  <a:pt x="52" y="105"/>
                </a:lnTo>
                <a:lnTo>
                  <a:pt x="72" y="100"/>
                </a:lnTo>
                <a:lnTo>
                  <a:pt x="92" y="100"/>
                </a:lnTo>
                <a:lnTo>
                  <a:pt x="104" y="100"/>
                </a:lnTo>
                <a:lnTo>
                  <a:pt x="136" y="96"/>
                </a:lnTo>
                <a:lnTo>
                  <a:pt x="152" y="96"/>
                </a:lnTo>
                <a:lnTo>
                  <a:pt x="160" y="100"/>
                </a:lnTo>
                <a:lnTo>
                  <a:pt x="160" y="105"/>
                </a:lnTo>
                <a:lnTo>
                  <a:pt x="168" y="105"/>
                </a:lnTo>
                <a:lnTo>
                  <a:pt x="180" y="96"/>
                </a:lnTo>
                <a:lnTo>
                  <a:pt x="192" y="88"/>
                </a:lnTo>
                <a:lnTo>
                  <a:pt x="204" y="80"/>
                </a:lnTo>
                <a:lnTo>
                  <a:pt x="208" y="67"/>
                </a:lnTo>
                <a:lnTo>
                  <a:pt x="212" y="59"/>
                </a:lnTo>
                <a:lnTo>
                  <a:pt x="216" y="42"/>
                </a:lnTo>
                <a:lnTo>
                  <a:pt x="216" y="25"/>
                </a:lnTo>
                <a:lnTo>
                  <a:pt x="216" y="13"/>
                </a:lnTo>
                <a:lnTo>
                  <a:pt x="220" y="4"/>
                </a:lnTo>
                <a:lnTo>
                  <a:pt x="220" y="0"/>
                </a:lnTo>
                <a:lnTo>
                  <a:pt x="232" y="4"/>
                </a:lnTo>
                <a:lnTo>
                  <a:pt x="244" y="25"/>
                </a:lnTo>
                <a:lnTo>
                  <a:pt x="248" y="46"/>
                </a:lnTo>
                <a:lnTo>
                  <a:pt x="264" y="80"/>
                </a:lnTo>
                <a:lnTo>
                  <a:pt x="256" y="96"/>
                </a:lnTo>
                <a:lnTo>
                  <a:pt x="236" y="113"/>
                </a:lnTo>
                <a:lnTo>
                  <a:pt x="196" y="134"/>
                </a:lnTo>
                <a:lnTo>
                  <a:pt x="196" y="142"/>
                </a:lnTo>
                <a:lnTo>
                  <a:pt x="176" y="155"/>
                </a:lnTo>
                <a:lnTo>
                  <a:pt x="156" y="167"/>
                </a:lnTo>
                <a:lnTo>
                  <a:pt x="120" y="184"/>
                </a:lnTo>
                <a:lnTo>
                  <a:pt x="88" y="180"/>
                </a:lnTo>
                <a:lnTo>
                  <a:pt x="48" y="172"/>
                </a:lnTo>
                <a:lnTo>
                  <a:pt x="32" y="155"/>
                </a:lnTo>
                <a:lnTo>
                  <a:pt x="12" y="146"/>
                </a:lnTo>
                <a:lnTo>
                  <a:pt x="4" y="134"/>
                </a:lnTo>
                <a:lnTo>
                  <a:pt x="0" y="134"/>
                </a:lnTo>
                <a:close/>
              </a:path>
            </a:pathLst>
          </a:custGeom>
          <a:pattFill prst="wave">
            <a:fgClr>
              <a:srgbClr val="BBE0E3">
                <a:alpha val="14902"/>
              </a:srgbClr>
            </a:fgClr>
            <a:bgClr>
              <a:schemeClr val="bg1">
                <a:alpha val="14902"/>
              </a:schemeClr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35" name="Freeform 75" descr="Onda"/>
          <p:cNvSpPr>
            <a:spLocks/>
          </p:cNvSpPr>
          <p:nvPr/>
        </p:nvSpPr>
        <p:spPr bwMode="auto">
          <a:xfrm>
            <a:off x="2049463" y="3660775"/>
            <a:ext cx="479425" cy="301625"/>
          </a:xfrm>
          <a:custGeom>
            <a:avLst/>
            <a:gdLst>
              <a:gd name="T0" fmla="*/ 2147483647 w 136"/>
              <a:gd name="T1" fmla="*/ 2147483647 h 92"/>
              <a:gd name="T2" fmla="*/ 2147483647 w 136"/>
              <a:gd name="T3" fmla="*/ 0 h 92"/>
              <a:gd name="T4" fmla="*/ 2147483647 w 136"/>
              <a:gd name="T5" fmla="*/ 2147483647 h 92"/>
              <a:gd name="T6" fmla="*/ 2147483647 w 136"/>
              <a:gd name="T7" fmla="*/ 2147483647 h 92"/>
              <a:gd name="T8" fmla="*/ 2147483647 w 136"/>
              <a:gd name="T9" fmla="*/ 2147483647 h 92"/>
              <a:gd name="T10" fmla="*/ 2147483647 w 136"/>
              <a:gd name="T11" fmla="*/ 2147483647 h 92"/>
              <a:gd name="T12" fmla="*/ 2147483647 w 136"/>
              <a:gd name="T13" fmla="*/ 2147483647 h 92"/>
              <a:gd name="T14" fmla="*/ 2147483647 w 136"/>
              <a:gd name="T15" fmla="*/ 2147483647 h 92"/>
              <a:gd name="T16" fmla="*/ 2147483647 w 136"/>
              <a:gd name="T17" fmla="*/ 2147483647 h 92"/>
              <a:gd name="T18" fmla="*/ 2147483647 w 136"/>
              <a:gd name="T19" fmla="*/ 2147483647 h 92"/>
              <a:gd name="T20" fmla="*/ 2147483647 w 136"/>
              <a:gd name="T21" fmla="*/ 2147483647 h 92"/>
              <a:gd name="T22" fmla="*/ 2147483647 w 136"/>
              <a:gd name="T23" fmla="*/ 2147483647 h 92"/>
              <a:gd name="T24" fmla="*/ 0 w 136"/>
              <a:gd name="T25" fmla="*/ 2147483647 h 92"/>
              <a:gd name="T26" fmla="*/ 0 w 136"/>
              <a:gd name="T27" fmla="*/ 2147483647 h 92"/>
              <a:gd name="T28" fmla="*/ 2147483647 w 136"/>
              <a:gd name="T29" fmla="*/ 2147483647 h 92"/>
              <a:gd name="T30" fmla="*/ 2147483647 w 136"/>
              <a:gd name="T31" fmla="*/ 2147483647 h 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6"/>
              <a:gd name="T49" fmla="*/ 0 h 92"/>
              <a:gd name="T50" fmla="*/ 136 w 136"/>
              <a:gd name="T51" fmla="*/ 92 h 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6" h="92">
                <a:moveTo>
                  <a:pt x="24" y="9"/>
                </a:moveTo>
                <a:lnTo>
                  <a:pt x="48" y="0"/>
                </a:lnTo>
                <a:lnTo>
                  <a:pt x="68" y="5"/>
                </a:lnTo>
                <a:lnTo>
                  <a:pt x="84" y="5"/>
                </a:lnTo>
                <a:lnTo>
                  <a:pt x="108" y="17"/>
                </a:lnTo>
                <a:lnTo>
                  <a:pt x="124" y="38"/>
                </a:lnTo>
                <a:lnTo>
                  <a:pt x="136" y="55"/>
                </a:lnTo>
                <a:lnTo>
                  <a:pt x="132" y="76"/>
                </a:lnTo>
                <a:lnTo>
                  <a:pt x="100" y="88"/>
                </a:lnTo>
                <a:lnTo>
                  <a:pt x="80" y="92"/>
                </a:lnTo>
                <a:lnTo>
                  <a:pt x="68" y="76"/>
                </a:lnTo>
                <a:lnTo>
                  <a:pt x="36" y="84"/>
                </a:lnTo>
                <a:lnTo>
                  <a:pt x="0" y="80"/>
                </a:lnTo>
                <a:lnTo>
                  <a:pt x="0" y="38"/>
                </a:lnTo>
                <a:lnTo>
                  <a:pt x="12" y="9"/>
                </a:lnTo>
                <a:lnTo>
                  <a:pt x="24" y="9"/>
                </a:lnTo>
                <a:close/>
              </a:path>
            </a:pathLst>
          </a:custGeom>
          <a:pattFill prst="wave">
            <a:fgClr>
              <a:srgbClr val="BBE0E3">
                <a:alpha val="14902"/>
              </a:srgbClr>
            </a:fgClr>
            <a:bgClr>
              <a:schemeClr val="bg1">
                <a:alpha val="14902"/>
              </a:schemeClr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36" name="Freeform 76" descr="10%"/>
          <p:cNvSpPr>
            <a:spLocks/>
          </p:cNvSpPr>
          <p:nvPr/>
        </p:nvSpPr>
        <p:spPr bwMode="auto">
          <a:xfrm>
            <a:off x="2670175" y="3829050"/>
            <a:ext cx="111125" cy="95250"/>
          </a:xfrm>
          <a:custGeom>
            <a:avLst/>
            <a:gdLst>
              <a:gd name="T0" fmla="*/ 2147483647 w 32"/>
              <a:gd name="T1" fmla="*/ 2147483647 h 29"/>
              <a:gd name="T2" fmla="*/ 2147483647 w 32"/>
              <a:gd name="T3" fmla="*/ 0 h 29"/>
              <a:gd name="T4" fmla="*/ 2147483647 w 32"/>
              <a:gd name="T5" fmla="*/ 0 h 29"/>
              <a:gd name="T6" fmla="*/ 2147483647 w 32"/>
              <a:gd name="T7" fmla="*/ 2147483647 h 29"/>
              <a:gd name="T8" fmla="*/ 2147483647 w 32"/>
              <a:gd name="T9" fmla="*/ 2147483647 h 29"/>
              <a:gd name="T10" fmla="*/ 2147483647 w 32"/>
              <a:gd name="T11" fmla="*/ 2147483647 h 29"/>
              <a:gd name="T12" fmla="*/ 2147483647 w 32"/>
              <a:gd name="T13" fmla="*/ 2147483647 h 29"/>
              <a:gd name="T14" fmla="*/ 2147483647 w 32"/>
              <a:gd name="T15" fmla="*/ 2147483647 h 29"/>
              <a:gd name="T16" fmla="*/ 0 w 32"/>
              <a:gd name="T17" fmla="*/ 2147483647 h 29"/>
              <a:gd name="T18" fmla="*/ 2147483647 w 32"/>
              <a:gd name="T19" fmla="*/ 2147483647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29"/>
              <a:gd name="T32" fmla="*/ 32 w 32"/>
              <a:gd name="T33" fmla="*/ 29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29">
                <a:moveTo>
                  <a:pt x="4" y="8"/>
                </a:moveTo>
                <a:lnTo>
                  <a:pt x="12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24" y="25"/>
                </a:lnTo>
                <a:lnTo>
                  <a:pt x="20" y="29"/>
                </a:lnTo>
                <a:lnTo>
                  <a:pt x="8" y="25"/>
                </a:lnTo>
                <a:lnTo>
                  <a:pt x="0" y="16"/>
                </a:lnTo>
                <a:lnTo>
                  <a:pt x="4" y="8"/>
                </a:lnTo>
                <a:close/>
              </a:path>
            </a:pathLst>
          </a:custGeom>
          <a:pattFill prst="pct10">
            <a:fgClr>
              <a:srgbClr val="BBE0E3">
                <a:alpha val="14902"/>
              </a:srgbClr>
            </a:fgClr>
            <a:bgClr>
              <a:schemeClr val="bg1">
                <a:alpha val="14902"/>
              </a:schemeClr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37" name="Freeform 77" descr="10%"/>
          <p:cNvSpPr>
            <a:spLocks/>
          </p:cNvSpPr>
          <p:nvPr/>
        </p:nvSpPr>
        <p:spPr bwMode="auto">
          <a:xfrm>
            <a:off x="2881313" y="3760788"/>
            <a:ext cx="111125" cy="119062"/>
          </a:xfrm>
          <a:custGeom>
            <a:avLst/>
            <a:gdLst>
              <a:gd name="T0" fmla="*/ 0 w 32"/>
              <a:gd name="T1" fmla="*/ 2147483647 h 37"/>
              <a:gd name="T2" fmla="*/ 2147483647 w 32"/>
              <a:gd name="T3" fmla="*/ 2147483647 h 37"/>
              <a:gd name="T4" fmla="*/ 2147483647 w 32"/>
              <a:gd name="T5" fmla="*/ 2147483647 h 37"/>
              <a:gd name="T6" fmla="*/ 2147483647 w 32"/>
              <a:gd name="T7" fmla="*/ 2147483647 h 37"/>
              <a:gd name="T8" fmla="*/ 2147483647 w 32"/>
              <a:gd name="T9" fmla="*/ 0 h 37"/>
              <a:gd name="T10" fmla="*/ 2147483647 w 32"/>
              <a:gd name="T11" fmla="*/ 2147483647 h 37"/>
              <a:gd name="T12" fmla="*/ 2147483647 w 32"/>
              <a:gd name="T13" fmla="*/ 2147483647 h 37"/>
              <a:gd name="T14" fmla="*/ 2147483647 w 32"/>
              <a:gd name="T15" fmla="*/ 2147483647 h 37"/>
              <a:gd name="T16" fmla="*/ 2147483647 w 32"/>
              <a:gd name="T17" fmla="*/ 2147483647 h 37"/>
              <a:gd name="T18" fmla="*/ 2147483647 w 32"/>
              <a:gd name="T19" fmla="*/ 2147483647 h 37"/>
              <a:gd name="T20" fmla="*/ 2147483647 w 32"/>
              <a:gd name="T21" fmla="*/ 2147483647 h 37"/>
              <a:gd name="T22" fmla="*/ 2147483647 w 32"/>
              <a:gd name="T23" fmla="*/ 2147483647 h 37"/>
              <a:gd name="T24" fmla="*/ 2147483647 w 32"/>
              <a:gd name="T25" fmla="*/ 2147483647 h 37"/>
              <a:gd name="T26" fmla="*/ 2147483647 w 32"/>
              <a:gd name="T27" fmla="*/ 2147483647 h 37"/>
              <a:gd name="T28" fmla="*/ 0 w 32"/>
              <a:gd name="T29" fmla="*/ 2147483647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37"/>
              <a:gd name="T47" fmla="*/ 32 w 32"/>
              <a:gd name="T48" fmla="*/ 37 h 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37">
                <a:moveTo>
                  <a:pt x="0" y="16"/>
                </a:moveTo>
                <a:lnTo>
                  <a:pt x="4" y="12"/>
                </a:lnTo>
                <a:lnTo>
                  <a:pt x="8" y="12"/>
                </a:lnTo>
                <a:lnTo>
                  <a:pt x="12" y="4"/>
                </a:lnTo>
                <a:lnTo>
                  <a:pt x="24" y="0"/>
                </a:lnTo>
                <a:lnTo>
                  <a:pt x="28" y="4"/>
                </a:lnTo>
                <a:lnTo>
                  <a:pt x="28" y="12"/>
                </a:lnTo>
                <a:lnTo>
                  <a:pt x="32" y="21"/>
                </a:lnTo>
                <a:lnTo>
                  <a:pt x="28" y="29"/>
                </a:lnTo>
                <a:lnTo>
                  <a:pt x="28" y="33"/>
                </a:lnTo>
                <a:lnTo>
                  <a:pt x="24" y="37"/>
                </a:lnTo>
                <a:lnTo>
                  <a:pt x="16" y="37"/>
                </a:lnTo>
                <a:lnTo>
                  <a:pt x="12" y="33"/>
                </a:lnTo>
                <a:lnTo>
                  <a:pt x="4" y="33"/>
                </a:lnTo>
                <a:lnTo>
                  <a:pt x="0" y="16"/>
                </a:lnTo>
                <a:close/>
              </a:path>
            </a:pathLst>
          </a:custGeom>
          <a:pattFill prst="pct10">
            <a:fgClr>
              <a:srgbClr val="BBE0E3">
                <a:alpha val="14902"/>
              </a:srgbClr>
            </a:fgClr>
            <a:bgClr>
              <a:schemeClr val="bg1">
                <a:alpha val="14902"/>
              </a:schemeClr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38" name="Freeform 78" descr="10%"/>
          <p:cNvSpPr>
            <a:spLocks/>
          </p:cNvSpPr>
          <p:nvPr/>
        </p:nvSpPr>
        <p:spPr bwMode="auto">
          <a:xfrm>
            <a:off x="2147888" y="3992563"/>
            <a:ext cx="128587" cy="69850"/>
          </a:xfrm>
          <a:custGeom>
            <a:avLst/>
            <a:gdLst>
              <a:gd name="T0" fmla="*/ 2147483647 w 36"/>
              <a:gd name="T1" fmla="*/ 2147483647 h 21"/>
              <a:gd name="T2" fmla="*/ 2147483647 w 36"/>
              <a:gd name="T3" fmla="*/ 0 h 21"/>
              <a:gd name="T4" fmla="*/ 2147483647 w 36"/>
              <a:gd name="T5" fmla="*/ 2147483647 h 21"/>
              <a:gd name="T6" fmla="*/ 2147483647 w 36"/>
              <a:gd name="T7" fmla="*/ 2147483647 h 21"/>
              <a:gd name="T8" fmla="*/ 2147483647 w 36"/>
              <a:gd name="T9" fmla="*/ 2147483647 h 21"/>
              <a:gd name="T10" fmla="*/ 2147483647 w 36"/>
              <a:gd name="T11" fmla="*/ 2147483647 h 21"/>
              <a:gd name="T12" fmla="*/ 2147483647 w 36"/>
              <a:gd name="T13" fmla="*/ 2147483647 h 21"/>
              <a:gd name="T14" fmla="*/ 2147483647 w 36"/>
              <a:gd name="T15" fmla="*/ 2147483647 h 21"/>
              <a:gd name="T16" fmla="*/ 0 w 36"/>
              <a:gd name="T17" fmla="*/ 2147483647 h 21"/>
              <a:gd name="T18" fmla="*/ 2147483647 w 36"/>
              <a:gd name="T19" fmla="*/ 2147483647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21"/>
              <a:gd name="T32" fmla="*/ 36 w 36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21">
                <a:moveTo>
                  <a:pt x="4" y="8"/>
                </a:moveTo>
                <a:lnTo>
                  <a:pt x="16" y="0"/>
                </a:lnTo>
                <a:lnTo>
                  <a:pt x="36" y="4"/>
                </a:lnTo>
                <a:lnTo>
                  <a:pt x="36" y="12"/>
                </a:lnTo>
                <a:lnTo>
                  <a:pt x="36" y="17"/>
                </a:lnTo>
                <a:lnTo>
                  <a:pt x="24" y="21"/>
                </a:lnTo>
                <a:lnTo>
                  <a:pt x="12" y="21"/>
                </a:lnTo>
                <a:lnTo>
                  <a:pt x="8" y="21"/>
                </a:lnTo>
                <a:lnTo>
                  <a:pt x="0" y="17"/>
                </a:lnTo>
                <a:lnTo>
                  <a:pt x="4" y="8"/>
                </a:lnTo>
                <a:close/>
              </a:path>
            </a:pathLst>
          </a:custGeom>
          <a:pattFill prst="pct10">
            <a:fgClr>
              <a:srgbClr val="BBE0E3">
                <a:alpha val="14902"/>
              </a:srgbClr>
            </a:fgClr>
            <a:bgClr>
              <a:schemeClr val="bg1">
                <a:alpha val="14902"/>
              </a:schemeClr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39" name="Freeform 79" descr="10%"/>
          <p:cNvSpPr>
            <a:spLocks/>
          </p:cNvSpPr>
          <p:nvPr/>
        </p:nvSpPr>
        <p:spPr bwMode="auto">
          <a:xfrm>
            <a:off x="1965325" y="4100513"/>
            <a:ext cx="153988" cy="82550"/>
          </a:xfrm>
          <a:custGeom>
            <a:avLst/>
            <a:gdLst>
              <a:gd name="T0" fmla="*/ 2147483647 w 44"/>
              <a:gd name="T1" fmla="*/ 2147483647 h 25"/>
              <a:gd name="T2" fmla="*/ 2147483647 w 44"/>
              <a:gd name="T3" fmla="*/ 0 h 25"/>
              <a:gd name="T4" fmla="*/ 2147483647 w 44"/>
              <a:gd name="T5" fmla="*/ 2147483647 h 25"/>
              <a:gd name="T6" fmla="*/ 2147483647 w 44"/>
              <a:gd name="T7" fmla="*/ 2147483647 h 25"/>
              <a:gd name="T8" fmla="*/ 2147483647 w 44"/>
              <a:gd name="T9" fmla="*/ 2147483647 h 25"/>
              <a:gd name="T10" fmla="*/ 2147483647 w 44"/>
              <a:gd name="T11" fmla="*/ 2147483647 h 25"/>
              <a:gd name="T12" fmla="*/ 2147483647 w 44"/>
              <a:gd name="T13" fmla="*/ 2147483647 h 25"/>
              <a:gd name="T14" fmla="*/ 2147483647 w 44"/>
              <a:gd name="T15" fmla="*/ 2147483647 h 25"/>
              <a:gd name="T16" fmla="*/ 0 w 44"/>
              <a:gd name="T17" fmla="*/ 2147483647 h 25"/>
              <a:gd name="T18" fmla="*/ 2147483647 w 44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"/>
              <a:gd name="T31" fmla="*/ 0 h 25"/>
              <a:gd name="T32" fmla="*/ 44 w 44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" h="25">
                <a:moveTo>
                  <a:pt x="12" y="9"/>
                </a:moveTo>
                <a:lnTo>
                  <a:pt x="28" y="0"/>
                </a:lnTo>
                <a:lnTo>
                  <a:pt x="32" y="4"/>
                </a:lnTo>
                <a:lnTo>
                  <a:pt x="40" y="9"/>
                </a:lnTo>
                <a:lnTo>
                  <a:pt x="44" y="17"/>
                </a:lnTo>
                <a:lnTo>
                  <a:pt x="36" y="21"/>
                </a:lnTo>
                <a:lnTo>
                  <a:pt x="20" y="25"/>
                </a:lnTo>
                <a:lnTo>
                  <a:pt x="8" y="21"/>
                </a:lnTo>
                <a:lnTo>
                  <a:pt x="0" y="9"/>
                </a:lnTo>
                <a:lnTo>
                  <a:pt x="12" y="9"/>
                </a:lnTo>
                <a:close/>
              </a:path>
            </a:pathLst>
          </a:custGeom>
          <a:pattFill prst="pct10">
            <a:fgClr>
              <a:srgbClr val="BBE0E3">
                <a:alpha val="14902"/>
              </a:srgbClr>
            </a:fgClr>
            <a:bgClr>
              <a:schemeClr val="bg1">
                <a:alpha val="14902"/>
              </a:schemeClr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40" name="Freeform 80" descr="10%"/>
          <p:cNvSpPr>
            <a:spLocks/>
          </p:cNvSpPr>
          <p:nvPr/>
        </p:nvSpPr>
        <p:spPr bwMode="auto">
          <a:xfrm>
            <a:off x="2105025" y="4197350"/>
            <a:ext cx="87313" cy="84138"/>
          </a:xfrm>
          <a:custGeom>
            <a:avLst/>
            <a:gdLst>
              <a:gd name="T0" fmla="*/ 0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0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0 w 24"/>
              <a:gd name="T15" fmla="*/ 2147483647 h 26"/>
              <a:gd name="T16" fmla="*/ 0 w 24"/>
              <a:gd name="T17" fmla="*/ 2147483647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26"/>
              <a:gd name="T29" fmla="*/ 24 w 24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26">
                <a:moveTo>
                  <a:pt x="0" y="9"/>
                </a:moveTo>
                <a:lnTo>
                  <a:pt x="4" y="5"/>
                </a:lnTo>
                <a:lnTo>
                  <a:pt x="16" y="0"/>
                </a:lnTo>
                <a:lnTo>
                  <a:pt x="24" y="5"/>
                </a:lnTo>
                <a:lnTo>
                  <a:pt x="24" y="17"/>
                </a:lnTo>
                <a:lnTo>
                  <a:pt x="20" y="26"/>
                </a:lnTo>
                <a:lnTo>
                  <a:pt x="12" y="26"/>
                </a:lnTo>
                <a:lnTo>
                  <a:pt x="0" y="21"/>
                </a:lnTo>
                <a:lnTo>
                  <a:pt x="0" y="9"/>
                </a:lnTo>
                <a:close/>
              </a:path>
            </a:pathLst>
          </a:custGeom>
          <a:pattFill prst="pct10">
            <a:fgClr>
              <a:srgbClr val="BBE0E3">
                <a:alpha val="14902"/>
              </a:srgbClr>
            </a:fgClr>
            <a:bgClr>
              <a:schemeClr val="bg1">
                <a:alpha val="14902"/>
              </a:schemeClr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sp>
        <p:nvSpPr>
          <p:cNvPr id="4141" name="Freeform 82" descr="10%"/>
          <p:cNvSpPr>
            <a:spLocks/>
          </p:cNvSpPr>
          <p:nvPr/>
        </p:nvSpPr>
        <p:spPr bwMode="auto">
          <a:xfrm>
            <a:off x="6210300" y="2935288"/>
            <a:ext cx="688975" cy="561975"/>
          </a:xfrm>
          <a:custGeom>
            <a:avLst/>
            <a:gdLst>
              <a:gd name="T0" fmla="*/ 0 w 196"/>
              <a:gd name="T1" fmla="*/ 2147483647 h 171"/>
              <a:gd name="T2" fmla="*/ 2147483647 w 196"/>
              <a:gd name="T3" fmla="*/ 2147483647 h 171"/>
              <a:gd name="T4" fmla="*/ 2147483647 w 196"/>
              <a:gd name="T5" fmla="*/ 2147483647 h 171"/>
              <a:gd name="T6" fmla="*/ 2147483647 w 196"/>
              <a:gd name="T7" fmla="*/ 0 h 171"/>
              <a:gd name="T8" fmla="*/ 2147483647 w 196"/>
              <a:gd name="T9" fmla="*/ 2147483647 h 171"/>
              <a:gd name="T10" fmla="*/ 2147483647 w 196"/>
              <a:gd name="T11" fmla="*/ 2147483647 h 171"/>
              <a:gd name="T12" fmla="*/ 2147483647 w 196"/>
              <a:gd name="T13" fmla="*/ 2147483647 h 171"/>
              <a:gd name="T14" fmla="*/ 2147483647 w 196"/>
              <a:gd name="T15" fmla="*/ 2147483647 h 171"/>
              <a:gd name="T16" fmla="*/ 2147483647 w 196"/>
              <a:gd name="T17" fmla="*/ 2147483647 h 171"/>
              <a:gd name="T18" fmla="*/ 2147483647 w 196"/>
              <a:gd name="T19" fmla="*/ 2147483647 h 171"/>
              <a:gd name="T20" fmla="*/ 2147483647 w 196"/>
              <a:gd name="T21" fmla="*/ 2147483647 h 171"/>
              <a:gd name="T22" fmla="*/ 2147483647 w 196"/>
              <a:gd name="T23" fmla="*/ 2147483647 h 171"/>
              <a:gd name="T24" fmla="*/ 2147483647 w 196"/>
              <a:gd name="T25" fmla="*/ 2147483647 h 171"/>
              <a:gd name="T26" fmla="*/ 2147483647 w 196"/>
              <a:gd name="T27" fmla="*/ 2147483647 h 171"/>
              <a:gd name="T28" fmla="*/ 2147483647 w 196"/>
              <a:gd name="T29" fmla="*/ 2147483647 h 171"/>
              <a:gd name="T30" fmla="*/ 2147483647 w 196"/>
              <a:gd name="T31" fmla="*/ 2147483647 h 171"/>
              <a:gd name="T32" fmla="*/ 2147483647 w 196"/>
              <a:gd name="T33" fmla="*/ 2147483647 h 171"/>
              <a:gd name="T34" fmla="*/ 2147483647 w 196"/>
              <a:gd name="T35" fmla="*/ 2147483647 h 171"/>
              <a:gd name="T36" fmla="*/ 2147483647 w 196"/>
              <a:gd name="T37" fmla="*/ 2147483647 h 171"/>
              <a:gd name="T38" fmla="*/ 2147483647 w 196"/>
              <a:gd name="T39" fmla="*/ 2147483647 h 171"/>
              <a:gd name="T40" fmla="*/ 2147483647 w 196"/>
              <a:gd name="T41" fmla="*/ 2147483647 h 171"/>
              <a:gd name="T42" fmla="*/ 0 w 196"/>
              <a:gd name="T43" fmla="*/ 2147483647 h 17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6"/>
              <a:gd name="T67" fmla="*/ 0 h 171"/>
              <a:gd name="T68" fmla="*/ 196 w 196"/>
              <a:gd name="T69" fmla="*/ 171 h 17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6" h="171">
                <a:moveTo>
                  <a:pt x="0" y="38"/>
                </a:moveTo>
                <a:lnTo>
                  <a:pt x="28" y="12"/>
                </a:lnTo>
                <a:lnTo>
                  <a:pt x="48" y="17"/>
                </a:lnTo>
                <a:lnTo>
                  <a:pt x="76" y="0"/>
                </a:lnTo>
                <a:lnTo>
                  <a:pt x="92" y="12"/>
                </a:lnTo>
                <a:lnTo>
                  <a:pt x="128" y="42"/>
                </a:lnTo>
                <a:lnTo>
                  <a:pt x="128" y="79"/>
                </a:lnTo>
                <a:lnTo>
                  <a:pt x="164" y="113"/>
                </a:lnTo>
                <a:lnTo>
                  <a:pt x="196" y="138"/>
                </a:lnTo>
                <a:lnTo>
                  <a:pt x="172" y="146"/>
                </a:lnTo>
                <a:lnTo>
                  <a:pt x="160" y="146"/>
                </a:lnTo>
                <a:lnTo>
                  <a:pt x="160" y="163"/>
                </a:lnTo>
                <a:lnTo>
                  <a:pt x="156" y="171"/>
                </a:lnTo>
                <a:lnTo>
                  <a:pt x="128" y="150"/>
                </a:lnTo>
                <a:lnTo>
                  <a:pt x="124" y="129"/>
                </a:lnTo>
                <a:lnTo>
                  <a:pt x="104" y="104"/>
                </a:lnTo>
                <a:lnTo>
                  <a:pt x="96" y="75"/>
                </a:lnTo>
                <a:lnTo>
                  <a:pt x="76" y="50"/>
                </a:lnTo>
                <a:lnTo>
                  <a:pt x="52" y="54"/>
                </a:lnTo>
                <a:lnTo>
                  <a:pt x="32" y="67"/>
                </a:lnTo>
                <a:lnTo>
                  <a:pt x="16" y="88"/>
                </a:lnTo>
                <a:lnTo>
                  <a:pt x="0" y="38"/>
                </a:lnTo>
                <a:close/>
              </a:path>
            </a:pathLst>
          </a:custGeom>
          <a:pattFill prst="pct10">
            <a:fgClr>
              <a:srgbClr val="BBE0E3">
                <a:alpha val="14902"/>
              </a:srgbClr>
            </a:fgClr>
            <a:bgClr>
              <a:schemeClr val="bg1">
                <a:alpha val="14902"/>
              </a:schemeClr>
            </a:bgClr>
          </a:patt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NI"/>
          </a:p>
        </p:txBody>
      </p:sp>
      <p:grpSp>
        <p:nvGrpSpPr>
          <p:cNvPr id="4" name="163 Grupo"/>
          <p:cNvGrpSpPr>
            <a:grpSpLocks/>
          </p:cNvGrpSpPr>
          <p:nvPr/>
        </p:nvGrpSpPr>
        <p:grpSpPr bwMode="auto">
          <a:xfrm>
            <a:off x="846138" y="3221038"/>
            <a:ext cx="4075112" cy="2563812"/>
            <a:chOff x="846138" y="3221038"/>
            <a:chExt cx="4075112" cy="2563812"/>
          </a:xfrm>
        </p:grpSpPr>
        <p:grpSp>
          <p:nvGrpSpPr>
            <p:cNvPr id="6" name="Group 84"/>
            <p:cNvGrpSpPr>
              <a:grpSpLocks/>
            </p:cNvGrpSpPr>
            <p:nvPr/>
          </p:nvGrpSpPr>
          <p:grpSpPr bwMode="auto">
            <a:xfrm>
              <a:off x="846138" y="3221038"/>
              <a:ext cx="4075112" cy="2563812"/>
              <a:chOff x="839" y="2002"/>
              <a:chExt cx="2107" cy="1307"/>
            </a:xfrm>
          </p:grpSpPr>
          <p:sp>
            <p:nvSpPr>
              <p:cNvPr id="4284" name="AutoShape 85"/>
              <p:cNvSpPr>
                <a:spLocks noChangeArrowheads="1"/>
              </p:cNvSpPr>
              <p:nvPr/>
            </p:nvSpPr>
            <p:spPr bwMode="auto">
              <a:xfrm>
                <a:off x="1118" y="2087"/>
                <a:ext cx="64" cy="6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85" name="Freeform 86"/>
              <p:cNvSpPr>
                <a:spLocks/>
              </p:cNvSpPr>
              <p:nvPr/>
            </p:nvSpPr>
            <p:spPr bwMode="auto">
              <a:xfrm>
                <a:off x="1051" y="2057"/>
                <a:ext cx="143" cy="143"/>
              </a:xfrm>
              <a:custGeom>
                <a:avLst/>
                <a:gdLst>
                  <a:gd name="T0" fmla="*/ 0 w 304"/>
                  <a:gd name="T1" fmla="*/ 0 h 306"/>
                  <a:gd name="T2" fmla="*/ 0 w 304"/>
                  <a:gd name="T3" fmla="*/ 0 h 306"/>
                  <a:gd name="T4" fmla="*/ 0 w 304"/>
                  <a:gd name="T5" fmla="*/ 0 h 306"/>
                  <a:gd name="T6" fmla="*/ 0 w 304"/>
                  <a:gd name="T7" fmla="*/ 0 h 306"/>
                  <a:gd name="T8" fmla="*/ 0 w 304"/>
                  <a:gd name="T9" fmla="*/ 0 h 306"/>
                  <a:gd name="T10" fmla="*/ 0 w 304"/>
                  <a:gd name="T11" fmla="*/ 0 h 306"/>
                  <a:gd name="T12" fmla="*/ 0 w 304"/>
                  <a:gd name="T13" fmla="*/ 0 h 306"/>
                  <a:gd name="T14" fmla="*/ 0 w 304"/>
                  <a:gd name="T15" fmla="*/ 0 h 306"/>
                  <a:gd name="T16" fmla="*/ 0 w 304"/>
                  <a:gd name="T17" fmla="*/ 0 h 306"/>
                  <a:gd name="T18" fmla="*/ 0 w 304"/>
                  <a:gd name="T19" fmla="*/ 0 h 306"/>
                  <a:gd name="T20" fmla="*/ 0 w 304"/>
                  <a:gd name="T21" fmla="*/ 0 h 306"/>
                  <a:gd name="T22" fmla="*/ 0 w 304"/>
                  <a:gd name="T23" fmla="*/ 0 h 306"/>
                  <a:gd name="T24" fmla="*/ 0 w 304"/>
                  <a:gd name="T25" fmla="*/ 0 h 306"/>
                  <a:gd name="T26" fmla="*/ 0 w 304"/>
                  <a:gd name="T27" fmla="*/ 0 h 306"/>
                  <a:gd name="T28" fmla="*/ 0 w 304"/>
                  <a:gd name="T29" fmla="*/ 0 h 306"/>
                  <a:gd name="T30" fmla="*/ 0 w 304"/>
                  <a:gd name="T31" fmla="*/ 0 h 306"/>
                  <a:gd name="T32" fmla="*/ 0 w 304"/>
                  <a:gd name="T33" fmla="*/ 0 h 306"/>
                  <a:gd name="T34" fmla="*/ 0 w 304"/>
                  <a:gd name="T35" fmla="*/ 0 h 306"/>
                  <a:gd name="T36" fmla="*/ 0 w 304"/>
                  <a:gd name="T37" fmla="*/ 0 h 306"/>
                  <a:gd name="T38" fmla="*/ 0 w 304"/>
                  <a:gd name="T39" fmla="*/ 0 h 306"/>
                  <a:gd name="T40" fmla="*/ 0 w 304"/>
                  <a:gd name="T41" fmla="*/ 0 h 306"/>
                  <a:gd name="T42" fmla="*/ 0 w 304"/>
                  <a:gd name="T43" fmla="*/ 0 h 306"/>
                  <a:gd name="T44" fmla="*/ 0 w 304"/>
                  <a:gd name="T45" fmla="*/ 0 h 306"/>
                  <a:gd name="T46" fmla="*/ 0 w 304"/>
                  <a:gd name="T47" fmla="*/ 0 h 306"/>
                  <a:gd name="T48" fmla="*/ 0 w 304"/>
                  <a:gd name="T49" fmla="*/ 0 h 306"/>
                  <a:gd name="T50" fmla="*/ 0 w 304"/>
                  <a:gd name="T51" fmla="*/ 0 h 306"/>
                  <a:gd name="T52" fmla="*/ 0 w 304"/>
                  <a:gd name="T53" fmla="*/ 0 h 306"/>
                  <a:gd name="T54" fmla="*/ 0 w 304"/>
                  <a:gd name="T55" fmla="*/ 0 h 306"/>
                  <a:gd name="T56" fmla="*/ 0 w 304"/>
                  <a:gd name="T57" fmla="*/ 0 h 306"/>
                  <a:gd name="T58" fmla="*/ 0 w 304"/>
                  <a:gd name="T59" fmla="*/ 0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4"/>
                  <a:gd name="T91" fmla="*/ 0 h 306"/>
                  <a:gd name="T92" fmla="*/ 304 w 30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4" h="306">
                    <a:moveTo>
                      <a:pt x="93" y="56"/>
                    </a:moveTo>
                    <a:cubicBezTo>
                      <a:pt x="94" y="51"/>
                      <a:pt x="103" y="42"/>
                      <a:pt x="109" y="38"/>
                    </a:cubicBezTo>
                    <a:cubicBezTo>
                      <a:pt x="113" y="31"/>
                      <a:pt x="119" y="30"/>
                      <a:pt x="127" y="29"/>
                    </a:cubicBezTo>
                    <a:cubicBezTo>
                      <a:pt x="138" y="25"/>
                      <a:pt x="126" y="29"/>
                      <a:pt x="148" y="26"/>
                    </a:cubicBezTo>
                    <a:cubicBezTo>
                      <a:pt x="154" y="25"/>
                      <a:pt x="165" y="23"/>
                      <a:pt x="165" y="23"/>
                    </a:cubicBezTo>
                    <a:cubicBezTo>
                      <a:pt x="171" y="18"/>
                      <a:pt x="173" y="15"/>
                      <a:pt x="181" y="14"/>
                    </a:cubicBezTo>
                    <a:cubicBezTo>
                      <a:pt x="253" y="15"/>
                      <a:pt x="222" y="0"/>
                      <a:pt x="234" y="24"/>
                    </a:cubicBezTo>
                    <a:cubicBezTo>
                      <a:pt x="235" y="34"/>
                      <a:pt x="236" y="37"/>
                      <a:pt x="246" y="39"/>
                    </a:cubicBezTo>
                    <a:cubicBezTo>
                      <a:pt x="252" y="43"/>
                      <a:pt x="256" y="47"/>
                      <a:pt x="262" y="51"/>
                    </a:cubicBezTo>
                    <a:cubicBezTo>
                      <a:pt x="266" y="58"/>
                      <a:pt x="288" y="70"/>
                      <a:pt x="297" y="72"/>
                    </a:cubicBezTo>
                    <a:cubicBezTo>
                      <a:pt x="299" y="82"/>
                      <a:pt x="302" y="93"/>
                      <a:pt x="304" y="104"/>
                    </a:cubicBezTo>
                    <a:cubicBezTo>
                      <a:pt x="303" y="116"/>
                      <a:pt x="304" y="117"/>
                      <a:pt x="295" y="123"/>
                    </a:cubicBezTo>
                    <a:cubicBezTo>
                      <a:pt x="294" y="128"/>
                      <a:pt x="289" y="138"/>
                      <a:pt x="289" y="138"/>
                    </a:cubicBezTo>
                    <a:cubicBezTo>
                      <a:pt x="291" y="145"/>
                      <a:pt x="294" y="149"/>
                      <a:pt x="295" y="156"/>
                    </a:cubicBezTo>
                    <a:cubicBezTo>
                      <a:pt x="292" y="162"/>
                      <a:pt x="288" y="164"/>
                      <a:pt x="286" y="170"/>
                    </a:cubicBezTo>
                    <a:cubicBezTo>
                      <a:pt x="282" y="194"/>
                      <a:pt x="284" y="214"/>
                      <a:pt x="256" y="219"/>
                    </a:cubicBezTo>
                    <a:cubicBezTo>
                      <a:pt x="242" y="226"/>
                      <a:pt x="234" y="239"/>
                      <a:pt x="225" y="251"/>
                    </a:cubicBezTo>
                    <a:cubicBezTo>
                      <a:pt x="217" y="278"/>
                      <a:pt x="209" y="298"/>
                      <a:pt x="178" y="303"/>
                    </a:cubicBezTo>
                    <a:cubicBezTo>
                      <a:pt x="172" y="306"/>
                      <a:pt x="168" y="303"/>
                      <a:pt x="162" y="302"/>
                    </a:cubicBezTo>
                    <a:cubicBezTo>
                      <a:pt x="144" y="295"/>
                      <a:pt x="125" y="292"/>
                      <a:pt x="106" y="290"/>
                    </a:cubicBezTo>
                    <a:cubicBezTo>
                      <a:pt x="94" y="286"/>
                      <a:pt x="83" y="277"/>
                      <a:pt x="70" y="275"/>
                    </a:cubicBezTo>
                    <a:cubicBezTo>
                      <a:pt x="63" y="263"/>
                      <a:pt x="52" y="240"/>
                      <a:pt x="40" y="233"/>
                    </a:cubicBezTo>
                    <a:cubicBezTo>
                      <a:pt x="37" y="228"/>
                      <a:pt x="35" y="225"/>
                      <a:pt x="30" y="222"/>
                    </a:cubicBezTo>
                    <a:cubicBezTo>
                      <a:pt x="25" y="216"/>
                      <a:pt x="21" y="213"/>
                      <a:pt x="15" y="210"/>
                    </a:cubicBezTo>
                    <a:cubicBezTo>
                      <a:pt x="11" y="204"/>
                      <a:pt x="8" y="198"/>
                      <a:pt x="4" y="192"/>
                    </a:cubicBezTo>
                    <a:cubicBezTo>
                      <a:pt x="1" y="174"/>
                      <a:pt x="0" y="151"/>
                      <a:pt x="18" y="140"/>
                    </a:cubicBezTo>
                    <a:cubicBezTo>
                      <a:pt x="27" y="128"/>
                      <a:pt x="43" y="122"/>
                      <a:pt x="55" y="113"/>
                    </a:cubicBezTo>
                    <a:cubicBezTo>
                      <a:pt x="57" y="108"/>
                      <a:pt x="59" y="103"/>
                      <a:pt x="63" y="98"/>
                    </a:cubicBezTo>
                    <a:cubicBezTo>
                      <a:pt x="66" y="85"/>
                      <a:pt x="79" y="71"/>
                      <a:pt x="88" y="62"/>
                    </a:cubicBezTo>
                    <a:cubicBezTo>
                      <a:pt x="88" y="62"/>
                      <a:pt x="96" y="49"/>
                      <a:pt x="93" y="56"/>
                    </a:cubicBezTo>
                    <a:close/>
                  </a:path>
                </a:pathLst>
              </a:custGeom>
              <a:solidFill>
                <a:srgbClr val="993300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86" name="Oval 87"/>
              <p:cNvSpPr>
                <a:spLocks noChangeArrowheads="1"/>
              </p:cNvSpPr>
              <p:nvPr/>
            </p:nvSpPr>
            <p:spPr bwMode="auto">
              <a:xfrm>
                <a:off x="1032" y="2002"/>
                <a:ext cx="214" cy="213"/>
              </a:xfrm>
              <a:prstGeom prst="ellipse">
                <a:avLst/>
              </a:prstGeom>
              <a:solidFill>
                <a:srgbClr val="FF9933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87" name="Freeform 88"/>
              <p:cNvSpPr>
                <a:spLocks/>
              </p:cNvSpPr>
              <p:nvPr/>
            </p:nvSpPr>
            <p:spPr bwMode="auto">
              <a:xfrm>
                <a:off x="2220" y="2848"/>
                <a:ext cx="477" cy="411"/>
              </a:xfrm>
              <a:custGeom>
                <a:avLst/>
                <a:gdLst>
                  <a:gd name="T0" fmla="*/ 0 w 1007"/>
                  <a:gd name="T1" fmla="*/ 0 h 876"/>
                  <a:gd name="T2" fmla="*/ 0 w 1007"/>
                  <a:gd name="T3" fmla="*/ 0 h 876"/>
                  <a:gd name="T4" fmla="*/ 0 w 1007"/>
                  <a:gd name="T5" fmla="*/ 0 h 876"/>
                  <a:gd name="T6" fmla="*/ 0 w 1007"/>
                  <a:gd name="T7" fmla="*/ 0 h 876"/>
                  <a:gd name="T8" fmla="*/ 0 w 1007"/>
                  <a:gd name="T9" fmla="*/ 0 h 876"/>
                  <a:gd name="T10" fmla="*/ 0 w 1007"/>
                  <a:gd name="T11" fmla="*/ 0 h 876"/>
                  <a:gd name="T12" fmla="*/ 0 w 1007"/>
                  <a:gd name="T13" fmla="*/ 0 h 876"/>
                  <a:gd name="T14" fmla="*/ 0 w 1007"/>
                  <a:gd name="T15" fmla="*/ 0 h 876"/>
                  <a:gd name="T16" fmla="*/ 0 w 1007"/>
                  <a:gd name="T17" fmla="*/ 0 h 876"/>
                  <a:gd name="T18" fmla="*/ 0 w 1007"/>
                  <a:gd name="T19" fmla="*/ 0 h 876"/>
                  <a:gd name="T20" fmla="*/ 0 w 1007"/>
                  <a:gd name="T21" fmla="*/ 0 h 876"/>
                  <a:gd name="T22" fmla="*/ 0 w 1007"/>
                  <a:gd name="T23" fmla="*/ 0 h 876"/>
                  <a:gd name="T24" fmla="*/ 0 w 1007"/>
                  <a:gd name="T25" fmla="*/ 0 h 876"/>
                  <a:gd name="T26" fmla="*/ 0 w 1007"/>
                  <a:gd name="T27" fmla="*/ 0 h 876"/>
                  <a:gd name="T28" fmla="*/ 0 w 1007"/>
                  <a:gd name="T29" fmla="*/ 0 h 876"/>
                  <a:gd name="T30" fmla="*/ 0 w 1007"/>
                  <a:gd name="T31" fmla="*/ 0 h 876"/>
                  <a:gd name="T32" fmla="*/ 0 w 1007"/>
                  <a:gd name="T33" fmla="*/ 0 h 876"/>
                  <a:gd name="T34" fmla="*/ 0 w 1007"/>
                  <a:gd name="T35" fmla="*/ 0 h 876"/>
                  <a:gd name="T36" fmla="*/ 0 w 1007"/>
                  <a:gd name="T37" fmla="*/ 0 h 876"/>
                  <a:gd name="T38" fmla="*/ 0 w 1007"/>
                  <a:gd name="T39" fmla="*/ 0 h 876"/>
                  <a:gd name="T40" fmla="*/ 0 w 1007"/>
                  <a:gd name="T41" fmla="*/ 0 h 876"/>
                  <a:gd name="T42" fmla="*/ 0 w 1007"/>
                  <a:gd name="T43" fmla="*/ 0 h 876"/>
                  <a:gd name="T44" fmla="*/ 0 w 1007"/>
                  <a:gd name="T45" fmla="*/ 0 h 876"/>
                  <a:gd name="T46" fmla="*/ 0 w 1007"/>
                  <a:gd name="T47" fmla="*/ 0 h 876"/>
                  <a:gd name="T48" fmla="*/ 0 w 1007"/>
                  <a:gd name="T49" fmla="*/ 0 h 876"/>
                  <a:gd name="T50" fmla="*/ 0 w 1007"/>
                  <a:gd name="T51" fmla="*/ 0 h 876"/>
                  <a:gd name="T52" fmla="*/ 0 w 1007"/>
                  <a:gd name="T53" fmla="*/ 0 h 876"/>
                  <a:gd name="T54" fmla="*/ 0 w 1007"/>
                  <a:gd name="T55" fmla="*/ 0 h 876"/>
                  <a:gd name="T56" fmla="*/ 0 w 1007"/>
                  <a:gd name="T57" fmla="*/ 0 h 876"/>
                  <a:gd name="T58" fmla="*/ 0 w 1007"/>
                  <a:gd name="T59" fmla="*/ 0 h 876"/>
                  <a:gd name="T60" fmla="*/ 0 w 1007"/>
                  <a:gd name="T61" fmla="*/ 0 h 876"/>
                  <a:gd name="T62" fmla="*/ 0 w 1007"/>
                  <a:gd name="T63" fmla="*/ 0 h 876"/>
                  <a:gd name="T64" fmla="*/ 0 w 1007"/>
                  <a:gd name="T65" fmla="*/ 0 h 876"/>
                  <a:gd name="T66" fmla="*/ 0 w 1007"/>
                  <a:gd name="T67" fmla="*/ 0 h 876"/>
                  <a:gd name="T68" fmla="*/ 0 w 1007"/>
                  <a:gd name="T69" fmla="*/ 0 h 8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07"/>
                  <a:gd name="T106" fmla="*/ 0 h 876"/>
                  <a:gd name="T107" fmla="*/ 1007 w 1007"/>
                  <a:gd name="T108" fmla="*/ 876 h 8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07" h="876">
                    <a:moveTo>
                      <a:pt x="47" y="0"/>
                    </a:moveTo>
                    <a:cubicBezTo>
                      <a:pt x="104" y="14"/>
                      <a:pt x="135" y="7"/>
                      <a:pt x="213" y="8"/>
                    </a:cubicBezTo>
                    <a:cubicBezTo>
                      <a:pt x="227" y="13"/>
                      <a:pt x="240" y="29"/>
                      <a:pt x="253" y="38"/>
                    </a:cubicBezTo>
                    <a:cubicBezTo>
                      <a:pt x="259" y="42"/>
                      <a:pt x="265" y="44"/>
                      <a:pt x="271" y="48"/>
                    </a:cubicBezTo>
                    <a:cubicBezTo>
                      <a:pt x="273" y="49"/>
                      <a:pt x="277" y="52"/>
                      <a:pt x="277" y="52"/>
                    </a:cubicBezTo>
                    <a:cubicBezTo>
                      <a:pt x="286" y="65"/>
                      <a:pt x="286" y="67"/>
                      <a:pt x="289" y="82"/>
                    </a:cubicBezTo>
                    <a:cubicBezTo>
                      <a:pt x="290" y="100"/>
                      <a:pt x="289" y="118"/>
                      <a:pt x="291" y="136"/>
                    </a:cubicBezTo>
                    <a:cubicBezTo>
                      <a:pt x="292" y="142"/>
                      <a:pt x="297" y="154"/>
                      <a:pt x="297" y="154"/>
                    </a:cubicBezTo>
                    <a:cubicBezTo>
                      <a:pt x="303" y="198"/>
                      <a:pt x="303" y="234"/>
                      <a:pt x="355" y="238"/>
                    </a:cubicBezTo>
                    <a:cubicBezTo>
                      <a:pt x="369" y="239"/>
                      <a:pt x="383" y="239"/>
                      <a:pt x="397" y="240"/>
                    </a:cubicBezTo>
                    <a:cubicBezTo>
                      <a:pt x="404" y="242"/>
                      <a:pt x="408" y="246"/>
                      <a:pt x="415" y="248"/>
                    </a:cubicBezTo>
                    <a:cubicBezTo>
                      <a:pt x="423" y="271"/>
                      <a:pt x="437" y="284"/>
                      <a:pt x="453" y="300"/>
                    </a:cubicBezTo>
                    <a:cubicBezTo>
                      <a:pt x="456" y="308"/>
                      <a:pt x="460" y="311"/>
                      <a:pt x="467" y="316"/>
                    </a:cubicBezTo>
                    <a:cubicBezTo>
                      <a:pt x="485" y="369"/>
                      <a:pt x="514" y="358"/>
                      <a:pt x="561" y="370"/>
                    </a:cubicBezTo>
                    <a:cubicBezTo>
                      <a:pt x="575" y="379"/>
                      <a:pt x="590" y="387"/>
                      <a:pt x="601" y="400"/>
                    </a:cubicBezTo>
                    <a:cubicBezTo>
                      <a:pt x="609" y="409"/>
                      <a:pt x="609" y="416"/>
                      <a:pt x="619" y="424"/>
                    </a:cubicBezTo>
                    <a:cubicBezTo>
                      <a:pt x="626" y="446"/>
                      <a:pt x="653" y="452"/>
                      <a:pt x="669" y="466"/>
                    </a:cubicBezTo>
                    <a:cubicBezTo>
                      <a:pt x="683" y="478"/>
                      <a:pt x="688" y="498"/>
                      <a:pt x="703" y="508"/>
                    </a:cubicBezTo>
                    <a:cubicBezTo>
                      <a:pt x="710" y="530"/>
                      <a:pt x="747" y="539"/>
                      <a:pt x="767" y="546"/>
                    </a:cubicBezTo>
                    <a:cubicBezTo>
                      <a:pt x="773" y="565"/>
                      <a:pt x="774" y="568"/>
                      <a:pt x="795" y="572"/>
                    </a:cubicBezTo>
                    <a:cubicBezTo>
                      <a:pt x="803" y="576"/>
                      <a:pt x="808" y="581"/>
                      <a:pt x="815" y="586"/>
                    </a:cubicBezTo>
                    <a:cubicBezTo>
                      <a:pt x="820" y="593"/>
                      <a:pt x="823" y="600"/>
                      <a:pt x="829" y="606"/>
                    </a:cubicBezTo>
                    <a:cubicBezTo>
                      <a:pt x="834" y="620"/>
                      <a:pt x="831" y="614"/>
                      <a:pt x="837" y="624"/>
                    </a:cubicBezTo>
                    <a:cubicBezTo>
                      <a:pt x="838" y="628"/>
                      <a:pt x="840" y="654"/>
                      <a:pt x="847" y="658"/>
                    </a:cubicBezTo>
                    <a:cubicBezTo>
                      <a:pt x="882" y="680"/>
                      <a:pt x="933" y="662"/>
                      <a:pt x="969" y="686"/>
                    </a:cubicBezTo>
                    <a:cubicBezTo>
                      <a:pt x="977" y="709"/>
                      <a:pt x="971" y="711"/>
                      <a:pt x="993" y="726"/>
                    </a:cubicBezTo>
                    <a:cubicBezTo>
                      <a:pt x="997" y="738"/>
                      <a:pt x="996" y="751"/>
                      <a:pt x="999" y="764"/>
                    </a:cubicBezTo>
                    <a:cubicBezTo>
                      <a:pt x="998" y="782"/>
                      <a:pt x="1007" y="807"/>
                      <a:pt x="993" y="818"/>
                    </a:cubicBezTo>
                    <a:cubicBezTo>
                      <a:pt x="988" y="822"/>
                      <a:pt x="980" y="823"/>
                      <a:pt x="975" y="826"/>
                    </a:cubicBezTo>
                    <a:cubicBezTo>
                      <a:pt x="971" y="828"/>
                      <a:pt x="963" y="834"/>
                      <a:pt x="963" y="834"/>
                    </a:cubicBezTo>
                    <a:cubicBezTo>
                      <a:pt x="956" y="844"/>
                      <a:pt x="922" y="861"/>
                      <a:pt x="909" y="864"/>
                    </a:cubicBezTo>
                    <a:cubicBezTo>
                      <a:pt x="899" y="870"/>
                      <a:pt x="905" y="867"/>
                      <a:pt x="891" y="872"/>
                    </a:cubicBezTo>
                    <a:cubicBezTo>
                      <a:pt x="887" y="873"/>
                      <a:pt x="879" y="876"/>
                      <a:pt x="879" y="876"/>
                    </a:cubicBezTo>
                    <a:cubicBezTo>
                      <a:pt x="858" y="875"/>
                      <a:pt x="846" y="873"/>
                      <a:pt x="827" y="868"/>
                    </a:cubicBezTo>
                    <a:cubicBezTo>
                      <a:pt x="815" y="850"/>
                      <a:pt x="781" y="844"/>
                      <a:pt x="763" y="832"/>
                    </a:cubicBezTo>
                    <a:cubicBezTo>
                      <a:pt x="756" y="828"/>
                      <a:pt x="750" y="824"/>
                      <a:pt x="743" y="820"/>
                    </a:cubicBezTo>
                    <a:cubicBezTo>
                      <a:pt x="739" y="818"/>
                      <a:pt x="731" y="812"/>
                      <a:pt x="731" y="812"/>
                    </a:cubicBezTo>
                    <a:cubicBezTo>
                      <a:pt x="725" y="803"/>
                      <a:pt x="683" y="781"/>
                      <a:pt x="673" y="778"/>
                    </a:cubicBezTo>
                    <a:cubicBezTo>
                      <a:pt x="654" y="772"/>
                      <a:pt x="643" y="752"/>
                      <a:pt x="627" y="742"/>
                    </a:cubicBezTo>
                    <a:cubicBezTo>
                      <a:pt x="622" y="735"/>
                      <a:pt x="614" y="727"/>
                      <a:pt x="607" y="722"/>
                    </a:cubicBezTo>
                    <a:cubicBezTo>
                      <a:pt x="598" y="709"/>
                      <a:pt x="590" y="689"/>
                      <a:pt x="577" y="680"/>
                    </a:cubicBezTo>
                    <a:cubicBezTo>
                      <a:pt x="572" y="664"/>
                      <a:pt x="580" y="683"/>
                      <a:pt x="569" y="672"/>
                    </a:cubicBezTo>
                    <a:cubicBezTo>
                      <a:pt x="561" y="664"/>
                      <a:pt x="560" y="656"/>
                      <a:pt x="551" y="650"/>
                    </a:cubicBezTo>
                    <a:cubicBezTo>
                      <a:pt x="540" y="633"/>
                      <a:pt x="527" y="614"/>
                      <a:pt x="513" y="600"/>
                    </a:cubicBezTo>
                    <a:cubicBezTo>
                      <a:pt x="508" y="586"/>
                      <a:pt x="498" y="561"/>
                      <a:pt x="483" y="556"/>
                    </a:cubicBezTo>
                    <a:cubicBezTo>
                      <a:pt x="479" y="551"/>
                      <a:pt x="474" y="544"/>
                      <a:pt x="469" y="540"/>
                    </a:cubicBezTo>
                    <a:cubicBezTo>
                      <a:pt x="465" y="537"/>
                      <a:pt x="457" y="532"/>
                      <a:pt x="457" y="532"/>
                    </a:cubicBezTo>
                    <a:cubicBezTo>
                      <a:pt x="445" y="514"/>
                      <a:pt x="422" y="499"/>
                      <a:pt x="401" y="492"/>
                    </a:cubicBezTo>
                    <a:cubicBezTo>
                      <a:pt x="393" y="489"/>
                      <a:pt x="385" y="487"/>
                      <a:pt x="377" y="484"/>
                    </a:cubicBezTo>
                    <a:cubicBezTo>
                      <a:pt x="373" y="483"/>
                      <a:pt x="365" y="480"/>
                      <a:pt x="365" y="480"/>
                    </a:cubicBezTo>
                    <a:cubicBezTo>
                      <a:pt x="344" y="459"/>
                      <a:pt x="324" y="451"/>
                      <a:pt x="295" y="448"/>
                    </a:cubicBezTo>
                    <a:cubicBezTo>
                      <a:pt x="284" y="444"/>
                      <a:pt x="291" y="447"/>
                      <a:pt x="277" y="438"/>
                    </a:cubicBezTo>
                    <a:cubicBezTo>
                      <a:pt x="275" y="437"/>
                      <a:pt x="271" y="434"/>
                      <a:pt x="271" y="434"/>
                    </a:cubicBezTo>
                    <a:cubicBezTo>
                      <a:pt x="264" y="421"/>
                      <a:pt x="256" y="411"/>
                      <a:pt x="253" y="396"/>
                    </a:cubicBezTo>
                    <a:cubicBezTo>
                      <a:pt x="250" y="380"/>
                      <a:pt x="249" y="363"/>
                      <a:pt x="235" y="354"/>
                    </a:cubicBezTo>
                    <a:cubicBezTo>
                      <a:pt x="226" y="340"/>
                      <a:pt x="217" y="324"/>
                      <a:pt x="203" y="314"/>
                    </a:cubicBezTo>
                    <a:cubicBezTo>
                      <a:pt x="195" y="303"/>
                      <a:pt x="181" y="292"/>
                      <a:pt x="169" y="284"/>
                    </a:cubicBezTo>
                    <a:cubicBezTo>
                      <a:pt x="164" y="277"/>
                      <a:pt x="149" y="263"/>
                      <a:pt x="141" y="260"/>
                    </a:cubicBezTo>
                    <a:cubicBezTo>
                      <a:pt x="135" y="254"/>
                      <a:pt x="132" y="249"/>
                      <a:pt x="125" y="244"/>
                    </a:cubicBezTo>
                    <a:cubicBezTo>
                      <a:pt x="120" y="237"/>
                      <a:pt x="111" y="231"/>
                      <a:pt x="103" y="226"/>
                    </a:cubicBezTo>
                    <a:cubicBezTo>
                      <a:pt x="98" y="219"/>
                      <a:pt x="90" y="211"/>
                      <a:pt x="83" y="206"/>
                    </a:cubicBezTo>
                    <a:cubicBezTo>
                      <a:pt x="75" y="182"/>
                      <a:pt x="90" y="176"/>
                      <a:pt x="99" y="158"/>
                    </a:cubicBezTo>
                    <a:cubicBezTo>
                      <a:pt x="101" y="153"/>
                      <a:pt x="102" y="147"/>
                      <a:pt x="103" y="142"/>
                    </a:cubicBezTo>
                    <a:cubicBezTo>
                      <a:pt x="104" y="138"/>
                      <a:pt x="107" y="130"/>
                      <a:pt x="107" y="130"/>
                    </a:cubicBezTo>
                    <a:cubicBezTo>
                      <a:pt x="111" y="90"/>
                      <a:pt x="110" y="98"/>
                      <a:pt x="71" y="104"/>
                    </a:cubicBezTo>
                    <a:cubicBezTo>
                      <a:pt x="58" y="103"/>
                      <a:pt x="42" y="109"/>
                      <a:pt x="33" y="100"/>
                    </a:cubicBezTo>
                    <a:cubicBezTo>
                      <a:pt x="30" y="97"/>
                      <a:pt x="30" y="91"/>
                      <a:pt x="27" y="88"/>
                    </a:cubicBezTo>
                    <a:cubicBezTo>
                      <a:pt x="22" y="82"/>
                      <a:pt x="16" y="81"/>
                      <a:pt x="9" y="76"/>
                    </a:cubicBezTo>
                    <a:cubicBezTo>
                      <a:pt x="4" y="61"/>
                      <a:pt x="0" y="36"/>
                      <a:pt x="13" y="24"/>
                    </a:cubicBezTo>
                    <a:cubicBezTo>
                      <a:pt x="24" y="14"/>
                      <a:pt x="51" y="16"/>
                      <a:pt x="47" y="0"/>
                    </a:cubicBezTo>
                    <a:close/>
                  </a:path>
                </a:pathLst>
              </a:custGeom>
              <a:solidFill>
                <a:srgbClr val="FFFF66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88" name="Freeform 89"/>
              <p:cNvSpPr>
                <a:spLocks/>
              </p:cNvSpPr>
              <p:nvPr/>
            </p:nvSpPr>
            <p:spPr bwMode="auto">
              <a:xfrm>
                <a:off x="2270" y="2911"/>
                <a:ext cx="65" cy="43"/>
              </a:xfrm>
              <a:custGeom>
                <a:avLst/>
                <a:gdLst>
                  <a:gd name="T0" fmla="*/ 0 w 139"/>
                  <a:gd name="T1" fmla="*/ 0 h 92"/>
                  <a:gd name="T2" fmla="*/ 0 w 139"/>
                  <a:gd name="T3" fmla="*/ 0 h 92"/>
                  <a:gd name="T4" fmla="*/ 0 w 139"/>
                  <a:gd name="T5" fmla="*/ 0 h 92"/>
                  <a:gd name="T6" fmla="*/ 0 w 139"/>
                  <a:gd name="T7" fmla="*/ 0 h 92"/>
                  <a:gd name="T8" fmla="*/ 0 w 139"/>
                  <a:gd name="T9" fmla="*/ 0 h 92"/>
                  <a:gd name="T10" fmla="*/ 0 w 139"/>
                  <a:gd name="T11" fmla="*/ 0 h 92"/>
                  <a:gd name="T12" fmla="*/ 0 w 139"/>
                  <a:gd name="T13" fmla="*/ 0 h 92"/>
                  <a:gd name="T14" fmla="*/ 0 w 139"/>
                  <a:gd name="T15" fmla="*/ 0 h 92"/>
                  <a:gd name="T16" fmla="*/ 0 w 139"/>
                  <a:gd name="T17" fmla="*/ 0 h 92"/>
                  <a:gd name="T18" fmla="*/ 0 w 139"/>
                  <a:gd name="T19" fmla="*/ 0 h 92"/>
                  <a:gd name="T20" fmla="*/ 0 w 139"/>
                  <a:gd name="T21" fmla="*/ 0 h 92"/>
                  <a:gd name="T22" fmla="*/ 0 w 139"/>
                  <a:gd name="T23" fmla="*/ 0 h 92"/>
                  <a:gd name="T24" fmla="*/ 0 w 139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9"/>
                  <a:gd name="T40" fmla="*/ 0 h 92"/>
                  <a:gd name="T41" fmla="*/ 139 w 139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9" h="92">
                    <a:moveTo>
                      <a:pt x="73" y="51"/>
                    </a:moveTo>
                    <a:cubicBezTo>
                      <a:pt x="74" y="64"/>
                      <a:pt x="72" y="76"/>
                      <a:pt x="83" y="83"/>
                    </a:cubicBezTo>
                    <a:cubicBezTo>
                      <a:pt x="88" y="82"/>
                      <a:pt x="93" y="83"/>
                      <a:pt x="97" y="81"/>
                    </a:cubicBezTo>
                    <a:cubicBezTo>
                      <a:pt x="103" y="78"/>
                      <a:pt x="94" y="71"/>
                      <a:pt x="103" y="69"/>
                    </a:cubicBezTo>
                    <a:cubicBezTo>
                      <a:pt x="115" y="67"/>
                      <a:pt x="127" y="68"/>
                      <a:pt x="139" y="67"/>
                    </a:cubicBezTo>
                    <a:cubicBezTo>
                      <a:pt x="137" y="52"/>
                      <a:pt x="130" y="30"/>
                      <a:pt x="119" y="19"/>
                    </a:cubicBezTo>
                    <a:cubicBezTo>
                      <a:pt x="114" y="14"/>
                      <a:pt x="107" y="13"/>
                      <a:pt x="101" y="11"/>
                    </a:cubicBezTo>
                    <a:cubicBezTo>
                      <a:pt x="97" y="10"/>
                      <a:pt x="89" y="7"/>
                      <a:pt x="89" y="7"/>
                    </a:cubicBezTo>
                    <a:cubicBezTo>
                      <a:pt x="58" y="8"/>
                      <a:pt x="39" y="0"/>
                      <a:pt x="17" y="15"/>
                    </a:cubicBezTo>
                    <a:cubicBezTo>
                      <a:pt x="15" y="22"/>
                      <a:pt x="11" y="26"/>
                      <a:pt x="9" y="33"/>
                    </a:cubicBezTo>
                    <a:cubicBezTo>
                      <a:pt x="11" y="79"/>
                      <a:pt x="0" y="92"/>
                      <a:pt x="45" y="77"/>
                    </a:cubicBezTo>
                    <a:cubicBezTo>
                      <a:pt x="48" y="67"/>
                      <a:pt x="48" y="55"/>
                      <a:pt x="57" y="49"/>
                    </a:cubicBezTo>
                    <a:cubicBezTo>
                      <a:pt x="64" y="51"/>
                      <a:pt x="70" y="58"/>
                      <a:pt x="73" y="51"/>
                    </a:cubicBezTo>
                    <a:close/>
                  </a:path>
                </a:pathLst>
              </a:custGeom>
              <a:solidFill>
                <a:srgbClr val="CC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89" name="Freeform 90"/>
              <p:cNvSpPr>
                <a:spLocks/>
              </p:cNvSpPr>
              <p:nvPr/>
            </p:nvSpPr>
            <p:spPr bwMode="auto">
              <a:xfrm>
                <a:off x="2385" y="2990"/>
                <a:ext cx="37" cy="33"/>
              </a:xfrm>
              <a:custGeom>
                <a:avLst/>
                <a:gdLst>
                  <a:gd name="T0" fmla="*/ 0 w 80"/>
                  <a:gd name="T1" fmla="*/ 0 h 69"/>
                  <a:gd name="T2" fmla="*/ 0 w 80"/>
                  <a:gd name="T3" fmla="*/ 0 h 69"/>
                  <a:gd name="T4" fmla="*/ 0 w 80"/>
                  <a:gd name="T5" fmla="*/ 0 h 69"/>
                  <a:gd name="T6" fmla="*/ 0 w 80"/>
                  <a:gd name="T7" fmla="*/ 0 h 69"/>
                  <a:gd name="T8" fmla="*/ 0 w 80"/>
                  <a:gd name="T9" fmla="*/ 0 h 69"/>
                  <a:gd name="T10" fmla="*/ 0 w 80"/>
                  <a:gd name="T11" fmla="*/ 0 h 69"/>
                  <a:gd name="T12" fmla="*/ 0 w 80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69"/>
                  <a:gd name="T23" fmla="*/ 80 w 80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69">
                    <a:moveTo>
                      <a:pt x="2" y="9"/>
                    </a:moveTo>
                    <a:cubicBezTo>
                      <a:pt x="38" y="7"/>
                      <a:pt x="30" y="0"/>
                      <a:pt x="62" y="3"/>
                    </a:cubicBezTo>
                    <a:cubicBezTo>
                      <a:pt x="65" y="4"/>
                      <a:pt x="72" y="6"/>
                      <a:pt x="74" y="9"/>
                    </a:cubicBezTo>
                    <a:cubicBezTo>
                      <a:pt x="77" y="14"/>
                      <a:pt x="80" y="27"/>
                      <a:pt x="80" y="27"/>
                    </a:cubicBezTo>
                    <a:cubicBezTo>
                      <a:pt x="77" y="69"/>
                      <a:pt x="79" y="57"/>
                      <a:pt x="32" y="59"/>
                    </a:cubicBezTo>
                    <a:cubicBezTo>
                      <a:pt x="12" y="56"/>
                      <a:pt x="6" y="50"/>
                      <a:pt x="0" y="31"/>
                    </a:cubicBezTo>
                    <a:cubicBezTo>
                      <a:pt x="2" y="14"/>
                      <a:pt x="2" y="22"/>
                      <a:pt x="2" y="9"/>
                    </a:cubicBezTo>
                    <a:close/>
                  </a:path>
                </a:pathLst>
              </a:custGeom>
              <a:solidFill>
                <a:srgbClr val="CC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90" name="Freeform 91"/>
              <p:cNvSpPr>
                <a:spLocks/>
              </p:cNvSpPr>
              <p:nvPr/>
            </p:nvSpPr>
            <p:spPr bwMode="auto">
              <a:xfrm>
                <a:off x="2544" y="3136"/>
                <a:ext cx="23" cy="24"/>
              </a:xfrm>
              <a:custGeom>
                <a:avLst/>
                <a:gdLst>
                  <a:gd name="T0" fmla="*/ 0 w 50"/>
                  <a:gd name="T1" fmla="*/ 0 h 51"/>
                  <a:gd name="T2" fmla="*/ 0 w 50"/>
                  <a:gd name="T3" fmla="*/ 0 h 51"/>
                  <a:gd name="T4" fmla="*/ 0 w 50"/>
                  <a:gd name="T5" fmla="*/ 0 h 51"/>
                  <a:gd name="T6" fmla="*/ 0 w 50"/>
                  <a:gd name="T7" fmla="*/ 0 h 51"/>
                  <a:gd name="T8" fmla="*/ 0 w 50"/>
                  <a:gd name="T9" fmla="*/ 0 h 51"/>
                  <a:gd name="T10" fmla="*/ 0 w 50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1"/>
                  <a:gd name="T20" fmla="*/ 50 w 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1">
                    <a:moveTo>
                      <a:pt x="18" y="3"/>
                    </a:moveTo>
                    <a:cubicBezTo>
                      <a:pt x="24" y="4"/>
                      <a:pt x="30" y="3"/>
                      <a:pt x="36" y="5"/>
                    </a:cubicBezTo>
                    <a:cubicBezTo>
                      <a:pt x="50" y="10"/>
                      <a:pt x="48" y="46"/>
                      <a:pt x="32" y="51"/>
                    </a:cubicBezTo>
                    <a:cubicBezTo>
                      <a:pt x="25" y="49"/>
                      <a:pt x="12" y="41"/>
                      <a:pt x="12" y="41"/>
                    </a:cubicBezTo>
                    <a:cubicBezTo>
                      <a:pt x="8" y="34"/>
                      <a:pt x="3" y="33"/>
                      <a:pt x="0" y="25"/>
                    </a:cubicBezTo>
                    <a:cubicBezTo>
                      <a:pt x="4" y="0"/>
                      <a:pt x="8" y="22"/>
                      <a:pt x="18" y="3"/>
                    </a:cubicBezTo>
                    <a:close/>
                  </a:path>
                </a:pathLst>
              </a:custGeom>
              <a:solidFill>
                <a:srgbClr val="CC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91" name="Freeform 92"/>
              <p:cNvSpPr>
                <a:spLocks/>
              </p:cNvSpPr>
              <p:nvPr/>
            </p:nvSpPr>
            <p:spPr bwMode="auto">
              <a:xfrm>
                <a:off x="2615" y="3191"/>
                <a:ext cx="63" cy="41"/>
              </a:xfrm>
              <a:custGeom>
                <a:avLst/>
                <a:gdLst>
                  <a:gd name="T0" fmla="*/ 0 w 134"/>
                  <a:gd name="T1" fmla="*/ 0 h 87"/>
                  <a:gd name="T2" fmla="*/ 0 w 134"/>
                  <a:gd name="T3" fmla="*/ 0 h 87"/>
                  <a:gd name="T4" fmla="*/ 0 w 134"/>
                  <a:gd name="T5" fmla="*/ 0 h 87"/>
                  <a:gd name="T6" fmla="*/ 0 w 134"/>
                  <a:gd name="T7" fmla="*/ 0 h 87"/>
                  <a:gd name="T8" fmla="*/ 0 w 134"/>
                  <a:gd name="T9" fmla="*/ 0 h 87"/>
                  <a:gd name="T10" fmla="*/ 0 w 134"/>
                  <a:gd name="T11" fmla="*/ 0 h 87"/>
                  <a:gd name="T12" fmla="*/ 0 w 134"/>
                  <a:gd name="T13" fmla="*/ 0 h 87"/>
                  <a:gd name="T14" fmla="*/ 0 w 134"/>
                  <a:gd name="T15" fmla="*/ 0 h 87"/>
                  <a:gd name="T16" fmla="*/ 0 w 134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4"/>
                  <a:gd name="T28" fmla="*/ 0 h 87"/>
                  <a:gd name="T29" fmla="*/ 134 w 134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4" h="87">
                    <a:moveTo>
                      <a:pt x="27" y="17"/>
                    </a:moveTo>
                    <a:cubicBezTo>
                      <a:pt x="48" y="13"/>
                      <a:pt x="39" y="12"/>
                      <a:pt x="53" y="3"/>
                    </a:cubicBezTo>
                    <a:cubicBezTo>
                      <a:pt x="121" y="6"/>
                      <a:pt x="77" y="0"/>
                      <a:pt x="109" y="21"/>
                    </a:cubicBezTo>
                    <a:cubicBezTo>
                      <a:pt x="134" y="59"/>
                      <a:pt x="103" y="59"/>
                      <a:pt x="81" y="61"/>
                    </a:cubicBezTo>
                    <a:cubicBezTo>
                      <a:pt x="77" y="72"/>
                      <a:pt x="83" y="83"/>
                      <a:pt x="71" y="87"/>
                    </a:cubicBezTo>
                    <a:cubicBezTo>
                      <a:pt x="54" y="85"/>
                      <a:pt x="38" y="79"/>
                      <a:pt x="21" y="77"/>
                    </a:cubicBezTo>
                    <a:cubicBezTo>
                      <a:pt x="12" y="68"/>
                      <a:pt x="14" y="56"/>
                      <a:pt x="3" y="49"/>
                    </a:cubicBezTo>
                    <a:cubicBezTo>
                      <a:pt x="4" y="40"/>
                      <a:pt x="0" y="28"/>
                      <a:pt x="7" y="23"/>
                    </a:cubicBezTo>
                    <a:cubicBezTo>
                      <a:pt x="12" y="20"/>
                      <a:pt x="45" y="23"/>
                      <a:pt x="27" y="17"/>
                    </a:cubicBezTo>
                    <a:close/>
                  </a:path>
                </a:pathLst>
              </a:custGeom>
              <a:solidFill>
                <a:srgbClr val="CC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92" name="Freeform 93"/>
              <p:cNvSpPr>
                <a:spLocks/>
              </p:cNvSpPr>
              <p:nvPr/>
            </p:nvSpPr>
            <p:spPr bwMode="auto">
              <a:xfrm>
                <a:off x="2111" y="2682"/>
                <a:ext cx="75" cy="176"/>
              </a:xfrm>
              <a:custGeom>
                <a:avLst/>
                <a:gdLst>
                  <a:gd name="T0" fmla="*/ 0 w 158"/>
                  <a:gd name="T1" fmla="*/ 0 h 376"/>
                  <a:gd name="T2" fmla="*/ 0 w 158"/>
                  <a:gd name="T3" fmla="*/ 0 h 376"/>
                  <a:gd name="T4" fmla="*/ 0 w 158"/>
                  <a:gd name="T5" fmla="*/ 0 h 376"/>
                  <a:gd name="T6" fmla="*/ 0 w 158"/>
                  <a:gd name="T7" fmla="*/ 0 h 376"/>
                  <a:gd name="T8" fmla="*/ 0 w 158"/>
                  <a:gd name="T9" fmla="*/ 0 h 376"/>
                  <a:gd name="T10" fmla="*/ 0 w 158"/>
                  <a:gd name="T11" fmla="*/ 0 h 376"/>
                  <a:gd name="T12" fmla="*/ 0 w 158"/>
                  <a:gd name="T13" fmla="*/ 0 h 376"/>
                  <a:gd name="T14" fmla="*/ 0 w 158"/>
                  <a:gd name="T15" fmla="*/ 0 h 376"/>
                  <a:gd name="T16" fmla="*/ 0 w 158"/>
                  <a:gd name="T17" fmla="*/ 0 h 376"/>
                  <a:gd name="T18" fmla="*/ 0 w 158"/>
                  <a:gd name="T19" fmla="*/ 0 h 376"/>
                  <a:gd name="T20" fmla="*/ 0 w 158"/>
                  <a:gd name="T21" fmla="*/ 0 h 376"/>
                  <a:gd name="T22" fmla="*/ 0 w 158"/>
                  <a:gd name="T23" fmla="*/ 0 h 376"/>
                  <a:gd name="T24" fmla="*/ 0 w 158"/>
                  <a:gd name="T25" fmla="*/ 0 h 376"/>
                  <a:gd name="T26" fmla="*/ 0 w 158"/>
                  <a:gd name="T27" fmla="*/ 0 h 3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376"/>
                  <a:gd name="T44" fmla="*/ 158 w 158"/>
                  <a:gd name="T45" fmla="*/ 376 h 3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376">
                    <a:moveTo>
                      <a:pt x="38" y="222"/>
                    </a:moveTo>
                    <a:cubicBezTo>
                      <a:pt x="43" y="255"/>
                      <a:pt x="46" y="251"/>
                      <a:pt x="78" y="246"/>
                    </a:cubicBezTo>
                    <a:cubicBezTo>
                      <a:pt x="71" y="203"/>
                      <a:pt x="82" y="149"/>
                      <a:pt x="42" y="122"/>
                    </a:cubicBezTo>
                    <a:cubicBezTo>
                      <a:pt x="28" y="81"/>
                      <a:pt x="5" y="20"/>
                      <a:pt x="58" y="2"/>
                    </a:cubicBezTo>
                    <a:cubicBezTo>
                      <a:pt x="70" y="3"/>
                      <a:pt x="84" y="0"/>
                      <a:pt x="94" y="6"/>
                    </a:cubicBezTo>
                    <a:cubicBezTo>
                      <a:pt x="101" y="11"/>
                      <a:pt x="102" y="30"/>
                      <a:pt x="102" y="30"/>
                    </a:cubicBezTo>
                    <a:cubicBezTo>
                      <a:pt x="105" y="97"/>
                      <a:pt x="88" y="200"/>
                      <a:pt x="142" y="254"/>
                    </a:cubicBezTo>
                    <a:cubicBezTo>
                      <a:pt x="146" y="266"/>
                      <a:pt x="150" y="278"/>
                      <a:pt x="154" y="290"/>
                    </a:cubicBezTo>
                    <a:cubicBezTo>
                      <a:pt x="155" y="294"/>
                      <a:pt x="158" y="302"/>
                      <a:pt x="158" y="302"/>
                    </a:cubicBezTo>
                    <a:cubicBezTo>
                      <a:pt x="152" y="376"/>
                      <a:pt x="151" y="354"/>
                      <a:pt x="66" y="350"/>
                    </a:cubicBezTo>
                    <a:cubicBezTo>
                      <a:pt x="48" y="338"/>
                      <a:pt x="36" y="332"/>
                      <a:pt x="22" y="314"/>
                    </a:cubicBezTo>
                    <a:cubicBezTo>
                      <a:pt x="16" y="306"/>
                      <a:pt x="6" y="290"/>
                      <a:pt x="6" y="290"/>
                    </a:cubicBezTo>
                    <a:cubicBezTo>
                      <a:pt x="7" y="270"/>
                      <a:pt x="0" y="247"/>
                      <a:pt x="10" y="230"/>
                    </a:cubicBezTo>
                    <a:cubicBezTo>
                      <a:pt x="42" y="174"/>
                      <a:pt x="38" y="269"/>
                      <a:pt x="38" y="222"/>
                    </a:cubicBezTo>
                    <a:close/>
                  </a:path>
                </a:pathLst>
              </a:custGeom>
              <a:solidFill>
                <a:srgbClr val="FFFF66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93" name="Freeform 94"/>
              <p:cNvSpPr>
                <a:spLocks/>
              </p:cNvSpPr>
              <p:nvPr/>
            </p:nvSpPr>
            <p:spPr bwMode="auto">
              <a:xfrm>
                <a:off x="2034" y="2690"/>
                <a:ext cx="71" cy="69"/>
              </a:xfrm>
              <a:custGeom>
                <a:avLst/>
                <a:gdLst>
                  <a:gd name="T0" fmla="*/ 0 w 151"/>
                  <a:gd name="T1" fmla="*/ 0 h 147"/>
                  <a:gd name="T2" fmla="*/ 0 w 151"/>
                  <a:gd name="T3" fmla="*/ 0 h 147"/>
                  <a:gd name="T4" fmla="*/ 0 w 151"/>
                  <a:gd name="T5" fmla="*/ 0 h 147"/>
                  <a:gd name="T6" fmla="*/ 0 w 151"/>
                  <a:gd name="T7" fmla="*/ 0 h 147"/>
                  <a:gd name="T8" fmla="*/ 0 w 151"/>
                  <a:gd name="T9" fmla="*/ 0 h 147"/>
                  <a:gd name="T10" fmla="*/ 0 w 151"/>
                  <a:gd name="T11" fmla="*/ 0 h 147"/>
                  <a:gd name="T12" fmla="*/ 0 w 151"/>
                  <a:gd name="T13" fmla="*/ 0 h 147"/>
                  <a:gd name="T14" fmla="*/ 0 w 151"/>
                  <a:gd name="T15" fmla="*/ 0 h 147"/>
                  <a:gd name="T16" fmla="*/ 0 w 151"/>
                  <a:gd name="T17" fmla="*/ 0 h 147"/>
                  <a:gd name="T18" fmla="*/ 0 w 151"/>
                  <a:gd name="T19" fmla="*/ 0 h 147"/>
                  <a:gd name="T20" fmla="*/ 0 w 151"/>
                  <a:gd name="T21" fmla="*/ 0 h 1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1"/>
                  <a:gd name="T34" fmla="*/ 0 h 147"/>
                  <a:gd name="T35" fmla="*/ 151 w 151"/>
                  <a:gd name="T36" fmla="*/ 147 h 1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1" h="147">
                    <a:moveTo>
                      <a:pt x="17" y="118"/>
                    </a:moveTo>
                    <a:cubicBezTo>
                      <a:pt x="44" y="120"/>
                      <a:pt x="76" y="109"/>
                      <a:pt x="97" y="126"/>
                    </a:cubicBezTo>
                    <a:cubicBezTo>
                      <a:pt x="123" y="147"/>
                      <a:pt x="87" y="132"/>
                      <a:pt x="117" y="142"/>
                    </a:cubicBezTo>
                    <a:cubicBezTo>
                      <a:pt x="147" y="136"/>
                      <a:pt x="151" y="123"/>
                      <a:pt x="125" y="106"/>
                    </a:cubicBezTo>
                    <a:cubicBezTo>
                      <a:pt x="115" y="91"/>
                      <a:pt x="107" y="95"/>
                      <a:pt x="101" y="78"/>
                    </a:cubicBezTo>
                    <a:cubicBezTo>
                      <a:pt x="94" y="0"/>
                      <a:pt x="107" y="55"/>
                      <a:pt x="57" y="22"/>
                    </a:cubicBezTo>
                    <a:cubicBezTo>
                      <a:pt x="51" y="5"/>
                      <a:pt x="46" y="4"/>
                      <a:pt x="29" y="10"/>
                    </a:cubicBezTo>
                    <a:cubicBezTo>
                      <a:pt x="18" y="27"/>
                      <a:pt x="7" y="40"/>
                      <a:pt x="1" y="58"/>
                    </a:cubicBezTo>
                    <a:cubicBezTo>
                      <a:pt x="2" y="71"/>
                      <a:pt x="0" y="85"/>
                      <a:pt x="5" y="98"/>
                    </a:cubicBezTo>
                    <a:cubicBezTo>
                      <a:pt x="6" y="102"/>
                      <a:pt x="15" y="98"/>
                      <a:pt x="17" y="102"/>
                    </a:cubicBezTo>
                    <a:cubicBezTo>
                      <a:pt x="20" y="107"/>
                      <a:pt x="17" y="113"/>
                      <a:pt x="17" y="118"/>
                    </a:cubicBezTo>
                    <a:close/>
                  </a:path>
                </a:pathLst>
              </a:custGeom>
              <a:solidFill>
                <a:srgbClr val="9933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94" name="Freeform 95"/>
              <p:cNvSpPr>
                <a:spLocks/>
              </p:cNvSpPr>
              <p:nvPr/>
            </p:nvSpPr>
            <p:spPr bwMode="auto">
              <a:xfrm>
                <a:off x="2007" y="2636"/>
                <a:ext cx="95" cy="138"/>
              </a:xfrm>
              <a:custGeom>
                <a:avLst/>
                <a:gdLst>
                  <a:gd name="T0" fmla="*/ 0 w 200"/>
                  <a:gd name="T1" fmla="*/ 0 h 295"/>
                  <a:gd name="T2" fmla="*/ 0 w 200"/>
                  <a:gd name="T3" fmla="*/ 0 h 295"/>
                  <a:gd name="T4" fmla="*/ 0 w 200"/>
                  <a:gd name="T5" fmla="*/ 0 h 295"/>
                  <a:gd name="T6" fmla="*/ 0 w 200"/>
                  <a:gd name="T7" fmla="*/ 0 h 295"/>
                  <a:gd name="T8" fmla="*/ 0 w 200"/>
                  <a:gd name="T9" fmla="*/ 0 h 295"/>
                  <a:gd name="T10" fmla="*/ 0 w 200"/>
                  <a:gd name="T11" fmla="*/ 0 h 295"/>
                  <a:gd name="T12" fmla="*/ 0 w 200"/>
                  <a:gd name="T13" fmla="*/ 0 h 295"/>
                  <a:gd name="T14" fmla="*/ 0 w 200"/>
                  <a:gd name="T15" fmla="*/ 0 h 295"/>
                  <a:gd name="T16" fmla="*/ 0 w 200"/>
                  <a:gd name="T17" fmla="*/ 0 h 295"/>
                  <a:gd name="T18" fmla="*/ 0 w 200"/>
                  <a:gd name="T19" fmla="*/ 0 h 295"/>
                  <a:gd name="T20" fmla="*/ 0 w 200"/>
                  <a:gd name="T21" fmla="*/ 0 h 295"/>
                  <a:gd name="T22" fmla="*/ 0 w 200"/>
                  <a:gd name="T23" fmla="*/ 0 h 2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"/>
                  <a:gd name="T37" fmla="*/ 0 h 295"/>
                  <a:gd name="T38" fmla="*/ 200 w 200"/>
                  <a:gd name="T39" fmla="*/ 295 h 2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" h="295">
                    <a:moveTo>
                      <a:pt x="50" y="197"/>
                    </a:moveTo>
                    <a:cubicBezTo>
                      <a:pt x="45" y="179"/>
                      <a:pt x="44" y="171"/>
                      <a:pt x="26" y="165"/>
                    </a:cubicBezTo>
                    <a:cubicBezTo>
                      <a:pt x="0" y="87"/>
                      <a:pt x="0" y="20"/>
                      <a:pt x="74" y="9"/>
                    </a:cubicBezTo>
                    <a:cubicBezTo>
                      <a:pt x="78" y="6"/>
                      <a:pt x="81" y="0"/>
                      <a:pt x="86" y="1"/>
                    </a:cubicBezTo>
                    <a:cubicBezTo>
                      <a:pt x="115" y="7"/>
                      <a:pt x="52" y="100"/>
                      <a:pt x="118" y="113"/>
                    </a:cubicBezTo>
                    <a:cubicBezTo>
                      <a:pt x="133" y="123"/>
                      <a:pt x="139" y="131"/>
                      <a:pt x="142" y="149"/>
                    </a:cubicBezTo>
                    <a:cubicBezTo>
                      <a:pt x="144" y="164"/>
                      <a:pt x="138" y="184"/>
                      <a:pt x="150" y="193"/>
                    </a:cubicBezTo>
                    <a:cubicBezTo>
                      <a:pt x="158" y="199"/>
                      <a:pt x="169" y="198"/>
                      <a:pt x="178" y="201"/>
                    </a:cubicBezTo>
                    <a:cubicBezTo>
                      <a:pt x="182" y="205"/>
                      <a:pt x="189" y="207"/>
                      <a:pt x="190" y="213"/>
                    </a:cubicBezTo>
                    <a:cubicBezTo>
                      <a:pt x="200" y="295"/>
                      <a:pt x="175" y="265"/>
                      <a:pt x="98" y="261"/>
                    </a:cubicBezTo>
                    <a:cubicBezTo>
                      <a:pt x="81" y="250"/>
                      <a:pt x="79" y="238"/>
                      <a:pt x="70" y="221"/>
                    </a:cubicBezTo>
                    <a:lnTo>
                      <a:pt x="50" y="197"/>
                    </a:lnTo>
                    <a:close/>
                  </a:path>
                </a:pathLst>
              </a:custGeom>
              <a:solidFill>
                <a:srgbClr val="CC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95" name="Freeform 96"/>
              <p:cNvSpPr>
                <a:spLocks/>
              </p:cNvSpPr>
              <p:nvPr/>
            </p:nvSpPr>
            <p:spPr bwMode="auto">
              <a:xfrm>
                <a:off x="1862" y="2488"/>
                <a:ext cx="28" cy="25"/>
              </a:xfrm>
              <a:custGeom>
                <a:avLst/>
                <a:gdLst>
                  <a:gd name="T0" fmla="*/ 0 w 58"/>
                  <a:gd name="T1" fmla="*/ 0 h 54"/>
                  <a:gd name="T2" fmla="*/ 0 w 58"/>
                  <a:gd name="T3" fmla="*/ 0 h 54"/>
                  <a:gd name="T4" fmla="*/ 0 w 58"/>
                  <a:gd name="T5" fmla="*/ 0 h 54"/>
                  <a:gd name="T6" fmla="*/ 0 w 58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54"/>
                  <a:gd name="T14" fmla="*/ 58 w 58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54">
                    <a:moveTo>
                      <a:pt x="12" y="0"/>
                    </a:moveTo>
                    <a:cubicBezTo>
                      <a:pt x="5" y="20"/>
                      <a:pt x="0" y="44"/>
                      <a:pt x="24" y="52"/>
                    </a:cubicBezTo>
                    <a:cubicBezTo>
                      <a:pt x="31" y="51"/>
                      <a:pt x="41" y="54"/>
                      <a:pt x="44" y="48"/>
                    </a:cubicBezTo>
                    <a:cubicBezTo>
                      <a:pt x="58" y="18"/>
                      <a:pt x="30" y="9"/>
                      <a:pt x="12" y="0"/>
                    </a:cubicBezTo>
                    <a:close/>
                  </a:path>
                </a:pathLst>
              </a:custGeom>
              <a:solidFill>
                <a:srgbClr val="993300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96" name="Freeform 97"/>
              <p:cNvSpPr>
                <a:spLocks/>
              </p:cNvSpPr>
              <p:nvPr/>
            </p:nvSpPr>
            <p:spPr bwMode="auto">
              <a:xfrm>
                <a:off x="1753" y="2441"/>
                <a:ext cx="45" cy="51"/>
              </a:xfrm>
              <a:custGeom>
                <a:avLst/>
                <a:gdLst>
                  <a:gd name="T0" fmla="*/ 0 w 94"/>
                  <a:gd name="T1" fmla="*/ 0 h 108"/>
                  <a:gd name="T2" fmla="*/ 0 w 94"/>
                  <a:gd name="T3" fmla="*/ 0 h 108"/>
                  <a:gd name="T4" fmla="*/ 0 w 94"/>
                  <a:gd name="T5" fmla="*/ 0 h 108"/>
                  <a:gd name="T6" fmla="*/ 0 w 94"/>
                  <a:gd name="T7" fmla="*/ 0 h 108"/>
                  <a:gd name="T8" fmla="*/ 0 w 94"/>
                  <a:gd name="T9" fmla="*/ 0 h 108"/>
                  <a:gd name="T10" fmla="*/ 0 w 94"/>
                  <a:gd name="T11" fmla="*/ 0 h 108"/>
                  <a:gd name="T12" fmla="*/ 0 w 94"/>
                  <a:gd name="T13" fmla="*/ 0 h 108"/>
                  <a:gd name="T14" fmla="*/ 0 w 94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4"/>
                  <a:gd name="T25" fmla="*/ 0 h 108"/>
                  <a:gd name="T26" fmla="*/ 94 w 94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4" h="108">
                    <a:moveTo>
                      <a:pt x="42" y="0"/>
                    </a:moveTo>
                    <a:cubicBezTo>
                      <a:pt x="13" y="6"/>
                      <a:pt x="0" y="20"/>
                      <a:pt x="30" y="40"/>
                    </a:cubicBezTo>
                    <a:cubicBezTo>
                      <a:pt x="36" y="57"/>
                      <a:pt x="36" y="66"/>
                      <a:pt x="18" y="72"/>
                    </a:cubicBezTo>
                    <a:cubicBezTo>
                      <a:pt x="9" y="100"/>
                      <a:pt x="7" y="88"/>
                      <a:pt x="14" y="108"/>
                    </a:cubicBezTo>
                    <a:cubicBezTo>
                      <a:pt x="65" y="100"/>
                      <a:pt x="31" y="100"/>
                      <a:pt x="50" y="72"/>
                    </a:cubicBezTo>
                    <a:cubicBezTo>
                      <a:pt x="58" y="60"/>
                      <a:pt x="79" y="66"/>
                      <a:pt x="94" y="64"/>
                    </a:cubicBezTo>
                    <a:cubicBezTo>
                      <a:pt x="87" y="37"/>
                      <a:pt x="79" y="38"/>
                      <a:pt x="58" y="24"/>
                    </a:cubicBezTo>
                    <a:cubicBezTo>
                      <a:pt x="53" y="16"/>
                      <a:pt x="47" y="8"/>
                      <a:pt x="42" y="0"/>
                    </a:cubicBezTo>
                    <a:close/>
                  </a:path>
                </a:pathLst>
              </a:custGeom>
              <a:solidFill>
                <a:srgbClr val="993300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97" name="Freeform 98"/>
              <p:cNvSpPr>
                <a:spLocks/>
              </p:cNvSpPr>
              <p:nvPr/>
            </p:nvSpPr>
            <p:spPr bwMode="auto">
              <a:xfrm>
                <a:off x="1708" y="2388"/>
                <a:ext cx="39" cy="32"/>
              </a:xfrm>
              <a:custGeom>
                <a:avLst/>
                <a:gdLst>
                  <a:gd name="T0" fmla="*/ 0 w 81"/>
                  <a:gd name="T1" fmla="*/ 0 h 70"/>
                  <a:gd name="T2" fmla="*/ 0 w 81"/>
                  <a:gd name="T3" fmla="*/ 0 h 70"/>
                  <a:gd name="T4" fmla="*/ 0 w 81"/>
                  <a:gd name="T5" fmla="*/ 0 h 70"/>
                  <a:gd name="T6" fmla="*/ 0 w 81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70"/>
                  <a:gd name="T14" fmla="*/ 81 w 81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70">
                    <a:moveTo>
                      <a:pt x="5" y="6"/>
                    </a:moveTo>
                    <a:cubicBezTo>
                      <a:pt x="17" y="7"/>
                      <a:pt x="34" y="0"/>
                      <a:pt x="41" y="10"/>
                    </a:cubicBezTo>
                    <a:cubicBezTo>
                      <a:pt x="81" y="70"/>
                      <a:pt x="19" y="52"/>
                      <a:pt x="5" y="50"/>
                    </a:cubicBezTo>
                    <a:cubicBezTo>
                      <a:pt x="0" y="34"/>
                      <a:pt x="5" y="22"/>
                      <a:pt x="5" y="6"/>
                    </a:cubicBezTo>
                    <a:close/>
                  </a:path>
                </a:pathLst>
              </a:custGeom>
              <a:solidFill>
                <a:srgbClr val="993300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98" name="Freeform 99"/>
              <p:cNvSpPr>
                <a:spLocks/>
              </p:cNvSpPr>
              <p:nvPr/>
            </p:nvSpPr>
            <p:spPr bwMode="auto">
              <a:xfrm>
                <a:off x="1639" y="2349"/>
                <a:ext cx="50" cy="34"/>
              </a:xfrm>
              <a:custGeom>
                <a:avLst/>
                <a:gdLst>
                  <a:gd name="T0" fmla="*/ 0 w 105"/>
                  <a:gd name="T1" fmla="*/ 0 h 72"/>
                  <a:gd name="T2" fmla="*/ 0 w 105"/>
                  <a:gd name="T3" fmla="*/ 0 h 72"/>
                  <a:gd name="T4" fmla="*/ 0 w 105"/>
                  <a:gd name="T5" fmla="*/ 0 h 72"/>
                  <a:gd name="T6" fmla="*/ 0 w 105"/>
                  <a:gd name="T7" fmla="*/ 0 h 72"/>
                  <a:gd name="T8" fmla="*/ 0 w 105"/>
                  <a:gd name="T9" fmla="*/ 0 h 72"/>
                  <a:gd name="T10" fmla="*/ 0 w 105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"/>
                  <a:gd name="T19" fmla="*/ 0 h 72"/>
                  <a:gd name="T20" fmla="*/ 105 w 105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" h="72">
                    <a:moveTo>
                      <a:pt x="35" y="12"/>
                    </a:moveTo>
                    <a:cubicBezTo>
                      <a:pt x="55" y="13"/>
                      <a:pt x="77" y="8"/>
                      <a:pt x="95" y="16"/>
                    </a:cubicBezTo>
                    <a:cubicBezTo>
                      <a:pt x="105" y="20"/>
                      <a:pt x="95" y="40"/>
                      <a:pt x="87" y="48"/>
                    </a:cubicBezTo>
                    <a:cubicBezTo>
                      <a:pt x="79" y="56"/>
                      <a:pt x="48" y="65"/>
                      <a:pt x="39" y="68"/>
                    </a:cubicBezTo>
                    <a:cubicBezTo>
                      <a:pt x="35" y="69"/>
                      <a:pt x="27" y="72"/>
                      <a:pt x="27" y="72"/>
                    </a:cubicBezTo>
                    <a:cubicBezTo>
                      <a:pt x="14" y="53"/>
                      <a:pt x="0" y="0"/>
                      <a:pt x="35" y="12"/>
                    </a:cubicBezTo>
                    <a:close/>
                  </a:path>
                </a:pathLst>
              </a:custGeom>
              <a:solidFill>
                <a:srgbClr val="993300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299" name="Oval 100"/>
              <p:cNvSpPr>
                <a:spLocks noChangeArrowheads="1"/>
              </p:cNvSpPr>
              <p:nvPr/>
            </p:nvSpPr>
            <p:spPr bwMode="auto">
              <a:xfrm>
                <a:off x="1847" y="2534"/>
                <a:ext cx="601" cy="574"/>
              </a:xfrm>
              <a:prstGeom prst="ellipse">
                <a:avLst/>
              </a:prstGeom>
              <a:solidFill>
                <a:srgbClr val="FF9966">
                  <a:alpha val="2901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00" name="Freeform 101"/>
              <p:cNvSpPr>
                <a:spLocks/>
              </p:cNvSpPr>
              <p:nvPr/>
            </p:nvSpPr>
            <p:spPr bwMode="auto">
              <a:xfrm>
                <a:off x="1476" y="2265"/>
                <a:ext cx="129" cy="100"/>
              </a:xfrm>
              <a:custGeom>
                <a:avLst/>
                <a:gdLst>
                  <a:gd name="T0" fmla="*/ 0 w 271"/>
                  <a:gd name="T1" fmla="*/ 0 h 215"/>
                  <a:gd name="T2" fmla="*/ 0 w 271"/>
                  <a:gd name="T3" fmla="*/ 0 h 215"/>
                  <a:gd name="T4" fmla="*/ 0 w 271"/>
                  <a:gd name="T5" fmla="*/ 0 h 215"/>
                  <a:gd name="T6" fmla="*/ 0 w 271"/>
                  <a:gd name="T7" fmla="*/ 0 h 215"/>
                  <a:gd name="T8" fmla="*/ 0 w 271"/>
                  <a:gd name="T9" fmla="*/ 0 h 215"/>
                  <a:gd name="T10" fmla="*/ 0 w 271"/>
                  <a:gd name="T11" fmla="*/ 0 h 215"/>
                  <a:gd name="T12" fmla="*/ 0 w 271"/>
                  <a:gd name="T13" fmla="*/ 0 h 215"/>
                  <a:gd name="T14" fmla="*/ 0 w 271"/>
                  <a:gd name="T15" fmla="*/ 0 h 215"/>
                  <a:gd name="T16" fmla="*/ 0 w 271"/>
                  <a:gd name="T17" fmla="*/ 0 h 215"/>
                  <a:gd name="T18" fmla="*/ 0 w 271"/>
                  <a:gd name="T19" fmla="*/ 0 h 215"/>
                  <a:gd name="T20" fmla="*/ 0 w 271"/>
                  <a:gd name="T21" fmla="*/ 0 h 215"/>
                  <a:gd name="T22" fmla="*/ 0 w 271"/>
                  <a:gd name="T23" fmla="*/ 0 h 215"/>
                  <a:gd name="T24" fmla="*/ 0 w 271"/>
                  <a:gd name="T25" fmla="*/ 0 h 215"/>
                  <a:gd name="T26" fmla="*/ 0 w 271"/>
                  <a:gd name="T27" fmla="*/ 0 h 215"/>
                  <a:gd name="T28" fmla="*/ 0 w 271"/>
                  <a:gd name="T29" fmla="*/ 0 h 2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1"/>
                  <a:gd name="T46" fmla="*/ 0 h 215"/>
                  <a:gd name="T47" fmla="*/ 271 w 271"/>
                  <a:gd name="T48" fmla="*/ 215 h 2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1" h="215">
                    <a:moveTo>
                      <a:pt x="271" y="156"/>
                    </a:moveTo>
                    <a:cubicBezTo>
                      <a:pt x="267" y="123"/>
                      <a:pt x="271" y="121"/>
                      <a:pt x="243" y="112"/>
                    </a:cubicBezTo>
                    <a:cubicBezTo>
                      <a:pt x="229" y="91"/>
                      <a:pt x="233" y="67"/>
                      <a:pt x="211" y="52"/>
                    </a:cubicBezTo>
                    <a:cubicBezTo>
                      <a:pt x="200" y="36"/>
                      <a:pt x="187" y="25"/>
                      <a:pt x="171" y="16"/>
                    </a:cubicBezTo>
                    <a:cubicBezTo>
                      <a:pt x="163" y="11"/>
                      <a:pt x="147" y="0"/>
                      <a:pt x="147" y="0"/>
                    </a:cubicBezTo>
                    <a:cubicBezTo>
                      <a:pt x="112" y="2"/>
                      <a:pt x="93" y="2"/>
                      <a:pt x="63" y="12"/>
                    </a:cubicBezTo>
                    <a:cubicBezTo>
                      <a:pt x="60" y="16"/>
                      <a:pt x="56" y="19"/>
                      <a:pt x="55" y="24"/>
                    </a:cubicBezTo>
                    <a:cubicBezTo>
                      <a:pt x="52" y="37"/>
                      <a:pt x="57" y="52"/>
                      <a:pt x="51" y="64"/>
                    </a:cubicBezTo>
                    <a:cubicBezTo>
                      <a:pt x="47" y="73"/>
                      <a:pt x="27" y="80"/>
                      <a:pt x="27" y="80"/>
                    </a:cubicBezTo>
                    <a:cubicBezTo>
                      <a:pt x="0" y="121"/>
                      <a:pt x="10" y="153"/>
                      <a:pt x="55" y="164"/>
                    </a:cubicBezTo>
                    <a:cubicBezTo>
                      <a:pt x="62" y="169"/>
                      <a:pt x="74" y="176"/>
                      <a:pt x="79" y="184"/>
                    </a:cubicBezTo>
                    <a:cubicBezTo>
                      <a:pt x="96" y="215"/>
                      <a:pt x="75" y="204"/>
                      <a:pt x="99" y="212"/>
                    </a:cubicBezTo>
                    <a:cubicBezTo>
                      <a:pt x="191" y="208"/>
                      <a:pt x="175" y="208"/>
                      <a:pt x="235" y="188"/>
                    </a:cubicBezTo>
                    <a:cubicBezTo>
                      <a:pt x="240" y="180"/>
                      <a:pt x="251" y="177"/>
                      <a:pt x="255" y="168"/>
                    </a:cubicBezTo>
                    <a:cubicBezTo>
                      <a:pt x="266" y="142"/>
                      <a:pt x="249" y="126"/>
                      <a:pt x="271" y="1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>
                      <a:alpha val="50000"/>
                    </a:srgbClr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301" name="Freeform 102"/>
              <p:cNvSpPr>
                <a:spLocks/>
              </p:cNvSpPr>
              <p:nvPr/>
            </p:nvSpPr>
            <p:spPr bwMode="auto">
              <a:xfrm>
                <a:off x="1434" y="2208"/>
                <a:ext cx="222" cy="180"/>
              </a:xfrm>
              <a:custGeom>
                <a:avLst/>
                <a:gdLst>
                  <a:gd name="T0" fmla="*/ 0 w 470"/>
                  <a:gd name="T1" fmla="*/ 0 h 384"/>
                  <a:gd name="T2" fmla="*/ 0 w 470"/>
                  <a:gd name="T3" fmla="*/ 0 h 384"/>
                  <a:gd name="T4" fmla="*/ 0 w 470"/>
                  <a:gd name="T5" fmla="*/ 0 h 384"/>
                  <a:gd name="T6" fmla="*/ 0 w 470"/>
                  <a:gd name="T7" fmla="*/ 0 h 384"/>
                  <a:gd name="T8" fmla="*/ 0 w 470"/>
                  <a:gd name="T9" fmla="*/ 0 h 384"/>
                  <a:gd name="T10" fmla="*/ 0 w 470"/>
                  <a:gd name="T11" fmla="*/ 0 h 384"/>
                  <a:gd name="T12" fmla="*/ 0 w 470"/>
                  <a:gd name="T13" fmla="*/ 0 h 384"/>
                  <a:gd name="T14" fmla="*/ 0 w 470"/>
                  <a:gd name="T15" fmla="*/ 0 h 384"/>
                  <a:gd name="T16" fmla="*/ 0 w 470"/>
                  <a:gd name="T17" fmla="*/ 0 h 384"/>
                  <a:gd name="T18" fmla="*/ 0 w 470"/>
                  <a:gd name="T19" fmla="*/ 0 h 384"/>
                  <a:gd name="T20" fmla="*/ 0 w 470"/>
                  <a:gd name="T21" fmla="*/ 0 h 384"/>
                  <a:gd name="T22" fmla="*/ 0 w 470"/>
                  <a:gd name="T23" fmla="*/ 0 h 384"/>
                  <a:gd name="T24" fmla="*/ 0 w 470"/>
                  <a:gd name="T25" fmla="*/ 0 h 384"/>
                  <a:gd name="T26" fmla="*/ 0 w 470"/>
                  <a:gd name="T27" fmla="*/ 0 h 384"/>
                  <a:gd name="T28" fmla="*/ 0 w 470"/>
                  <a:gd name="T29" fmla="*/ 0 h 384"/>
                  <a:gd name="T30" fmla="*/ 0 w 470"/>
                  <a:gd name="T31" fmla="*/ 0 h 384"/>
                  <a:gd name="T32" fmla="*/ 0 w 470"/>
                  <a:gd name="T33" fmla="*/ 0 h 384"/>
                  <a:gd name="T34" fmla="*/ 0 w 470"/>
                  <a:gd name="T35" fmla="*/ 0 h 384"/>
                  <a:gd name="T36" fmla="*/ 0 w 470"/>
                  <a:gd name="T37" fmla="*/ 0 h 384"/>
                  <a:gd name="T38" fmla="*/ 0 w 470"/>
                  <a:gd name="T39" fmla="*/ 0 h 384"/>
                  <a:gd name="T40" fmla="*/ 0 w 470"/>
                  <a:gd name="T41" fmla="*/ 0 h 384"/>
                  <a:gd name="T42" fmla="*/ 0 w 470"/>
                  <a:gd name="T43" fmla="*/ 0 h 384"/>
                  <a:gd name="T44" fmla="*/ 0 w 470"/>
                  <a:gd name="T45" fmla="*/ 0 h 3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0"/>
                  <a:gd name="T70" fmla="*/ 0 h 384"/>
                  <a:gd name="T71" fmla="*/ 470 w 470"/>
                  <a:gd name="T72" fmla="*/ 384 h 3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0" h="384">
                    <a:moveTo>
                      <a:pt x="365" y="212"/>
                    </a:moveTo>
                    <a:cubicBezTo>
                      <a:pt x="396" y="204"/>
                      <a:pt x="431" y="216"/>
                      <a:pt x="461" y="204"/>
                    </a:cubicBezTo>
                    <a:cubicBezTo>
                      <a:pt x="470" y="200"/>
                      <a:pt x="459" y="185"/>
                      <a:pt x="457" y="176"/>
                    </a:cubicBezTo>
                    <a:cubicBezTo>
                      <a:pt x="452" y="151"/>
                      <a:pt x="442" y="118"/>
                      <a:pt x="421" y="104"/>
                    </a:cubicBezTo>
                    <a:cubicBezTo>
                      <a:pt x="410" y="87"/>
                      <a:pt x="394" y="79"/>
                      <a:pt x="377" y="68"/>
                    </a:cubicBezTo>
                    <a:cubicBezTo>
                      <a:pt x="357" y="54"/>
                      <a:pt x="340" y="38"/>
                      <a:pt x="317" y="28"/>
                    </a:cubicBezTo>
                    <a:cubicBezTo>
                      <a:pt x="288" y="15"/>
                      <a:pt x="255" y="10"/>
                      <a:pt x="225" y="0"/>
                    </a:cubicBezTo>
                    <a:cubicBezTo>
                      <a:pt x="223" y="0"/>
                      <a:pt x="153" y="7"/>
                      <a:pt x="149" y="8"/>
                    </a:cubicBezTo>
                    <a:cubicBezTo>
                      <a:pt x="133" y="12"/>
                      <a:pt x="122" y="24"/>
                      <a:pt x="105" y="28"/>
                    </a:cubicBezTo>
                    <a:cubicBezTo>
                      <a:pt x="90" y="38"/>
                      <a:pt x="74" y="42"/>
                      <a:pt x="57" y="48"/>
                    </a:cubicBezTo>
                    <a:cubicBezTo>
                      <a:pt x="49" y="51"/>
                      <a:pt x="33" y="56"/>
                      <a:pt x="33" y="56"/>
                    </a:cubicBezTo>
                    <a:cubicBezTo>
                      <a:pt x="32" y="60"/>
                      <a:pt x="31" y="64"/>
                      <a:pt x="29" y="68"/>
                    </a:cubicBezTo>
                    <a:cubicBezTo>
                      <a:pt x="26" y="73"/>
                      <a:pt x="20" y="75"/>
                      <a:pt x="17" y="80"/>
                    </a:cubicBezTo>
                    <a:cubicBezTo>
                      <a:pt x="12" y="90"/>
                      <a:pt x="12" y="102"/>
                      <a:pt x="9" y="112"/>
                    </a:cubicBezTo>
                    <a:cubicBezTo>
                      <a:pt x="0" y="182"/>
                      <a:pt x="0" y="169"/>
                      <a:pt x="9" y="284"/>
                    </a:cubicBezTo>
                    <a:cubicBezTo>
                      <a:pt x="11" y="305"/>
                      <a:pt x="29" y="319"/>
                      <a:pt x="45" y="328"/>
                    </a:cubicBezTo>
                    <a:cubicBezTo>
                      <a:pt x="53" y="333"/>
                      <a:pt x="69" y="344"/>
                      <a:pt x="69" y="344"/>
                    </a:cubicBezTo>
                    <a:cubicBezTo>
                      <a:pt x="88" y="372"/>
                      <a:pt x="142" y="374"/>
                      <a:pt x="173" y="384"/>
                    </a:cubicBezTo>
                    <a:cubicBezTo>
                      <a:pt x="244" y="383"/>
                      <a:pt x="314" y="384"/>
                      <a:pt x="385" y="380"/>
                    </a:cubicBezTo>
                    <a:cubicBezTo>
                      <a:pt x="418" y="378"/>
                      <a:pt x="391" y="326"/>
                      <a:pt x="377" y="316"/>
                    </a:cubicBezTo>
                    <a:cubicBezTo>
                      <a:pt x="364" y="296"/>
                      <a:pt x="356" y="287"/>
                      <a:pt x="337" y="272"/>
                    </a:cubicBezTo>
                    <a:cubicBezTo>
                      <a:pt x="329" y="266"/>
                      <a:pt x="313" y="256"/>
                      <a:pt x="313" y="256"/>
                    </a:cubicBezTo>
                    <a:cubicBezTo>
                      <a:pt x="297" y="209"/>
                      <a:pt x="330" y="218"/>
                      <a:pt x="365" y="212"/>
                    </a:cubicBezTo>
                    <a:close/>
                  </a:path>
                </a:pathLst>
              </a:custGeom>
              <a:solidFill>
                <a:srgbClr val="99CC00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302" name="Freeform 103"/>
              <p:cNvSpPr>
                <a:spLocks/>
              </p:cNvSpPr>
              <p:nvPr/>
            </p:nvSpPr>
            <p:spPr bwMode="auto">
              <a:xfrm>
                <a:off x="1378" y="2151"/>
                <a:ext cx="813" cy="678"/>
              </a:xfrm>
              <a:custGeom>
                <a:avLst/>
                <a:gdLst>
                  <a:gd name="T0" fmla="*/ 0 w 1718"/>
                  <a:gd name="T1" fmla="*/ 0 h 1446"/>
                  <a:gd name="T2" fmla="*/ 0 w 1718"/>
                  <a:gd name="T3" fmla="*/ 0 h 1446"/>
                  <a:gd name="T4" fmla="*/ 0 w 1718"/>
                  <a:gd name="T5" fmla="*/ 0 h 1446"/>
                  <a:gd name="T6" fmla="*/ 0 w 1718"/>
                  <a:gd name="T7" fmla="*/ 0 h 1446"/>
                  <a:gd name="T8" fmla="*/ 0 w 1718"/>
                  <a:gd name="T9" fmla="*/ 0 h 1446"/>
                  <a:gd name="T10" fmla="*/ 0 w 1718"/>
                  <a:gd name="T11" fmla="*/ 0 h 1446"/>
                  <a:gd name="T12" fmla="*/ 0 w 1718"/>
                  <a:gd name="T13" fmla="*/ 0 h 1446"/>
                  <a:gd name="T14" fmla="*/ 0 w 1718"/>
                  <a:gd name="T15" fmla="*/ 0 h 1446"/>
                  <a:gd name="T16" fmla="*/ 0 w 1718"/>
                  <a:gd name="T17" fmla="*/ 0 h 1446"/>
                  <a:gd name="T18" fmla="*/ 0 w 1718"/>
                  <a:gd name="T19" fmla="*/ 0 h 1446"/>
                  <a:gd name="T20" fmla="*/ 0 w 1718"/>
                  <a:gd name="T21" fmla="*/ 0 h 1446"/>
                  <a:gd name="T22" fmla="*/ 0 w 1718"/>
                  <a:gd name="T23" fmla="*/ 0 h 1446"/>
                  <a:gd name="T24" fmla="*/ 0 w 1718"/>
                  <a:gd name="T25" fmla="*/ 0 h 1446"/>
                  <a:gd name="T26" fmla="*/ 0 w 1718"/>
                  <a:gd name="T27" fmla="*/ 0 h 1446"/>
                  <a:gd name="T28" fmla="*/ 0 w 1718"/>
                  <a:gd name="T29" fmla="*/ 0 h 1446"/>
                  <a:gd name="T30" fmla="*/ 0 w 1718"/>
                  <a:gd name="T31" fmla="*/ 0 h 1446"/>
                  <a:gd name="T32" fmla="*/ 0 w 1718"/>
                  <a:gd name="T33" fmla="*/ 0 h 1446"/>
                  <a:gd name="T34" fmla="*/ 0 w 1718"/>
                  <a:gd name="T35" fmla="*/ 0 h 1446"/>
                  <a:gd name="T36" fmla="*/ 0 w 1718"/>
                  <a:gd name="T37" fmla="*/ 0 h 1446"/>
                  <a:gd name="T38" fmla="*/ 0 w 1718"/>
                  <a:gd name="T39" fmla="*/ 0 h 1446"/>
                  <a:gd name="T40" fmla="*/ 0 w 1718"/>
                  <a:gd name="T41" fmla="*/ 0 h 1446"/>
                  <a:gd name="T42" fmla="*/ 0 w 1718"/>
                  <a:gd name="T43" fmla="*/ 0 h 1446"/>
                  <a:gd name="T44" fmla="*/ 0 w 1718"/>
                  <a:gd name="T45" fmla="*/ 0 h 1446"/>
                  <a:gd name="T46" fmla="*/ 0 w 1718"/>
                  <a:gd name="T47" fmla="*/ 0 h 1446"/>
                  <a:gd name="T48" fmla="*/ 0 w 1718"/>
                  <a:gd name="T49" fmla="*/ 0 h 1446"/>
                  <a:gd name="T50" fmla="*/ 0 w 1718"/>
                  <a:gd name="T51" fmla="*/ 0 h 1446"/>
                  <a:gd name="T52" fmla="*/ 0 w 1718"/>
                  <a:gd name="T53" fmla="*/ 0 h 1446"/>
                  <a:gd name="T54" fmla="*/ 0 w 1718"/>
                  <a:gd name="T55" fmla="*/ 0 h 1446"/>
                  <a:gd name="T56" fmla="*/ 0 w 1718"/>
                  <a:gd name="T57" fmla="*/ 0 h 1446"/>
                  <a:gd name="T58" fmla="*/ 0 w 1718"/>
                  <a:gd name="T59" fmla="*/ 0 h 1446"/>
                  <a:gd name="T60" fmla="*/ 0 w 1718"/>
                  <a:gd name="T61" fmla="*/ 0 h 1446"/>
                  <a:gd name="T62" fmla="*/ 0 w 1718"/>
                  <a:gd name="T63" fmla="*/ 0 h 1446"/>
                  <a:gd name="T64" fmla="*/ 0 w 1718"/>
                  <a:gd name="T65" fmla="*/ 0 h 1446"/>
                  <a:gd name="T66" fmla="*/ 0 w 1718"/>
                  <a:gd name="T67" fmla="*/ 0 h 1446"/>
                  <a:gd name="T68" fmla="*/ 0 w 1718"/>
                  <a:gd name="T69" fmla="*/ 0 h 14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18"/>
                  <a:gd name="T106" fmla="*/ 0 h 1446"/>
                  <a:gd name="T107" fmla="*/ 1718 w 1718"/>
                  <a:gd name="T108" fmla="*/ 1446 h 14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18" h="1446">
                    <a:moveTo>
                      <a:pt x="246" y="0"/>
                    </a:moveTo>
                    <a:cubicBezTo>
                      <a:pt x="274" y="1"/>
                      <a:pt x="302" y="2"/>
                      <a:pt x="330" y="4"/>
                    </a:cubicBezTo>
                    <a:cubicBezTo>
                      <a:pt x="348" y="6"/>
                      <a:pt x="363" y="22"/>
                      <a:pt x="378" y="32"/>
                    </a:cubicBezTo>
                    <a:cubicBezTo>
                      <a:pt x="394" y="42"/>
                      <a:pt x="412" y="45"/>
                      <a:pt x="430" y="48"/>
                    </a:cubicBezTo>
                    <a:cubicBezTo>
                      <a:pt x="443" y="52"/>
                      <a:pt x="453" y="60"/>
                      <a:pt x="466" y="64"/>
                    </a:cubicBezTo>
                    <a:cubicBezTo>
                      <a:pt x="472" y="81"/>
                      <a:pt x="487" y="94"/>
                      <a:pt x="498" y="108"/>
                    </a:cubicBezTo>
                    <a:cubicBezTo>
                      <a:pt x="510" y="122"/>
                      <a:pt x="508" y="144"/>
                      <a:pt x="522" y="156"/>
                    </a:cubicBezTo>
                    <a:cubicBezTo>
                      <a:pt x="547" y="178"/>
                      <a:pt x="582" y="184"/>
                      <a:pt x="614" y="192"/>
                    </a:cubicBezTo>
                    <a:cubicBezTo>
                      <a:pt x="618" y="193"/>
                      <a:pt x="622" y="194"/>
                      <a:pt x="626" y="196"/>
                    </a:cubicBezTo>
                    <a:cubicBezTo>
                      <a:pt x="630" y="198"/>
                      <a:pt x="633" y="202"/>
                      <a:pt x="638" y="204"/>
                    </a:cubicBezTo>
                    <a:cubicBezTo>
                      <a:pt x="676" y="217"/>
                      <a:pt x="712" y="217"/>
                      <a:pt x="746" y="240"/>
                    </a:cubicBezTo>
                    <a:cubicBezTo>
                      <a:pt x="765" y="269"/>
                      <a:pt x="810" y="285"/>
                      <a:pt x="842" y="296"/>
                    </a:cubicBezTo>
                    <a:cubicBezTo>
                      <a:pt x="858" y="320"/>
                      <a:pt x="881" y="334"/>
                      <a:pt x="898" y="356"/>
                    </a:cubicBezTo>
                    <a:cubicBezTo>
                      <a:pt x="906" y="367"/>
                      <a:pt x="908" y="382"/>
                      <a:pt x="918" y="392"/>
                    </a:cubicBezTo>
                    <a:cubicBezTo>
                      <a:pt x="928" y="402"/>
                      <a:pt x="944" y="402"/>
                      <a:pt x="954" y="412"/>
                    </a:cubicBezTo>
                    <a:cubicBezTo>
                      <a:pt x="1004" y="462"/>
                      <a:pt x="1044" y="472"/>
                      <a:pt x="1114" y="476"/>
                    </a:cubicBezTo>
                    <a:cubicBezTo>
                      <a:pt x="1151" y="513"/>
                      <a:pt x="1185" y="551"/>
                      <a:pt x="1230" y="576"/>
                    </a:cubicBezTo>
                    <a:cubicBezTo>
                      <a:pt x="1248" y="586"/>
                      <a:pt x="1260" y="606"/>
                      <a:pt x="1278" y="612"/>
                    </a:cubicBezTo>
                    <a:cubicBezTo>
                      <a:pt x="1286" y="635"/>
                      <a:pt x="1307" y="650"/>
                      <a:pt x="1314" y="672"/>
                    </a:cubicBezTo>
                    <a:cubicBezTo>
                      <a:pt x="1333" y="729"/>
                      <a:pt x="1339" y="810"/>
                      <a:pt x="1390" y="848"/>
                    </a:cubicBezTo>
                    <a:cubicBezTo>
                      <a:pt x="1403" y="888"/>
                      <a:pt x="1419" y="883"/>
                      <a:pt x="1458" y="896"/>
                    </a:cubicBezTo>
                    <a:cubicBezTo>
                      <a:pt x="1472" y="901"/>
                      <a:pt x="1493" y="919"/>
                      <a:pt x="1506" y="928"/>
                    </a:cubicBezTo>
                    <a:cubicBezTo>
                      <a:pt x="1530" y="944"/>
                      <a:pt x="1558" y="956"/>
                      <a:pt x="1582" y="972"/>
                    </a:cubicBezTo>
                    <a:cubicBezTo>
                      <a:pt x="1586" y="990"/>
                      <a:pt x="1589" y="1015"/>
                      <a:pt x="1598" y="1032"/>
                    </a:cubicBezTo>
                    <a:cubicBezTo>
                      <a:pt x="1612" y="1060"/>
                      <a:pt x="1637" y="1082"/>
                      <a:pt x="1654" y="1108"/>
                    </a:cubicBezTo>
                    <a:cubicBezTo>
                      <a:pt x="1676" y="1141"/>
                      <a:pt x="1680" y="1183"/>
                      <a:pt x="1702" y="1216"/>
                    </a:cubicBezTo>
                    <a:cubicBezTo>
                      <a:pt x="1716" y="1270"/>
                      <a:pt x="1718" y="1275"/>
                      <a:pt x="1702" y="1368"/>
                    </a:cubicBezTo>
                    <a:cubicBezTo>
                      <a:pt x="1699" y="1388"/>
                      <a:pt x="1645" y="1418"/>
                      <a:pt x="1630" y="1428"/>
                    </a:cubicBezTo>
                    <a:cubicBezTo>
                      <a:pt x="1619" y="1435"/>
                      <a:pt x="1594" y="1444"/>
                      <a:pt x="1594" y="1444"/>
                    </a:cubicBezTo>
                    <a:cubicBezTo>
                      <a:pt x="1570" y="1443"/>
                      <a:pt x="1545" y="1446"/>
                      <a:pt x="1522" y="1440"/>
                    </a:cubicBezTo>
                    <a:cubicBezTo>
                      <a:pt x="1516" y="1438"/>
                      <a:pt x="1515" y="1429"/>
                      <a:pt x="1510" y="1424"/>
                    </a:cubicBezTo>
                    <a:cubicBezTo>
                      <a:pt x="1499" y="1413"/>
                      <a:pt x="1485" y="1403"/>
                      <a:pt x="1474" y="1392"/>
                    </a:cubicBezTo>
                    <a:cubicBezTo>
                      <a:pt x="1448" y="1366"/>
                      <a:pt x="1425" y="1345"/>
                      <a:pt x="1394" y="1324"/>
                    </a:cubicBezTo>
                    <a:cubicBezTo>
                      <a:pt x="1385" y="1318"/>
                      <a:pt x="1373" y="1319"/>
                      <a:pt x="1362" y="1316"/>
                    </a:cubicBezTo>
                    <a:cubicBezTo>
                      <a:pt x="1322" y="1306"/>
                      <a:pt x="1279" y="1313"/>
                      <a:pt x="1238" y="1312"/>
                    </a:cubicBezTo>
                    <a:cubicBezTo>
                      <a:pt x="1237" y="1312"/>
                      <a:pt x="1197" y="1305"/>
                      <a:pt x="1194" y="1304"/>
                    </a:cubicBezTo>
                    <a:cubicBezTo>
                      <a:pt x="1189" y="1301"/>
                      <a:pt x="1187" y="1295"/>
                      <a:pt x="1182" y="1292"/>
                    </a:cubicBezTo>
                    <a:cubicBezTo>
                      <a:pt x="1178" y="1290"/>
                      <a:pt x="1174" y="1289"/>
                      <a:pt x="1170" y="1288"/>
                    </a:cubicBezTo>
                    <a:cubicBezTo>
                      <a:pt x="1158" y="1272"/>
                      <a:pt x="1139" y="1254"/>
                      <a:pt x="1130" y="1236"/>
                    </a:cubicBezTo>
                    <a:cubicBezTo>
                      <a:pt x="1118" y="1213"/>
                      <a:pt x="1112" y="1187"/>
                      <a:pt x="1090" y="1172"/>
                    </a:cubicBezTo>
                    <a:cubicBezTo>
                      <a:pt x="1086" y="1159"/>
                      <a:pt x="1070" y="1136"/>
                      <a:pt x="1070" y="1136"/>
                    </a:cubicBezTo>
                    <a:cubicBezTo>
                      <a:pt x="1062" y="1105"/>
                      <a:pt x="1050" y="1063"/>
                      <a:pt x="1022" y="1044"/>
                    </a:cubicBezTo>
                    <a:cubicBezTo>
                      <a:pt x="1015" y="1022"/>
                      <a:pt x="986" y="1012"/>
                      <a:pt x="970" y="996"/>
                    </a:cubicBezTo>
                    <a:cubicBezTo>
                      <a:pt x="956" y="982"/>
                      <a:pt x="938" y="968"/>
                      <a:pt x="926" y="952"/>
                    </a:cubicBezTo>
                    <a:cubicBezTo>
                      <a:pt x="908" y="929"/>
                      <a:pt x="902" y="912"/>
                      <a:pt x="878" y="896"/>
                    </a:cubicBezTo>
                    <a:cubicBezTo>
                      <a:pt x="869" y="882"/>
                      <a:pt x="854" y="865"/>
                      <a:pt x="838" y="860"/>
                    </a:cubicBezTo>
                    <a:cubicBezTo>
                      <a:pt x="804" y="826"/>
                      <a:pt x="780" y="821"/>
                      <a:pt x="730" y="816"/>
                    </a:cubicBezTo>
                    <a:cubicBezTo>
                      <a:pt x="690" y="803"/>
                      <a:pt x="671" y="766"/>
                      <a:pt x="638" y="744"/>
                    </a:cubicBezTo>
                    <a:cubicBezTo>
                      <a:pt x="629" y="730"/>
                      <a:pt x="620" y="721"/>
                      <a:pt x="606" y="712"/>
                    </a:cubicBezTo>
                    <a:cubicBezTo>
                      <a:pt x="596" y="697"/>
                      <a:pt x="578" y="693"/>
                      <a:pt x="562" y="684"/>
                    </a:cubicBezTo>
                    <a:cubicBezTo>
                      <a:pt x="552" y="678"/>
                      <a:pt x="530" y="668"/>
                      <a:pt x="530" y="668"/>
                    </a:cubicBezTo>
                    <a:cubicBezTo>
                      <a:pt x="513" y="643"/>
                      <a:pt x="480" y="610"/>
                      <a:pt x="450" y="600"/>
                    </a:cubicBezTo>
                    <a:cubicBezTo>
                      <a:pt x="442" y="597"/>
                      <a:pt x="434" y="594"/>
                      <a:pt x="426" y="592"/>
                    </a:cubicBezTo>
                    <a:cubicBezTo>
                      <a:pt x="421" y="591"/>
                      <a:pt x="415" y="590"/>
                      <a:pt x="410" y="588"/>
                    </a:cubicBezTo>
                    <a:cubicBezTo>
                      <a:pt x="402" y="586"/>
                      <a:pt x="386" y="580"/>
                      <a:pt x="386" y="580"/>
                    </a:cubicBezTo>
                    <a:cubicBezTo>
                      <a:pt x="373" y="570"/>
                      <a:pt x="357" y="559"/>
                      <a:pt x="342" y="552"/>
                    </a:cubicBezTo>
                    <a:cubicBezTo>
                      <a:pt x="334" y="549"/>
                      <a:pt x="318" y="544"/>
                      <a:pt x="318" y="544"/>
                    </a:cubicBezTo>
                    <a:cubicBezTo>
                      <a:pt x="310" y="532"/>
                      <a:pt x="294" y="512"/>
                      <a:pt x="282" y="508"/>
                    </a:cubicBezTo>
                    <a:cubicBezTo>
                      <a:pt x="263" y="480"/>
                      <a:pt x="262" y="483"/>
                      <a:pt x="230" y="472"/>
                    </a:cubicBezTo>
                    <a:cubicBezTo>
                      <a:pt x="222" y="469"/>
                      <a:pt x="214" y="467"/>
                      <a:pt x="206" y="464"/>
                    </a:cubicBezTo>
                    <a:cubicBezTo>
                      <a:pt x="202" y="463"/>
                      <a:pt x="194" y="460"/>
                      <a:pt x="194" y="460"/>
                    </a:cubicBezTo>
                    <a:cubicBezTo>
                      <a:pt x="181" y="447"/>
                      <a:pt x="163" y="434"/>
                      <a:pt x="146" y="428"/>
                    </a:cubicBezTo>
                    <a:cubicBezTo>
                      <a:pt x="134" y="416"/>
                      <a:pt x="124" y="413"/>
                      <a:pt x="110" y="404"/>
                    </a:cubicBezTo>
                    <a:cubicBezTo>
                      <a:pt x="102" y="392"/>
                      <a:pt x="80" y="373"/>
                      <a:pt x="66" y="368"/>
                    </a:cubicBezTo>
                    <a:cubicBezTo>
                      <a:pt x="48" y="350"/>
                      <a:pt x="32" y="329"/>
                      <a:pt x="18" y="308"/>
                    </a:cubicBezTo>
                    <a:cubicBezTo>
                      <a:pt x="11" y="297"/>
                      <a:pt x="2" y="272"/>
                      <a:pt x="2" y="272"/>
                    </a:cubicBezTo>
                    <a:cubicBezTo>
                      <a:pt x="4" y="224"/>
                      <a:pt x="0" y="154"/>
                      <a:pt x="38" y="116"/>
                    </a:cubicBezTo>
                    <a:cubicBezTo>
                      <a:pt x="43" y="100"/>
                      <a:pt x="46" y="93"/>
                      <a:pt x="62" y="88"/>
                    </a:cubicBezTo>
                    <a:cubicBezTo>
                      <a:pt x="69" y="68"/>
                      <a:pt x="86" y="63"/>
                      <a:pt x="102" y="52"/>
                    </a:cubicBezTo>
                    <a:cubicBezTo>
                      <a:pt x="144" y="24"/>
                      <a:pt x="197" y="14"/>
                      <a:pt x="246" y="0"/>
                    </a:cubicBezTo>
                    <a:close/>
                  </a:path>
                </a:pathLst>
              </a:custGeom>
              <a:solidFill>
                <a:srgbClr val="FF9933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303" name="Freeform 104"/>
              <p:cNvSpPr>
                <a:spLocks/>
              </p:cNvSpPr>
              <p:nvPr/>
            </p:nvSpPr>
            <p:spPr bwMode="auto">
              <a:xfrm>
                <a:off x="2481" y="3097"/>
                <a:ext cx="214" cy="162"/>
              </a:xfrm>
              <a:custGeom>
                <a:avLst/>
                <a:gdLst>
                  <a:gd name="T0" fmla="*/ 0 w 452"/>
                  <a:gd name="T1" fmla="*/ 0 h 345"/>
                  <a:gd name="T2" fmla="*/ 0 w 452"/>
                  <a:gd name="T3" fmla="*/ 0 h 345"/>
                  <a:gd name="T4" fmla="*/ 0 w 452"/>
                  <a:gd name="T5" fmla="*/ 0 h 345"/>
                  <a:gd name="T6" fmla="*/ 0 w 452"/>
                  <a:gd name="T7" fmla="*/ 0 h 345"/>
                  <a:gd name="T8" fmla="*/ 0 w 452"/>
                  <a:gd name="T9" fmla="*/ 0 h 345"/>
                  <a:gd name="T10" fmla="*/ 0 w 452"/>
                  <a:gd name="T11" fmla="*/ 0 h 345"/>
                  <a:gd name="T12" fmla="*/ 0 w 452"/>
                  <a:gd name="T13" fmla="*/ 0 h 345"/>
                  <a:gd name="T14" fmla="*/ 0 w 452"/>
                  <a:gd name="T15" fmla="*/ 0 h 345"/>
                  <a:gd name="T16" fmla="*/ 0 w 452"/>
                  <a:gd name="T17" fmla="*/ 0 h 345"/>
                  <a:gd name="T18" fmla="*/ 0 w 452"/>
                  <a:gd name="T19" fmla="*/ 0 h 345"/>
                  <a:gd name="T20" fmla="*/ 0 w 452"/>
                  <a:gd name="T21" fmla="*/ 0 h 345"/>
                  <a:gd name="T22" fmla="*/ 0 w 452"/>
                  <a:gd name="T23" fmla="*/ 0 h 345"/>
                  <a:gd name="T24" fmla="*/ 0 w 452"/>
                  <a:gd name="T25" fmla="*/ 0 h 345"/>
                  <a:gd name="T26" fmla="*/ 0 w 452"/>
                  <a:gd name="T27" fmla="*/ 0 h 345"/>
                  <a:gd name="T28" fmla="*/ 0 w 452"/>
                  <a:gd name="T29" fmla="*/ 0 h 345"/>
                  <a:gd name="T30" fmla="*/ 0 w 452"/>
                  <a:gd name="T31" fmla="*/ 0 h 345"/>
                  <a:gd name="T32" fmla="*/ 0 w 452"/>
                  <a:gd name="T33" fmla="*/ 0 h 345"/>
                  <a:gd name="T34" fmla="*/ 0 w 452"/>
                  <a:gd name="T35" fmla="*/ 0 h 345"/>
                  <a:gd name="T36" fmla="*/ 0 w 452"/>
                  <a:gd name="T37" fmla="*/ 0 h 345"/>
                  <a:gd name="T38" fmla="*/ 0 w 452"/>
                  <a:gd name="T39" fmla="*/ 0 h 3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2"/>
                  <a:gd name="T61" fmla="*/ 0 h 345"/>
                  <a:gd name="T62" fmla="*/ 452 w 452"/>
                  <a:gd name="T63" fmla="*/ 345 h 3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2" h="345">
                    <a:moveTo>
                      <a:pt x="48" y="29"/>
                    </a:moveTo>
                    <a:cubicBezTo>
                      <a:pt x="61" y="20"/>
                      <a:pt x="71" y="10"/>
                      <a:pt x="84" y="1"/>
                    </a:cubicBezTo>
                    <a:cubicBezTo>
                      <a:pt x="189" y="4"/>
                      <a:pt x="181" y="0"/>
                      <a:pt x="244" y="13"/>
                    </a:cubicBezTo>
                    <a:cubicBezTo>
                      <a:pt x="258" y="34"/>
                      <a:pt x="250" y="90"/>
                      <a:pt x="264" y="101"/>
                    </a:cubicBezTo>
                    <a:cubicBezTo>
                      <a:pt x="275" y="110"/>
                      <a:pt x="291" y="109"/>
                      <a:pt x="304" y="113"/>
                    </a:cubicBezTo>
                    <a:cubicBezTo>
                      <a:pt x="337" y="124"/>
                      <a:pt x="365" y="133"/>
                      <a:pt x="400" y="137"/>
                    </a:cubicBezTo>
                    <a:cubicBezTo>
                      <a:pt x="431" y="158"/>
                      <a:pt x="432" y="170"/>
                      <a:pt x="440" y="205"/>
                    </a:cubicBezTo>
                    <a:cubicBezTo>
                      <a:pt x="441" y="212"/>
                      <a:pt x="442" y="218"/>
                      <a:pt x="444" y="225"/>
                    </a:cubicBezTo>
                    <a:cubicBezTo>
                      <a:pt x="446" y="233"/>
                      <a:pt x="452" y="249"/>
                      <a:pt x="452" y="249"/>
                    </a:cubicBezTo>
                    <a:cubicBezTo>
                      <a:pt x="449" y="274"/>
                      <a:pt x="442" y="298"/>
                      <a:pt x="416" y="309"/>
                    </a:cubicBezTo>
                    <a:cubicBezTo>
                      <a:pt x="408" y="312"/>
                      <a:pt x="400" y="314"/>
                      <a:pt x="392" y="317"/>
                    </a:cubicBezTo>
                    <a:cubicBezTo>
                      <a:pt x="388" y="318"/>
                      <a:pt x="380" y="321"/>
                      <a:pt x="380" y="321"/>
                    </a:cubicBezTo>
                    <a:cubicBezTo>
                      <a:pt x="370" y="336"/>
                      <a:pt x="361" y="339"/>
                      <a:pt x="344" y="345"/>
                    </a:cubicBezTo>
                    <a:cubicBezTo>
                      <a:pt x="306" y="339"/>
                      <a:pt x="316" y="336"/>
                      <a:pt x="288" y="317"/>
                    </a:cubicBezTo>
                    <a:cubicBezTo>
                      <a:pt x="279" y="303"/>
                      <a:pt x="278" y="295"/>
                      <a:pt x="264" y="285"/>
                    </a:cubicBezTo>
                    <a:cubicBezTo>
                      <a:pt x="247" y="259"/>
                      <a:pt x="232" y="207"/>
                      <a:pt x="192" y="205"/>
                    </a:cubicBezTo>
                    <a:cubicBezTo>
                      <a:pt x="137" y="203"/>
                      <a:pt x="83" y="202"/>
                      <a:pt x="28" y="201"/>
                    </a:cubicBezTo>
                    <a:cubicBezTo>
                      <a:pt x="0" y="192"/>
                      <a:pt x="7" y="201"/>
                      <a:pt x="0" y="181"/>
                    </a:cubicBezTo>
                    <a:cubicBezTo>
                      <a:pt x="2" y="160"/>
                      <a:pt x="5" y="49"/>
                      <a:pt x="20" y="37"/>
                    </a:cubicBezTo>
                    <a:cubicBezTo>
                      <a:pt x="23" y="35"/>
                      <a:pt x="47" y="29"/>
                      <a:pt x="48" y="29"/>
                    </a:cubicBezTo>
                    <a:close/>
                  </a:path>
                </a:pathLst>
              </a:custGeom>
              <a:solidFill>
                <a:srgbClr val="CC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304" name="Freeform 105"/>
              <p:cNvSpPr>
                <a:spLocks/>
              </p:cNvSpPr>
              <p:nvPr/>
            </p:nvSpPr>
            <p:spPr bwMode="auto">
              <a:xfrm>
                <a:off x="2177" y="2827"/>
                <a:ext cx="562" cy="482"/>
              </a:xfrm>
              <a:custGeom>
                <a:avLst/>
                <a:gdLst>
                  <a:gd name="T0" fmla="*/ 0 w 1188"/>
                  <a:gd name="T1" fmla="*/ 0 h 1029"/>
                  <a:gd name="T2" fmla="*/ 0 w 1188"/>
                  <a:gd name="T3" fmla="*/ 0 h 1029"/>
                  <a:gd name="T4" fmla="*/ 0 w 1188"/>
                  <a:gd name="T5" fmla="*/ 0 h 1029"/>
                  <a:gd name="T6" fmla="*/ 0 w 1188"/>
                  <a:gd name="T7" fmla="*/ 0 h 1029"/>
                  <a:gd name="T8" fmla="*/ 0 w 1188"/>
                  <a:gd name="T9" fmla="*/ 0 h 1029"/>
                  <a:gd name="T10" fmla="*/ 0 w 1188"/>
                  <a:gd name="T11" fmla="*/ 0 h 1029"/>
                  <a:gd name="T12" fmla="*/ 0 w 1188"/>
                  <a:gd name="T13" fmla="*/ 0 h 1029"/>
                  <a:gd name="T14" fmla="*/ 0 w 1188"/>
                  <a:gd name="T15" fmla="*/ 0 h 1029"/>
                  <a:gd name="T16" fmla="*/ 0 w 1188"/>
                  <a:gd name="T17" fmla="*/ 0 h 1029"/>
                  <a:gd name="T18" fmla="*/ 0 w 1188"/>
                  <a:gd name="T19" fmla="*/ 0 h 1029"/>
                  <a:gd name="T20" fmla="*/ 0 w 1188"/>
                  <a:gd name="T21" fmla="*/ 0 h 1029"/>
                  <a:gd name="T22" fmla="*/ 0 w 1188"/>
                  <a:gd name="T23" fmla="*/ 0 h 1029"/>
                  <a:gd name="T24" fmla="*/ 0 w 1188"/>
                  <a:gd name="T25" fmla="*/ 0 h 1029"/>
                  <a:gd name="T26" fmla="*/ 0 w 1188"/>
                  <a:gd name="T27" fmla="*/ 0 h 1029"/>
                  <a:gd name="T28" fmla="*/ 0 w 1188"/>
                  <a:gd name="T29" fmla="*/ 0 h 1029"/>
                  <a:gd name="T30" fmla="*/ 0 w 1188"/>
                  <a:gd name="T31" fmla="*/ 0 h 1029"/>
                  <a:gd name="T32" fmla="*/ 0 w 1188"/>
                  <a:gd name="T33" fmla="*/ 0 h 1029"/>
                  <a:gd name="T34" fmla="*/ 0 w 1188"/>
                  <a:gd name="T35" fmla="*/ 0 h 1029"/>
                  <a:gd name="T36" fmla="*/ 0 w 1188"/>
                  <a:gd name="T37" fmla="*/ 0 h 1029"/>
                  <a:gd name="T38" fmla="*/ 0 w 1188"/>
                  <a:gd name="T39" fmla="*/ 0 h 1029"/>
                  <a:gd name="T40" fmla="*/ 0 w 1188"/>
                  <a:gd name="T41" fmla="*/ 0 h 1029"/>
                  <a:gd name="T42" fmla="*/ 0 w 1188"/>
                  <a:gd name="T43" fmla="*/ 0 h 1029"/>
                  <a:gd name="T44" fmla="*/ 0 w 1188"/>
                  <a:gd name="T45" fmla="*/ 0 h 1029"/>
                  <a:gd name="T46" fmla="*/ 0 w 1188"/>
                  <a:gd name="T47" fmla="*/ 0 h 1029"/>
                  <a:gd name="T48" fmla="*/ 0 w 1188"/>
                  <a:gd name="T49" fmla="*/ 0 h 1029"/>
                  <a:gd name="T50" fmla="*/ 0 w 1188"/>
                  <a:gd name="T51" fmla="*/ 0 h 1029"/>
                  <a:gd name="T52" fmla="*/ 0 w 1188"/>
                  <a:gd name="T53" fmla="*/ 0 h 1029"/>
                  <a:gd name="T54" fmla="*/ 0 w 1188"/>
                  <a:gd name="T55" fmla="*/ 0 h 1029"/>
                  <a:gd name="T56" fmla="*/ 0 w 1188"/>
                  <a:gd name="T57" fmla="*/ 0 h 1029"/>
                  <a:gd name="T58" fmla="*/ 0 w 1188"/>
                  <a:gd name="T59" fmla="*/ 0 h 1029"/>
                  <a:gd name="T60" fmla="*/ 0 w 1188"/>
                  <a:gd name="T61" fmla="*/ 0 h 1029"/>
                  <a:gd name="T62" fmla="*/ 0 w 1188"/>
                  <a:gd name="T63" fmla="*/ 0 h 1029"/>
                  <a:gd name="T64" fmla="*/ 0 w 1188"/>
                  <a:gd name="T65" fmla="*/ 0 h 1029"/>
                  <a:gd name="T66" fmla="*/ 0 w 1188"/>
                  <a:gd name="T67" fmla="*/ 0 h 1029"/>
                  <a:gd name="T68" fmla="*/ 0 w 1188"/>
                  <a:gd name="T69" fmla="*/ 0 h 1029"/>
                  <a:gd name="T70" fmla="*/ 0 w 1188"/>
                  <a:gd name="T71" fmla="*/ 0 h 1029"/>
                  <a:gd name="T72" fmla="*/ 0 w 1188"/>
                  <a:gd name="T73" fmla="*/ 0 h 1029"/>
                  <a:gd name="T74" fmla="*/ 0 w 1188"/>
                  <a:gd name="T75" fmla="*/ 0 h 1029"/>
                  <a:gd name="T76" fmla="*/ 0 w 1188"/>
                  <a:gd name="T77" fmla="*/ 0 h 1029"/>
                  <a:gd name="T78" fmla="*/ 0 w 1188"/>
                  <a:gd name="T79" fmla="*/ 0 h 10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88"/>
                  <a:gd name="T121" fmla="*/ 0 h 1029"/>
                  <a:gd name="T122" fmla="*/ 1188 w 1188"/>
                  <a:gd name="T123" fmla="*/ 1029 h 10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88" h="1029">
                    <a:moveTo>
                      <a:pt x="230" y="0"/>
                    </a:moveTo>
                    <a:cubicBezTo>
                      <a:pt x="243" y="0"/>
                      <a:pt x="293" y="1"/>
                      <a:pt x="316" y="4"/>
                    </a:cubicBezTo>
                    <a:cubicBezTo>
                      <a:pt x="325" y="5"/>
                      <a:pt x="340" y="18"/>
                      <a:pt x="340" y="18"/>
                    </a:cubicBezTo>
                    <a:cubicBezTo>
                      <a:pt x="352" y="36"/>
                      <a:pt x="378" y="38"/>
                      <a:pt x="398" y="40"/>
                    </a:cubicBezTo>
                    <a:cubicBezTo>
                      <a:pt x="405" y="42"/>
                      <a:pt x="416" y="44"/>
                      <a:pt x="422" y="50"/>
                    </a:cubicBezTo>
                    <a:cubicBezTo>
                      <a:pt x="429" y="57"/>
                      <a:pt x="430" y="61"/>
                      <a:pt x="440" y="64"/>
                    </a:cubicBezTo>
                    <a:cubicBezTo>
                      <a:pt x="450" y="79"/>
                      <a:pt x="464" y="89"/>
                      <a:pt x="474" y="104"/>
                    </a:cubicBezTo>
                    <a:cubicBezTo>
                      <a:pt x="478" y="119"/>
                      <a:pt x="494" y="125"/>
                      <a:pt x="508" y="128"/>
                    </a:cubicBezTo>
                    <a:cubicBezTo>
                      <a:pt x="516" y="151"/>
                      <a:pt x="571" y="158"/>
                      <a:pt x="590" y="160"/>
                    </a:cubicBezTo>
                    <a:cubicBezTo>
                      <a:pt x="594" y="161"/>
                      <a:pt x="598" y="162"/>
                      <a:pt x="602" y="164"/>
                    </a:cubicBezTo>
                    <a:cubicBezTo>
                      <a:pt x="606" y="167"/>
                      <a:pt x="614" y="172"/>
                      <a:pt x="614" y="172"/>
                    </a:cubicBezTo>
                    <a:cubicBezTo>
                      <a:pt x="623" y="186"/>
                      <a:pt x="618" y="181"/>
                      <a:pt x="628" y="188"/>
                    </a:cubicBezTo>
                    <a:cubicBezTo>
                      <a:pt x="633" y="195"/>
                      <a:pt x="634" y="200"/>
                      <a:pt x="640" y="206"/>
                    </a:cubicBezTo>
                    <a:cubicBezTo>
                      <a:pt x="642" y="214"/>
                      <a:pt x="650" y="225"/>
                      <a:pt x="656" y="232"/>
                    </a:cubicBezTo>
                    <a:cubicBezTo>
                      <a:pt x="660" y="236"/>
                      <a:pt x="668" y="244"/>
                      <a:pt x="668" y="244"/>
                    </a:cubicBezTo>
                    <a:cubicBezTo>
                      <a:pt x="673" y="258"/>
                      <a:pt x="680" y="270"/>
                      <a:pt x="690" y="280"/>
                    </a:cubicBezTo>
                    <a:cubicBezTo>
                      <a:pt x="694" y="292"/>
                      <a:pt x="698" y="304"/>
                      <a:pt x="702" y="316"/>
                    </a:cubicBezTo>
                    <a:cubicBezTo>
                      <a:pt x="704" y="330"/>
                      <a:pt x="704" y="342"/>
                      <a:pt x="712" y="354"/>
                    </a:cubicBezTo>
                    <a:cubicBezTo>
                      <a:pt x="714" y="376"/>
                      <a:pt x="717" y="395"/>
                      <a:pt x="722" y="416"/>
                    </a:cubicBezTo>
                    <a:cubicBezTo>
                      <a:pt x="724" y="425"/>
                      <a:pt x="740" y="436"/>
                      <a:pt x="740" y="436"/>
                    </a:cubicBezTo>
                    <a:cubicBezTo>
                      <a:pt x="751" y="453"/>
                      <a:pt x="789" y="451"/>
                      <a:pt x="806" y="452"/>
                    </a:cubicBezTo>
                    <a:cubicBezTo>
                      <a:pt x="831" y="457"/>
                      <a:pt x="853" y="465"/>
                      <a:pt x="878" y="468"/>
                    </a:cubicBezTo>
                    <a:cubicBezTo>
                      <a:pt x="896" y="472"/>
                      <a:pt x="914" y="474"/>
                      <a:pt x="932" y="478"/>
                    </a:cubicBezTo>
                    <a:cubicBezTo>
                      <a:pt x="946" y="487"/>
                      <a:pt x="954" y="491"/>
                      <a:pt x="970" y="496"/>
                    </a:cubicBezTo>
                    <a:cubicBezTo>
                      <a:pt x="976" y="498"/>
                      <a:pt x="982" y="500"/>
                      <a:pt x="988" y="502"/>
                    </a:cubicBezTo>
                    <a:cubicBezTo>
                      <a:pt x="990" y="503"/>
                      <a:pt x="994" y="504"/>
                      <a:pt x="994" y="504"/>
                    </a:cubicBezTo>
                    <a:cubicBezTo>
                      <a:pt x="1011" y="530"/>
                      <a:pt x="987" y="530"/>
                      <a:pt x="1028" y="534"/>
                    </a:cubicBezTo>
                    <a:cubicBezTo>
                      <a:pt x="1034" y="536"/>
                      <a:pt x="1040" y="538"/>
                      <a:pt x="1046" y="540"/>
                    </a:cubicBezTo>
                    <a:cubicBezTo>
                      <a:pt x="1050" y="541"/>
                      <a:pt x="1058" y="544"/>
                      <a:pt x="1058" y="544"/>
                    </a:cubicBezTo>
                    <a:cubicBezTo>
                      <a:pt x="1063" y="549"/>
                      <a:pt x="1076" y="558"/>
                      <a:pt x="1076" y="558"/>
                    </a:cubicBezTo>
                    <a:cubicBezTo>
                      <a:pt x="1079" y="568"/>
                      <a:pt x="1083" y="580"/>
                      <a:pt x="1092" y="586"/>
                    </a:cubicBezTo>
                    <a:cubicBezTo>
                      <a:pt x="1101" y="600"/>
                      <a:pt x="1096" y="595"/>
                      <a:pt x="1106" y="602"/>
                    </a:cubicBezTo>
                    <a:cubicBezTo>
                      <a:pt x="1113" y="613"/>
                      <a:pt x="1111" y="613"/>
                      <a:pt x="1124" y="622"/>
                    </a:cubicBezTo>
                    <a:cubicBezTo>
                      <a:pt x="1128" y="625"/>
                      <a:pt x="1136" y="630"/>
                      <a:pt x="1136" y="630"/>
                    </a:cubicBezTo>
                    <a:cubicBezTo>
                      <a:pt x="1141" y="637"/>
                      <a:pt x="1150" y="643"/>
                      <a:pt x="1158" y="646"/>
                    </a:cubicBezTo>
                    <a:cubicBezTo>
                      <a:pt x="1162" y="652"/>
                      <a:pt x="1168" y="657"/>
                      <a:pt x="1170" y="664"/>
                    </a:cubicBezTo>
                    <a:cubicBezTo>
                      <a:pt x="1171" y="668"/>
                      <a:pt x="1174" y="676"/>
                      <a:pt x="1174" y="676"/>
                    </a:cubicBezTo>
                    <a:cubicBezTo>
                      <a:pt x="1178" y="724"/>
                      <a:pt x="1173" y="707"/>
                      <a:pt x="1180" y="728"/>
                    </a:cubicBezTo>
                    <a:cubicBezTo>
                      <a:pt x="1181" y="757"/>
                      <a:pt x="1184" y="777"/>
                      <a:pt x="1188" y="804"/>
                    </a:cubicBezTo>
                    <a:cubicBezTo>
                      <a:pt x="1186" y="858"/>
                      <a:pt x="1184" y="859"/>
                      <a:pt x="1170" y="902"/>
                    </a:cubicBezTo>
                    <a:cubicBezTo>
                      <a:pt x="1166" y="915"/>
                      <a:pt x="1160" y="929"/>
                      <a:pt x="1152" y="940"/>
                    </a:cubicBezTo>
                    <a:cubicBezTo>
                      <a:pt x="1148" y="946"/>
                      <a:pt x="1134" y="952"/>
                      <a:pt x="1134" y="952"/>
                    </a:cubicBezTo>
                    <a:cubicBezTo>
                      <a:pt x="1129" y="960"/>
                      <a:pt x="1117" y="973"/>
                      <a:pt x="1108" y="976"/>
                    </a:cubicBezTo>
                    <a:cubicBezTo>
                      <a:pt x="1096" y="1000"/>
                      <a:pt x="1074" y="1001"/>
                      <a:pt x="1050" y="1008"/>
                    </a:cubicBezTo>
                    <a:cubicBezTo>
                      <a:pt x="1023" y="1015"/>
                      <a:pt x="1008" y="1020"/>
                      <a:pt x="978" y="1022"/>
                    </a:cubicBezTo>
                    <a:cubicBezTo>
                      <a:pt x="949" y="1029"/>
                      <a:pt x="922" y="1025"/>
                      <a:pt x="892" y="1024"/>
                    </a:cubicBezTo>
                    <a:cubicBezTo>
                      <a:pt x="875" y="1018"/>
                      <a:pt x="884" y="1022"/>
                      <a:pt x="868" y="1012"/>
                    </a:cubicBezTo>
                    <a:cubicBezTo>
                      <a:pt x="866" y="1011"/>
                      <a:pt x="862" y="1008"/>
                      <a:pt x="862" y="1008"/>
                    </a:cubicBezTo>
                    <a:cubicBezTo>
                      <a:pt x="854" y="995"/>
                      <a:pt x="841" y="989"/>
                      <a:pt x="830" y="980"/>
                    </a:cubicBezTo>
                    <a:cubicBezTo>
                      <a:pt x="824" y="975"/>
                      <a:pt x="821" y="969"/>
                      <a:pt x="814" y="964"/>
                    </a:cubicBezTo>
                    <a:cubicBezTo>
                      <a:pt x="809" y="957"/>
                      <a:pt x="806" y="955"/>
                      <a:pt x="798" y="952"/>
                    </a:cubicBezTo>
                    <a:cubicBezTo>
                      <a:pt x="792" y="944"/>
                      <a:pt x="783" y="941"/>
                      <a:pt x="774" y="936"/>
                    </a:cubicBezTo>
                    <a:cubicBezTo>
                      <a:pt x="743" y="917"/>
                      <a:pt x="719" y="912"/>
                      <a:pt x="682" y="910"/>
                    </a:cubicBezTo>
                    <a:cubicBezTo>
                      <a:pt x="658" y="902"/>
                      <a:pt x="641" y="886"/>
                      <a:pt x="622" y="870"/>
                    </a:cubicBezTo>
                    <a:cubicBezTo>
                      <a:pt x="613" y="862"/>
                      <a:pt x="608" y="848"/>
                      <a:pt x="596" y="844"/>
                    </a:cubicBezTo>
                    <a:cubicBezTo>
                      <a:pt x="589" y="834"/>
                      <a:pt x="582" y="816"/>
                      <a:pt x="570" y="812"/>
                    </a:cubicBezTo>
                    <a:cubicBezTo>
                      <a:pt x="567" y="803"/>
                      <a:pt x="559" y="797"/>
                      <a:pt x="556" y="788"/>
                    </a:cubicBezTo>
                    <a:cubicBezTo>
                      <a:pt x="554" y="782"/>
                      <a:pt x="550" y="770"/>
                      <a:pt x="550" y="770"/>
                    </a:cubicBezTo>
                    <a:cubicBezTo>
                      <a:pt x="549" y="731"/>
                      <a:pt x="551" y="693"/>
                      <a:pt x="548" y="654"/>
                    </a:cubicBezTo>
                    <a:cubicBezTo>
                      <a:pt x="547" y="645"/>
                      <a:pt x="528" y="634"/>
                      <a:pt x="528" y="634"/>
                    </a:cubicBezTo>
                    <a:cubicBezTo>
                      <a:pt x="502" y="582"/>
                      <a:pt x="410" y="603"/>
                      <a:pt x="372" y="602"/>
                    </a:cubicBezTo>
                    <a:cubicBezTo>
                      <a:pt x="364" y="599"/>
                      <a:pt x="356" y="597"/>
                      <a:pt x="348" y="594"/>
                    </a:cubicBezTo>
                    <a:cubicBezTo>
                      <a:pt x="343" y="592"/>
                      <a:pt x="336" y="586"/>
                      <a:pt x="336" y="586"/>
                    </a:cubicBezTo>
                    <a:cubicBezTo>
                      <a:pt x="324" y="568"/>
                      <a:pt x="314" y="550"/>
                      <a:pt x="296" y="538"/>
                    </a:cubicBezTo>
                    <a:cubicBezTo>
                      <a:pt x="291" y="530"/>
                      <a:pt x="288" y="530"/>
                      <a:pt x="280" y="526"/>
                    </a:cubicBezTo>
                    <a:cubicBezTo>
                      <a:pt x="274" y="522"/>
                      <a:pt x="262" y="514"/>
                      <a:pt x="262" y="514"/>
                    </a:cubicBezTo>
                    <a:cubicBezTo>
                      <a:pt x="258" y="508"/>
                      <a:pt x="246" y="500"/>
                      <a:pt x="246" y="500"/>
                    </a:cubicBezTo>
                    <a:cubicBezTo>
                      <a:pt x="238" y="488"/>
                      <a:pt x="227" y="488"/>
                      <a:pt x="218" y="480"/>
                    </a:cubicBezTo>
                    <a:cubicBezTo>
                      <a:pt x="189" y="454"/>
                      <a:pt x="160" y="424"/>
                      <a:pt x="120" y="420"/>
                    </a:cubicBezTo>
                    <a:cubicBezTo>
                      <a:pt x="112" y="417"/>
                      <a:pt x="104" y="414"/>
                      <a:pt x="96" y="410"/>
                    </a:cubicBezTo>
                    <a:cubicBezTo>
                      <a:pt x="90" y="406"/>
                      <a:pt x="78" y="398"/>
                      <a:pt x="78" y="398"/>
                    </a:cubicBezTo>
                    <a:cubicBezTo>
                      <a:pt x="71" y="388"/>
                      <a:pt x="66" y="377"/>
                      <a:pt x="56" y="370"/>
                    </a:cubicBezTo>
                    <a:cubicBezTo>
                      <a:pt x="47" y="356"/>
                      <a:pt x="35" y="344"/>
                      <a:pt x="28" y="328"/>
                    </a:cubicBezTo>
                    <a:cubicBezTo>
                      <a:pt x="15" y="298"/>
                      <a:pt x="8" y="262"/>
                      <a:pt x="0" y="230"/>
                    </a:cubicBezTo>
                    <a:cubicBezTo>
                      <a:pt x="1" y="207"/>
                      <a:pt x="1" y="183"/>
                      <a:pt x="2" y="160"/>
                    </a:cubicBezTo>
                    <a:cubicBezTo>
                      <a:pt x="3" y="143"/>
                      <a:pt x="9" y="128"/>
                      <a:pt x="18" y="114"/>
                    </a:cubicBezTo>
                    <a:cubicBezTo>
                      <a:pt x="27" y="100"/>
                      <a:pt x="35" y="86"/>
                      <a:pt x="44" y="72"/>
                    </a:cubicBezTo>
                    <a:cubicBezTo>
                      <a:pt x="51" y="61"/>
                      <a:pt x="70" y="58"/>
                      <a:pt x="82" y="54"/>
                    </a:cubicBezTo>
                    <a:cubicBezTo>
                      <a:pt x="113" y="45"/>
                      <a:pt x="155" y="38"/>
                      <a:pt x="182" y="20"/>
                    </a:cubicBezTo>
                    <a:cubicBezTo>
                      <a:pt x="194" y="2"/>
                      <a:pt x="209" y="4"/>
                      <a:pt x="230" y="0"/>
                    </a:cubicBezTo>
                    <a:close/>
                  </a:path>
                </a:pathLst>
              </a:custGeom>
              <a:solidFill>
                <a:srgbClr val="FF9933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305" name="Freeform 106"/>
              <p:cNvSpPr>
                <a:spLocks/>
              </p:cNvSpPr>
              <p:nvPr/>
            </p:nvSpPr>
            <p:spPr bwMode="auto">
              <a:xfrm>
                <a:off x="1451" y="2194"/>
                <a:ext cx="649" cy="538"/>
              </a:xfrm>
              <a:custGeom>
                <a:avLst/>
                <a:gdLst>
                  <a:gd name="T0" fmla="*/ 0 w 1371"/>
                  <a:gd name="T1" fmla="*/ 0 h 1147"/>
                  <a:gd name="T2" fmla="*/ 0 w 1371"/>
                  <a:gd name="T3" fmla="*/ 0 h 1147"/>
                  <a:gd name="T4" fmla="*/ 0 w 1371"/>
                  <a:gd name="T5" fmla="*/ 0 h 1147"/>
                  <a:gd name="T6" fmla="*/ 0 w 1371"/>
                  <a:gd name="T7" fmla="*/ 0 h 1147"/>
                  <a:gd name="T8" fmla="*/ 0 w 1371"/>
                  <a:gd name="T9" fmla="*/ 0 h 1147"/>
                  <a:gd name="T10" fmla="*/ 0 w 1371"/>
                  <a:gd name="T11" fmla="*/ 0 h 1147"/>
                  <a:gd name="T12" fmla="*/ 0 w 1371"/>
                  <a:gd name="T13" fmla="*/ 0 h 1147"/>
                  <a:gd name="T14" fmla="*/ 0 w 1371"/>
                  <a:gd name="T15" fmla="*/ 0 h 1147"/>
                  <a:gd name="T16" fmla="*/ 0 w 1371"/>
                  <a:gd name="T17" fmla="*/ 0 h 1147"/>
                  <a:gd name="T18" fmla="*/ 0 w 1371"/>
                  <a:gd name="T19" fmla="*/ 0 h 1147"/>
                  <a:gd name="T20" fmla="*/ 0 w 1371"/>
                  <a:gd name="T21" fmla="*/ 0 h 1147"/>
                  <a:gd name="T22" fmla="*/ 0 w 1371"/>
                  <a:gd name="T23" fmla="*/ 0 h 1147"/>
                  <a:gd name="T24" fmla="*/ 0 w 1371"/>
                  <a:gd name="T25" fmla="*/ 0 h 1147"/>
                  <a:gd name="T26" fmla="*/ 0 w 1371"/>
                  <a:gd name="T27" fmla="*/ 0 h 1147"/>
                  <a:gd name="T28" fmla="*/ 0 w 1371"/>
                  <a:gd name="T29" fmla="*/ 0 h 1147"/>
                  <a:gd name="T30" fmla="*/ 0 w 1371"/>
                  <a:gd name="T31" fmla="*/ 0 h 1147"/>
                  <a:gd name="T32" fmla="*/ 0 w 1371"/>
                  <a:gd name="T33" fmla="*/ 0 h 1147"/>
                  <a:gd name="T34" fmla="*/ 0 w 1371"/>
                  <a:gd name="T35" fmla="*/ 0 h 1147"/>
                  <a:gd name="T36" fmla="*/ 0 w 1371"/>
                  <a:gd name="T37" fmla="*/ 0 h 1147"/>
                  <a:gd name="T38" fmla="*/ 0 w 1371"/>
                  <a:gd name="T39" fmla="*/ 0 h 1147"/>
                  <a:gd name="T40" fmla="*/ 0 w 1371"/>
                  <a:gd name="T41" fmla="*/ 0 h 1147"/>
                  <a:gd name="T42" fmla="*/ 0 w 1371"/>
                  <a:gd name="T43" fmla="*/ 0 h 1147"/>
                  <a:gd name="T44" fmla="*/ 0 w 1371"/>
                  <a:gd name="T45" fmla="*/ 0 h 1147"/>
                  <a:gd name="T46" fmla="*/ 0 w 1371"/>
                  <a:gd name="T47" fmla="*/ 0 h 1147"/>
                  <a:gd name="T48" fmla="*/ 0 w 1371"/>
                  <a:gd name="T49" fmla="*/ 0 h 1147"/>
                  <a:gd name="T50" fmla="*/ 0 w 1371"/>
                  <a:gd name="T51" fmla="*/ 0 h 1147"/>
                  <a:gd name="T52" fmla="*/ 0 w 1371"/>
                  <a:gd name="T53" fmla="*/ 0 h 1147"/>
                  <a:gd name="T54" fmla="*/ 0 w 1371"/>
                  <a:gd name="T55" fmla="*/ 0 h 1147"/>
                  <a:gd name="T56" fmla="*/ 0 w 1371"/>
                  <a:gd name="T57" fmla="*/ 0 h 1147"/>
                  <a:gd name="T58" fmla="*/ 0 w 1371"/>
                  <a:gd name="T59" fmla="*/ 0 h 1147"/>
                  <a:gd name="T60" fmla="*/ 0 w 1371"/>
                  <a:gd name="T61" fmla="*/ 0 h 1147"/>
                  <a:gd name="T62" fmla="*/ 0 w 1371"/>
                  <a:gd name="T63" fmla="*/ 0 h 1147"/>
                  <a:gd name="T64" fmla="*/ 0 w 1371"/>
                  <a:gd name="T65" fmla="*/ 0 h 1147"/>
                  <a:gd name="T66" fmla="*/ 0 w 1371"/>
                  <a:gd name="T67" fmla="*/ 0 h 1147"/>
                  <a:gd name="T68" fmla="*/ 0 w 1371"/>
                  <a:gd name="T69" fmla="*/ 0 h 1147"/>
                  <a:gd name="T70" fmla="*/ 0 w 1371"/>
                  <a:gd name="T71" fmla="*/ 0 h 1147"/>
                  <a:gd name="T72" fmla="*/ 0 w 1371"/>
                  <a:gd name="T73" fmla="*/ 0 h 1147"/>
                  <a:gd name="T74" fmla="*/ 0 w 1371"/>
                  <a:gd name="T75" fmla="*/ 0 h 1147"/>
                  <a:gd name="T76" fmla="*/ 0 w 1371"/>
                  <a:gd name="T77" fmla="*/ 0 h 1147"/>
                  <a:gd name="T78" fmla="*/ 0 w 1371"/>
                  <a:gd name="T79" fmla="*/ 0 h 1147"/>
                  <a:gd name="T80" fmla="*/ 0 w 1371"/>
                  <a:gd name="T81" fmla="*/ 0 h 1147"/>
                  <a:gd name="T82" fmla="*/ 0 w 1371"/>
                  <a:gd name="T83" fmla="*/ 0 h 1147"/>
                  <a:gd name="T84" fmla="*/ 0 w 1371"/>
                  <a:gd name="T85" fmla="*/ 0 h 1147"/>
                  <a:gd name="T86" fmla="*/ 0 w 1371"/>
                  <a:gd name="T87" fmla="*/ 0 h 1147"/>
                  <a:gd name="T88" fmla="*/ 0 w 1371"/>
                  <a:gd name="T89" fmla="*/ 0 h 1147"/>
                  <a:gd name="T90" fmla="*/ 0 w 1371"/>
                  <a:gd name="T91" fmla="*/ 0 h 1147"/>
                  <a:gd name="T92" fmla="*/ 0 w 1371"/>
                  <a:gd name="T93" fmla="*/ 0 h 1147"/>
                  <a:gd name="T94" fmla="*/ 0 w 1371"/>
                  <a:gd name="T95" fmla="*/ 0 h 1147"/>
                  <a:gd name="T96" fmla="*/ 0 w 1371"/>
                  <a:gd name="T97" fmla="*/ 0 h 1147"/>
                  <a:gd name="T98" fmla="*/ 0 w 1371"/>
                  <a:gd name="T99" fmla="*/ 0 h 1147"/>
                  <a:gd name="T100" fmla="*/ 0 w 1371"/>
                  <a:gd name="T101" fmla="*/ 0 h 1147"/>
                  <a:gd name="T102" fmla="*/ 0 w 1371"/>
                  <a:gd name="T103" fmla="*/ 0 h 1147"/>
                  <a:gd name="T104" fmla="*/ 0 w 1371"/>
                  <a:gd name="T105" fmla="*/ 0 h 1147"/>
                  <a:gd name="T106" fmla="*/ 0 w 1371"/>
                  <a:gd name="T107" fmla="*/ 0 h 1147"/>
                  <a:gd name="T108" fmla="*/ 0 w 1371"/>
                  <a:gd name="T109" fmla="*/ 0 h 1147"/>
                  <a:gd name="T110" fmla="*/ 0 w 1371"/>
                  <a:gd name="T111" fmla="*/ 0 h 1147"/>
                  <a:gd name="T112" fmla="*/ 0 w 1371"/>
                  <a:gd name="T113" fmla="*/ 0 h 1147"/>
                  <a:gd name="T114" fmla="*/ 0 w 1371"/>
                  <a:gd name="T115" fmla="*/ 0 h 1147"/>
                  <a:gd name="T116" fmla="*/ 0 w 1371"/>
                  <a:gd name="T117" fmla="*/ 0 h 1147"/>
                  <a:gd name="T118" fmla="*/ 0 w 1371"/>
                  <a:gd name="T119" fmla="*/ 0 h 1147"/>
                  <a:gd name="T120" fmla="*/ 0 w 1371"/>
                  <a:gd name="T121" fmla="*/ 0 h 1147"/>
                  <a:gd name="T122" fmla="*/ 0 w 1371"/>
                  <a:gd name="T123" fmla="*/ 0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71"/>
                  <a:gd name="T187" fmla="*/ 0 h 1147"/>
                  <a:gd name="T188" fmla="*/ 1371 w 1371"/>
                  <a:gd name="T189" fmla="*/ 1147 h 114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71" h="1147">
                    <a:moveTo>
                      <a:pt x="133" y="19"/>
                    </a:moveTo>
                    <a:cubicBezTo>
                      <a:pt x="148" y="23"/>
                      <a:pt x="162" y="27"/>
                      <a:pt x="177" y="31"/>
                    </a:cubicBezTo>
                    <a:cubicBezTo>
                      <a:pt x="186" y="68"/>
                      <a:pt x="179" y="76"/>
                      <a:pt x="221" y="83"/>
                    </a:cubicBezTo>
                    <a:cubicBezTo>
                      <a:pt x="241" y="97"/>
                      <a:pt x="257" y="111"/>
                      <a:pt x="281" y="119"/>
                    </a:cubicBezTo>
                    <a:cubicBezTo>
                      <a:pt x="290" y="133"/>
                      <a:pt x="293" y="140"/>
                      <a:pt x="313" y="147"/>
                    </a:cubicBezTo>
                    <a:cubicBezTo>
                      <a:pt x="321" y="150"/>
                      <a:pt x="337" y="155"/>
                      <a:pt x="337" y="155"/>
                    </a:cubicBezTo>
                    <a:cubicBezTo>
                      <a:pt x="340" y="159"/>
                      <a:pt x="342" y="164"/>
                      <a:pt x="345" y="167"/>
                    </a:cubicBezTo>
                    <a:cubicBezTo>
                      <a:pt x="348" y="170"/>
                      <a:pt x="354" y="171"/>
                      <a:pt x="357" y="175"/>
                    </a:cubicBezTo>
                    <a:cubicBezTo>
                      <a:pt x="379" y="203"/>
                      <a:pt x="339" y="172"/>
                      <a:pt x="373" y="195"/>
                    </a:cubicBezTo>
                    <a:cubicBezTo>
                      <a:pt x="378" y="203"/>
                      <a:pt x="386" y="210"/>
                      <a:pt x="389" y="219"/>
                    </a:cubicBezTo>
                    <a:cubicBezTo>
                      <a:pt x="390" y="223"/>
                      <a:pt x="390" y="228"/>
                      <a:pt x="393" y="231"/>
                    </a:cubicBezTo>
                    <a:cubicBezTo>
                      <a:pt x="403" y="241"/>
                      <a:pt x="439" y="266"/>
                      <a:pt x="453" y="271"/>
                    </a:cubicBezTo>
                    <a:cubicBezTo>
                      <a:pt x="470" y="297"/>
                      <a:pt x="509" y="302"/>
                      <a:pt x="537" y="311"/>
                    </a:cubicBezTo>
                    <a:cubicBezTo>
                      <a:pt x="547" y="314"/>
                      <a:pt x="569" y="319"/>
                      <a:pt x="569" y="319"/>
                    </a:cubicBezTo>
                    <a:cubicBezTo>
                      <a:pt x="582" y="328"/>
                      <a:pt x="588" y="338"/>
                      <a:pt x="601" y="347"/>
                    </a:cubicBezTo>
                    <a:cubicBezTo>
                      <a:pt x="611" y="362"/>
                      <a:pt x="626" y="377"/>
                      <a:pt x="641" y="387"/>
                    </a:cubicBezTo>
                    <a:cubicBezTo>
                      <a:pt x="660" y="443"/>
                      <a:pt x="723" y="454"/>
                      <a:pt x="773" y="463"/>
                    </a:cubicBezTo>
                    <a:cubicBezTo>
                      <a:pt x="798" y="468"/>
                      <a:pt x="819" y="476"/>
                      <a:pt x="845" y="479"/>
                    </a:cubicBezTo>
                    <a:cubicBezTo>
                      <a:pt x="860" y="484"/>
                      <a:pt x="878" y="481"/>
                      <a:pt x="893" y="487"/>
                    </a:cubicBezTo>
                    <a:cubicBezTo>
                      <a:pt x="906" y="493"/>
                      <a:pt x="910" y="517"/>
                      <a:pt x="917" y="527"/>
                    </a:cubicBezTo>
                    <a:cubicBezTo>
                      <a:pt x="924" y="538"/>
                      <a:pt x="984" y="581"/>
                      <a:pt x="1001" y="587"/>
                    </a:cubicBezTo>
                    <a:cubicBezTo>
                      <a:pt x="1036" y="622"/>
                      <a:pt x="1085" y="645"/>
                      <a:pt x="1117" y="683"/>
                    </a:cubicBezTo>
                    <a:cubicBezTo>
                      <a:pt x="1145" y="716"/>
                      <a:pt x="1108" y="675"/>
                      <a:pt x="1129" y="707"/>
                    </a:cubicBezTo>
                    <a:cubicBezTo>
                      <a:pt x="1143" y="729"/>
                      <a:pt x="1165" y="748"/>
                      <a:pt x="1177" y="771"/>
                    </a:cubicBezTo>
                    <a:cubicBezTo>
                      <a:pt x="1190" y="797"/>
                      <a:pt x="1202" y="827"/>
                      <a:pt x="1225" y="847"/>
                    </a:cubicBezTo>
                    <a:cubicBezTo>
                      <a:pt x="1254" y="873"/>
                      <a:pt x="1289" y="890"/>
                      <a:pt x="1321" y="911"/>
                    </a:cubicBezTo>
                    <a:cubicBezTo>
                      <a:pt x="1331" y="940"/>
                      <a:pt x="1323" y="929"/>
                      <a:pt x="1341" y="947"/>
                    </a:cubicBezTo>
                    <a:cubicBezTo>
                      <a:pt x="1344" y="955"/>
                      <a:pt x="1352" y="962"/>
                      <a:pt x="1353" y="971"/>
                    </a:cubicBezTo>
                    <a:cubicBezTo>
                      <a:pt x="1370" y="1092"/>
                      <a:pt x="1341" y="1044"/>
                      <a:pt x="1369" y="1087"/>
                    </a:cubicBezTo>
                    <a:cubicBezTo>
                      <a:pt x="1364" y="1147"/>
                      <a:pt x="1371" y="1141"/>
                      <a:pt x="1317" y="1135"/>
                    </a:cubicBezTo>
                    <a:cubicBezTo>
                      <a:pt x="1298" y="1129"/>
                      <a:pt x="1273" y="1125"/>
                      <a:pt x="1257" y="1111"/>
                    </a:cubicBezTo>
                    <a:cubicBezTo>
                      <a:pt x="1245" y="1101"/>
                      <a:pt x="1221" y="1083"/>
                      <a:pt x="1221" y="1083"/>
                    </a:cubicBezTo>
                    <a:cubicBezTo>
                      <a:pt x="1212" y="1065"/>
                      <a:pt x="1207" y="1061"/>
                      <a:pt x="1189" y="1055"/>
                    </a:cubicBezTo>
                    <a:cubicBezTo>
                      <a:pt x="1167" y="1033"/>
                      <a:pt x="1145" y="1011"/>
                      <a:pt x="1121" y="991"/>
                    </a:cubicBezTo>
                    <a:cubicBezTo>
                      <a:pt x="1108" y="980"/>
                      <a:pt x="1103" y="968"/>
                      <a:pt x="1089" y="959"/>
                    </a:cubicBezTo>
                    <a:cubicBezTo>
                      <a:pt x="1078" y="943"/>
                      <a:pt x="1063" y="931"/>
                      <a:pt x="1049" y="919"/>
                    </a:cubicBezTo>
                    <a:cubicBezTo>
                      <a:pt x="1035" y="907"/>
                      <a:pt x="1032" y="900"/>
                      <a:pt x="1021" y="883"/>
                    </a:cubicBezTo>
                    <a:cubicBezTo>
                      <a:pt x="1019" y="879"/>
                      <a:pt x="1013" y="881"/>
                      <a:pt x="1009" y="879"/>
                    </a:cubicBezTo>
                    <a:cubicBezTo>
                      <a:pt x="988" y="868"/>
                      <a:pt x="970" y="857"/>
                      <a:pt x="949" y="847"/>
                    </a:cubicBezTo>
                    <a:cubicBezTo>
                      <a:pt x="868" y="806"/>
                      <a:pt x="775" y="792"/>
                      <a:pt x="689" y="763"/>
                    </a:cubicBezTo>
                    <a:cubicBezTo>
                      <a:pt x="666" y="729"/>
                      <a:pt x="697" y="769"/>
                      <a:pt x="669" y="747"/>
                    </a:cubicBezTo>
                    <a:cubicBezTo>
                      <a:pt x="652" y="734"/>
                      <a:pt x="648" y="719"/>
                      <a:pt x="625" y="711"/>
                    </a:cubicBezTo>
                    <a:cubicBezTo>
                      <a:pt x="611" y="697"/>
                      <a:pt x="594" y="682"/>
                      <a:pt x="577" y="671"/>
                    </a:cubicBezTo>
                    <a:cubicBezTo>
                      <a:pt x="572" y="655"/>
                      <a:pt x="555" y="640"/>
                      <a:pt x="541" y="631"/>
                    </a:cubicBezTo>
                    <a:cubicBezTo>
                      <a:pt x="531" y="616"/>
                      <a:pt x="516" y="601"/>
                      <a:pt x="501" y="591"/>
                    </a:cubicBezTo>
                    <a:cubicBezTo>
                      <a:pt x="498" y="587"/>
                      <a:pt x="496" y="582"/>
                      <a:pt x="493" y="579"/>
                    </a:cubicBezTo>
                    <a:cubicBezTo>
                      <a:pt x="490" y="576"/>
                      <a:pt x="484" y="575"/>
                      <a:pt x="481" y="571"/>
                    </a:cubicBezTo>
                    <a:cubicBezTo>
                      <a:pt x="478" y="568"/>
                      <a:pt x="479" y="563"/>
                      <a:pt x="477" y="559"/>
                    </a:cubicBezTo>
                    <a:cubicBezTo>
                      <a:pt x="469" y="547"/>
                      <a:pt x="457" y="535"/>
                      <a:pt x="445" y="527"/>
                    </a:cubicBezTo>
                    <a:cubicBezTo>
                      <a:pt x="434" y="511"/>
                      <a:pt x="421" y="494"/>
                      <a:pt x="405" y="483"/>
                    </a:cubicBezTo>
                    <a:cubicBezTo>
                      <a:pt x="394" y="467"/>
                      <a:pt x="378" y="462"/>
                      <a:pt x="361" y="451"/>
                    </a:cubicBezTo>
                    <a:cubicBezTo>
                      <a:pt x="327" y="428"/>
                      <a:pt x="289" y="417"/>
                      <a:pt x="249" y="411"/>
                    </a:cubicBezTo>
                    <a:cubicBezTo>
                      <a:pt x="227" y="404"/>
                      <a:pt x="204" y="399"/>
                      <a:pt x="181" y="391"/>
                    </a:cubicBezTo>
                    <a:cubicBezTo>
                      <a:pt x="168" y="387"/>
                      <a:pt x="147" y="370"/>
                      <a:pt x="133" y="363"/>
                    </a:cubicBezTo>
                    <a:cubicBezTo>
                      <a:pt x="116" y="355"/>
                      <a:pt x="101" y="337"/>
                      <a:pt x="85" y="327"/>
                    </a:cubicBezTo>
                    <a:cubicBezTo>
                      <a:pt x="81" y="324"/>
                      <a:pt x="73" y="319"/>
                      <a:pt x="73" y="319"/>
                    </a:cubicBezTo>
                    <a:cubicBezTo>
                      <a:pt x="51" y="286"/>
                      <a:pt x="18" y="249"/>
                      <a:pt x="5" y="211"/>
                    </a:cubicBezTo>
                    <a:cubicBezTo>
                      <a:pt x="9" y="115"/>
                      <a:pt x="0" y="151"/>
                      <a:pt x="17" y="99"/>
                    </a:cubicBezTo>
                    <a:cubicBezTo>
                      <a:pt x="18" y="95"/>
                      <a:pt x="25" y="97"/>
                      <a:pt x="29" y="95"/>
                    </a:cubicBezTo>
                    <a:cubicBezTo>
                      <a:pt x="37" y="90"/>
                      <a:pt x="53" y="79"/>
                      <a:pt x="53" y="79"/>
                    </a:cubicBezTo>
                    <a:cubicBezTo>
                      <a:pt x="72" y="51"/>
                      <a:pt x="102" y="47"/>
                      <a:pt x="133" y="47"/>
                    </a:cubicBezTo>
                    <a:lnTo>
                      <a:pt x="158" y="0"/>
                    </a:lnTo>
                  </a:path>
                </a:pathLst>
              </a:custGeom>
              <a:solidFill>
                <a:srgbClr val="FFFF66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306" name="Freeform 107"/>
              <p:cNvSpPr>
                <a:spLocks/>
              </p:cNvSpPr>
              <p:nvPr/>
            </p:nvSpPr>
            <p:spPr bwMode="auto">
              <a:xfrm>
                <a:off x="1732" y="2419"/>
                <a:ext cx="178" cy="116"/>
              </a:xfrm>
              <a:custGeom>
                <a:avLst/>
                <a:gdLst>
                  <a:gd name="T0" fmla="*/ 0 w 377"/>
                  <a:gd name="T1" fmla="*/ 0 h 247"/>
                  <a:gd name="T2" fmla="*/ 0 w 377"/>
                  <a:gd name="T3" fmla="*/ 0 h 247"/>
                  <a:gd name="T4" fmla="*/ 0 w 377"/>
                  <a:gd name="T5" fmla="*/ 0 h 247"/>
                  <a:gd name="T6" fmla="*/ 0 w 377"/>
                  <a:gd name="T7" fmla="*/ 0 h 247"/>
                  <a:gd name="T8" fmla="*/ 0 w 377"/>
                  <a:gd name="T9" fmla="*/ 0 h 247"/>
                  <a:gd name="T10" fmla="*/ 0 w 377"/>
                  <a:gd name="T11" fmla="*/ 0 h 247"/>
                  <a:gd name="T12" fmla="*/ 0 w 377"/>
                  <a:gd name="T13" fmla="*/ 0 h 247"/>
                  <a:gd name="T14" fmla="*/ 0 w 377"/>
                  <a:gd name="T15" fmla="*/ 0 h 247"/>
                  <a:gd name="T16" fmla="*/ 0 w 377"/>
                  <a:gd name="T17" fmla="*/ 0 h 247"/>
                  <a:gd name="T18" fmla="*/ 0 w 377"/>
                  <a:gd name="T19" fmla="*/ 0 h 247"/>
                  <a:gd name="T20" fmla="*/ 0 w 377"/>
                  <a:gd name="T21" fmla="*/ 0 h 247"/>
                  <a:gd name="T22" fmla="*/ 0 w 377"/>
                  <a:gd name="T23" fmla="*/ 0 h 247"/>
                  <a:gd name="T24" fmla="*/ 0 w 377"/>
                  <a:gd name="T25" fmla="*/ 0 h 247"/>
                  <a:gd name="T26" fmla="*/ 0 w 377"/>
                  <a:gd name="T27" fmla="*/ 0 h 247"/>
                  <a:gd name="T28" fmla="*/ 0 w 377"/>
                  <a:gd name="T29" fmla="*/ 0 h 247"/>
                  <a:gd name="T30" fmla="*/ 0 w 377"/>
                  <a:gd name="T31" fmla="*/ 0 h 247"/>
                  <a:gd name="T32" fmla="*/ 0 w 377"/>
                  <a:gd name="T33" fmla="*/ 0 h 247"/>
                  <a:gd name="T34" fmla="*/ 0 w 377"/>
                  <a:gd name="T35" fmla="*/ 0 h 247"/>
                  <a:gd name="T36" fmla="*/ 0 w 377"/>
                  <a:gd name="T37" fmla="*/ 0 h 247"/>
                  <a:gd name="T38" fmla="*/ 0 w 377"/>
                  <a:gd name="T39" fmla="*/ 0 h 247"/>
                  <a:gd name="T40" fmla="*/ 0 w 377"/>
                  <a:gd name="T41" fmla="*/ 0 h 2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7"/>
                  <a:gd name="T64" fmla="*/ 0 h 247"/>
                  <a:gd name="T65" fmla="*/ 377 w 377"/>
                  <a:gd name="T66" fmla="*/ 247 h 2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7" h="247">
                    <a:moveTo>
                      <a:pt x="271" y="118"/>
                    </a:moveTo>
                    <a:cubicBezTo>
                      <a:pt x="279" y="115"/>
                      <a:pt x="287" y="113"/>
                      <a:pt x="295" y="110"/>
                    </a:cubicBezTo>
                    <a:cubicBezTo>
                      <a:pt x="299" y="109"/>
                      <a:pt x="307" y="106"/>
                      <a:pt x="307" y="106"/>
                    </a:cubicBezTo>
                    <a:cubicBezTo>
                      <a:pt x="336" y="116"/>
                      <a:pt x="324" y="109"/>
                      <a:pt x="343" y="122"/>
                    </a:cubicBezTo>
                    <a:cubicBezTo>
                      <a:pt x="346" y="130"/>
                      <a:pt x="348" y="138"/>
                      <a:pt x="351" y="146"/>
                    </a:cubicBezTo>
                    <a:cubicBezTo>
                      <a:pt x="354" y="155"/>
                      <a:pt x="367" y="170"/>
                      <a:pt x="367" y="170"/>
                    </a:cubicBezTo>
                    <a:cubicBezTo>
                      <a:pt x="366" y="195"/>
                      <a:pt x="377" y="225"/>
                      <a:pt x="363" y="246"/>
                    </a:cubicBezTo>
                    <a:cubicBezTo>
                      <a:pt x="362" y="247"/>
                      <a:pt x="288" y="239"/>
                      <a:pt x="283" y="238"/>
                    </a:cubicBezTo>
                    <a:cubicBezTo>
                      <a:pt x="275" y="235"/>
                      <a:pt x="267" y="233"/>
                      <a:pt x="259" y="230"/>
                    </a:cubicBezTo>
                    <a:cubicBezTo>
                      <a:pt x="255" y="229"/>
                      <a:pt x="247" y="226"/>
                      <a:pt x="247" y="226"/>
                    </a:cubicBezTo>
                    <a:cubicBezTo>
                      <a:pt x="236" y="215"/>
                      <a:pt x="225" y="201"/>
                      <a:pt x="211" y="194"/>
                    </a:cubicBezTo>
                    <a:cubicBezTo>
                      <a:pt x="192" y="184"/>
                      <a:pt x="168" y="187"/>
                      <a:pt x="147" y="182"/>
                    </a:cubicBezTo>
                    <a:cubicBezTo>
                      <a:pt x="113" y="174"/>
                      <a:pt x="93" y="169"/>
                      <a:pt x="55" y="166"/>
                    </a:cubicBezTo>
                    <a:cubicBezTo>
                      <a:pt x="24" y="156"/>
                      <a:pt x="18" y="143"/>
                      <a:pt x="7" y="110"/>
                    </a:cubicBezTo>
                    <a:cubicBezTo>
                      <a:pt x="13" y="0"/>
                      <a:pt x="0" y="25"/>
                      <a:pt x="119" y="30"/>
                    </a:cubicBezTo>
                    <a:cubicBezTo>
                      <a:pt x="135" y="35"/>
                      <a:pt x="139" y="46"/>
                      <a:pt x="151" y="58"/>
                    </a:cubicBezTo>
                    <a:cubicBezTo>
                      <a:pt x="158" y="80"/>
                      <a:pt x="159" y="101"/>
                      <a:pt x="179" y="114"/>
                    </a:cubicBezTo>
                    <a:cubicBezTo>
                      <a:pt x="182" y="118"/>
                      <a:pt x="183" y="123"/>
                      <a:pt x="187" y="126"/>
                    </a:cubicBezTo>
                    <a:cubicBezTo>
                      <a:pt x="194" y="130"/>
                      <a:pt x="211" y="134"/>
                      <a:pt x="211" y="134"/>
                    </a:cubicBezTo>
                    <a:cubicBezTo>
                      <a:pt x="228" y="133"/>
                      <a:pt x="246" y="133"/>
                      <a:pt x="263" y="130"/>
                    </a:cubicBezTo>
                    <a:cubicBezTo>
                      <a:pt x="282" y="126"/>
                      <a:pt x="276" y="123"/>
                      <a:pt x="271" y="118"/>
                    </a:cubicBezTo>
                    <a:close/>
                  </a:path>
                </a:pathLst>
              </a:custGeom>
              <a:solidFill>
                <a:srgbClr val="FFCC66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307" name="Freeform 108"/>
              <p:cNvSpPr>
                <a:spLocks/>
              </p:cNvSpPr>
              <p:nvPr/>
            </p:nvSpPr>
            <p:spPr bwMode="auto">
              <a:xfrm>
                <a:off x="1487" y="2265"/>
                <a:ext cx="255" cy="158"/>
              </a:xfrm>
              <a:custGeom>
                <a:avLst/>
                <a:gdLst>
                  <a:gd name="T0" fmla="*/ 0 w 539"/>
                  <a:gd name="T1" fmla="*/ 0 h 337"/>
                  <a:gd name="T2" fmla="*/ 0 w 539"/>
                  <a:gd name="T3" fmla="*/ 0 h 337"/>
                  <a:gd name="T4" fmla="*/ 0 w 539"/>
                  <a:gd name="T5" fmla="*/ 0 h 337"/>
                  <a:gd name="T6" fmla="*/ 0 w 539"/>
                  <a:gd name="T7" fmla="*/ 0 h 337"/>
                  <a:gd name="T8" fmla="*/ 0 w 539"/>
                  <a:gd name="T9" fmla="*/ 0 h 337"/>
                  <a:gd name="T10" fmla="*/ 0 w 539"/>
                  <a:gd name="T11" fmla="*/ 0 h 337"/>
                  <a:gd name="T12" fmla="*/ 0 w 539"/>
                  <a:gd name="T13" fmla="*/ 0 h 337"/>
                  <a:gd name="T14" fmla="*/ 0 w 539"/>
                  <a:gd name="T15" fmla="*/ 0 h 337"/>
                  <a:gd name="T16" fmla="*/ 0 w 539"/>
                  <a:gd name="T17" fmla="*/ 0 h 337"/>
                  <a:gd name="T18" fmla="*/ 0 w 539"/>
                  <a:gd name="T19" fmla="*/ 0 h 337"/>
                  <a:gd name="T20" fmla="*/ 0 w 539"/>
                  <a:gd name="T21" fmla="*/ 0 h 337"/>
                  <a:gd name="T22" fmla="*/ 0 w 539"/>
                  <a:gd name="T23" fmla="*/ 0 h 337"/>
                  <a:gd name="T24" fmla="*/ 0 w 539"/>
                  <a:gd name="T25" fmla="*/ 0 h 337"/>
                  <a:gd name="T26" fmla="*/ 0 w 539"/>
                  <a:gd name="T27" fmla="*/ 0 h 337"/>
                  <a:gd name="T28" fmla="*/ 0 w 539"/>
                  <a:gd name="T29" fmla="*/ 0 h 337"/>
                  <a:gd name="T30" fmla="*/ 0 w 539"/>
                  <a:gd name="T31" fmla="*/ 0 h 337"/>
                  <a:gd name="T32" fmla="*/ 0 w 539"/>
                  <a:gd name="T33" fmla="*/ 0 h 337"/>
                  <a:gd name="T34" fmla="*/ 0 w 539"/>
                  <a:gd name="T35" fmla="*/ 0 h 337"/>
                  <a:gd name="T36" fmla="*/ 0 w 539"/>
                  <a:gd name="T37" fmla="*/ 0 h 337"/>
                  <a:gd name="T38" fmla="*/ 0 w 539"/>
                  <a:gd name="T39" fmla="*/ 0 h 337"/>
                  <a:gd name="T40" fmla="*/ 0 w 539"/>
                  <a:gd name="T41" fmla="*/ 0 h 337"/>
                  <a:gd name="T42" fmla="*/ 0 w 539"/>
                  <a:gd name="T43" fmla="*/ 0 h 337"/>
                  <a:gd name="T44" fmla="*/ 0 w 539"/>
                  <a:gd name="T45" fmla="*/ 0 h 337"/>
                  <a:gd name="T46" fmla="*/ 0 w 539"/>
                  <a:gd name="T47" fmla="*/ 0 h 337"/>
                  <a:gd name="T48" fmla="*/ 0 w 539"/>
                  <a:gd name="T49" fmla="*/ 0 h 337"/>
                  <a:gd name="T50" fmla="*/ 0 w 539"/>
                  <a:gd name="T51" fmla="*/ 0 h 3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9"/>
                  <a:gd name="T79" fmla="*/ 0 h 337"/>
                  <a:gd name="T80" fmla="*/ 539 w 539"/>
                  <a:gd name="T81" fmla="*/ 337 h 3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9" h="337">
                    <a:moveTo>
                      <a:pt x="293" y="224"/>
                    </a:moveTo>
                    <a:cubicBezTo>
                      <a:pt x="301" y="227"/>
                      <a:pt x="309" y="229"/>
                      <a:pt x="317" y="232"/>
                    </a:cubicBezTo>
                    <a:cubicBezTo>
                      <a:pt x="322" y="234"/>
                      <a:pt x="321" y="241"/>
                      <a:pt x="325" y="244"/>
                    </a:cubicBezTo>
                    <a:cubicBezTo>
                      <a:pt x="342" y="259"/>
                      <a:pt x="345" y="259"/>
                      <a:pt x="361" y="264"/>
                    </a:cubicBezTo>
                    <a:cubicBezTo>
                      <a:pt x="371" y="274"/>
                      <a:pt x="376" y="291"/>
                      <a:pt x="385" y="300"/>
                    </a:cubicBezTo>
                    <a:cubicBezTo>
                      <a:pt x="409" y="324"/>
                      <a:pt x="436" y="321"/>
                      <a:pt x="469" y="324"/>
                    </a:cubicBezTo>
                    <a:cubicBezTo>
                      <a:pt x="501" y="332"/>
                      <a:pt x="492" y="337"/>
                      <a:pt x="533" y="332"/>
                    </a:cubicBezTo>
                    <a:cubicBezTo>
                      <a:pt x="539" y="313"/>
                      <a:pt x="534" y="279"/>
                      <a:pt x="517" y="264"/>
                    </a:cubicBezTo>
                    <a:cubicBezTo>
                      <a:pt x="510" y="258"/>
                      <a:pt x="501" y="253"/>
                      <a:pt x="493" y="248"/>
                    </a:cubicBezTo>
                    <a:cubicBezTo>
                      <a:pt x="489" y="245"/>
                      <a:pt x="481" y="240"/>
                      <a:pt x="481" y="240"/>
                    </a:cubicBezTo>
                    <a:cubicBezTo>
                      <a:pt x="462" y="212"/>
                      <a:pt x="437" y="199"/>
                      <a:pt x="405" y="188"/>
                    </a:cubicBezTo>
                    <a:cubicBezTo>
                      <a:pt x="387" y="182"/>
                      <a:pt x="374" y="187"/>
                      <a:pt x="357" y="176"/>
                    </a:cubicBezTo>
                    <a:cubicBezTo>
                      <a:pt x="335" y="161"/>
                      <a:pt x="322" y="142"/>
                      <a:pt x="301" y="128"/>
                    </a:cubicBezTo>
                    <a:cubicBezTo>
                      <a:pt x="291" y="113"/>
                      <a:pt x="276" y="98"/>
                      <a:pt x="261" y="88"/>
                    </a:cubicBezTo>
                    <a:cubicBezTo>
                      <a:pt x="238" y="54"/>
                      <a:pt x="213" y="46"/>
                      <a:pt x="181" y="24"/>
                    </a:cubicBezTo>
                    <a:cubicBezTo>
                      <a:pt x="173" y="19"/>
                      <a:pt x="165" y="13"/>
                      <a:pt x="157" y="8"/>
                    </a:cubicBezTo>
                    <a:cubicBezTo>
                      <a:pt x="153" y="5"/>
                      <a:pt x="145" y="0"/>
                      <a:pt x="145" y="0"/>
                    </a:cubicBezTo>
                    <a:cubicBezTo>
                      <a:pt x="102" y="4"/>
                      <a:pt x="50" y="7"/>
                      <a:pt x="13" y="32"/>
                    </a:cubicBezTo>
                    <a:cubicBezTo>
                      <a:pt x="10" y="40"/>
                      <a:pt x="8" y="48"/>
                      <a:pt x="5" y="56"/>
                    </a:cubicBezTo>
                    <a:cubicBezTo>
                      <a:pt x="0" y="70"/>
                      <a:pt x="7" y="85"/>
                      <a:pt x="9" y="100"/>
                    </a:cubicBezTo>
                    <a:cubicBezTo>
                      <a:pt x="20" y="183"/>
                      <a:pt x="164" y="147"/>
                      <a:pt x="205" y="148"/>
                    </a:cubicBezTo>
                    <a:cubicBezTo>
                      <a:pt x="222" y="154"/>
                      <a:pt x="218" y="162"/>
                      <a:pt x="233" y="172"/>
                    </a:cubicBezTo>
                    <a:cubicBezTo>
                      <a:pt x="256" y="206"/>
                      <a:pt x="225" y="166"/>
                      <a:pt x="253" y="188"/>
                    </a:cubicBezTo>
                    <a:cubicBezTo>
                      <a:pt x="257" y="191"/>
                      <a:pt x="258" y="197"/>
                      <a:pt x="261" y="200"/>
                    </a:cubicBezTo>
                    <a:cubicBezTo>
                      <a:pt x="264" y="203"/>
                      <a:pt x="269" y="205"/>
                      <a:pt x="273" y="208"/>
                    </a:cubicBezTo>
                    <a:cubicBezTo>
                      <a:pt x="276" y="216"/>
                      <a:pt x="282" y="235"/>
                      <a:pt x="293" y="224"/>
                    </a:cubicBezTo>
                    <a:close/>
                  </a:path>
                </a:pathLst>
              </a:custGeom>
              <a:solidFill>
                <a:srgbClr val="FFCC66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4308" name="AutoShape 109"/>
              <p:cNvSpPr>
                <a:spLocks noChangeArrowheads="1"/>
              </p:cNvSpPr>
              <p:nvPr/>
            </p:nvSpPr>
            <p:spPr bwMode="auto">
              <a:xfrm>
                <a:off x="1118" y="2080"/>
                <a:ext cx="64" cy="64"/>
              </a:xfrm>
              <a:prstGeom prst="triangle">
                <a:avLst>
                  <a:gd name="adj" fmla="val 50000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0878" name="Text Box 110"/>
              <p:cNvSpPr txBox="1">
                <a:spLocks noChangeArrowheads="1"/>
              </p:cNvSpPr>
              <p:nvPr/>
            </p:nvSpPr>
            <p:spPr bwMode="auto">
              <a:xfrm>
                <a:off x="839" y="2088"/>
                <a:ext cx="32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Cosigüina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4310" name="AutoShape 111"/>
              <p:cNvSpPr>
                <a:spLocks noChangeArrowheads="1"/>
              </p:cNvSpPr>
              <p:nvPr/>
            </p:nvSpPr>
            <p:spPr bwMode="auto">
              <a:xfrm>
                <a:off x="1480" y="2258"/>
                <a:ext cx="64" cy="63"/>
              </a:xfrm>
              <a:prstGeom prst="triangle">
                <a:avLst>
                  <a:gd name="adj" fmla="val 50000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0880" name="Text Box 112"/>
              <p:cNvSpPr txBox="1">
                <a:spLocks noChangeArrowheads="1"/>
              </p:cNvSpPr>
              <p:nvPr/>
            </p:nvSpPr>
            <p:spPr bwMode="auto">
              <a:xfrm>
                <a:off x="1156" y="2251"/>
                <a:ext cx="39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San Cristóbal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4312" name="AutoShape 113"/>
              <p:cNvSpPr>
                <a:spLocks noChangeArrowheads="1"/>
              </p:cNvSpPr>
              <p:nvPr/>
            </p:nvSpPr>
            <p:spPr bwMode="auto">
              <a:xfrm>
                <a:off x="1633" y="2321"/>
                <a:ext cx="64" cy="64"/>
              </a:xfrm>
              <a:prstGeom prst="triangle">
                <a:avLst>
                  <a:gd name="adj" fmla="val 50000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13" name="AutoShape 114"/>
              <p:cNvSpPr>
                <a:spLocks noChangeArrowheads="1"/>
              </p:cNvSpPr>
              <p:nvPr/>
            </p:nvSpPr>
            <p:spPr bwMode="auto">
              <a:xfrm>
                <a:off x="1847" y="2449"/>
                <a:ext cx="65" cy="64"/>
              </a:xfrm>
              <a:prstGeom prst="triangle">
                <a:avLst>
                  <a:gd name="adj" fmla="val 50000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0883" name="Text Box 115"/>
              <p:cNvSpPr txBox="1">
                <a:spLocks noChangeArrowheads="1"/>
              </p:cNvSpPr>
              <p:nvPr/>
            </p:nvSpPr>
            <p:spPr bwMode="auto">
              <a:xfrm>
                <a:off x="1866" y="2441"/>
                <a:ext cx="355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Momotombo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4315" name="AutoShape 116"/>
              <p:cNvSpPr>
                <a:spLocks noChangeArrowheads="1"/>
              </p:cNvSpPr>
              <p:nvPr/>
            </p:nvSpPr>
            <p:spPr bwMode="auto">
              <a:xfrm>
                <a:off x="1740" y="2406"/>
                <a:ext cx="64" cy="64"/>
              </a:xfrm>
              <a:prstGeom prst="triangle">
                <a:avLst>
                  <a:gd name="adj" fmla="val 50000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0885" name="Text Box 117"/>
              <p:cNvSpPr txBox="1">
                <a:spLocks noChangeArrowheads="1"/>
              </p:cNvSpPr>
              <p:nvPr/>
            </p:nvSpPr>
            <p:spPr bwMode="auto">
              <a:xfrm>
                <a:off x="1713" y="2357"/>
                <a:ext cx="345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El Hoyo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160886" name="Text Box 118"/>
              <p:cNvSpPr txBox="1">
                <a:spLocks noChangeArrowheads="1"/>
              </p:cNvSpPr>
              <p:nvPr/>
            </p:nvSpPr>
            <p:spPr bwMode="auto">
              <a:xfrm>
                <a:off x="1596" y="2251"/>
                <a:ext cx="26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Telica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4318" name="AutoShape 119"/>
              <p:cNvSpPr>
                <a:spLocks noChangeArrowheads="1"/>
              </p:cNvSpPr>
              <p:nvPr/>
            </p:nvSpPr>
            <p:spPr bwMode="auto">
              <a:xfrm>
                <a:off x="1690" y="2348"/>
                <a:ext cx="65" cy="64"/>
              </a:xfrm>
              <a:prstGeom prst="triangle">
                <a:avLst>
                  <a:gd name="adj" fmla="val 50000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0888" name="Text Box 120"/>
              <p:cNvSpPr txBox="1">
                <a:spLocks noChangeArrowheads="1"/>
              </p:cNvSpPr>
              <p:nvPr/>
            </p:nvSpPr>
            <p:spPr bwMode="auto">
              <a:xfrm>
                <a:off x="1383" y="2359"/>
                <a:ext cx="35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Cerro Negro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4320" name="AutoShape 121"/>
              <p:cNvSpPr>
                <a:spLocks noChangeArrowheads="1"/>
              </p:cNvSpPr>
              <p:nvPr/>
            </p:nvSpPr>
            <p:spPr bwMode="auto">
              <a:xfrm>
                <a:off x="2005" y="2598"/>
                <a:ext cx="65" cy="6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0890" name="Text Box 122"/>
              <p:cNvSpPr txBox="1">
                <a:spLocks noChangeArrowheads="1"/>
              </p:cNvSpPr>
              <p:nvPr/>
            </p:nvSpPr>
            <p:spPr bwMode="auto">
              <a:xfrm>
                <a:off x="2062" y="2577"/>
                <a:ext cx="36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Apoyeque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4322" name="AutoShape 123"/>
              <p:cNvSpPr>
                <a:spLocks noChangeArrowheads="1"/>
              </p:cNvSpPr>
              <p:nvPr/>
            </p:nvSpPr>
            <p:spPr bwMode="auto">
              <a:xfrm>
                <a:off x="2127" y="2775"/>
                <a:ext cx="64" cy="64"/>
              </a:xfrm>
              <a:prstGeom prst="triangle">
                <a:avLst>
                  <a:gd name="adj" fmla="val 50000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0892" name="Text Box 124"/>
              <p:cNvSpPr txBox="1">
                <a:spLocks noChangeArrowheads="1"/>
              </p:cNvSpPr>
              <p:nvPr/>
            </p:nvSpPr>
            <p:spPr bwMode="auto">
              <a:xfrm>
                <a:off x="2127" y="2747"/>
                <a:ext cx="299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Masaya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4324" name="AutoShape 125"/>
              <p:cNvSpPr>
                <a:spLocks noChangeArrowheads="1"/>
              </p:cNvSpPr>
              <p:nvPr/>
            </p:nvSpPr>
            <p:spPr bwMode="auto">
              <a:xfrm>
                <a:off x="2277" y="2874"/>
                <a:ext cx="64" cy="6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0894" name="Text Box 126"/>
              <p:cNvSpPr txBox="1">
                <a:spLocks noChangeArrowheads="1"/>
              </p:cNvSpPr>
              <p:nvPr/>
            </p:nvSpPr>
            <p:spPr bwMode="auto">
              <a:xfrm>
                <a:off x="1973" y="2883"/>
                <a:ext cx="325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Mombacho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4326" name="AutoShape 127"/>
              <p:cNvSpPr>
                <a:spLocks noChangeArrowheads="1"/>
              </p:cNvSpPr>
              <p:nvPr/>
            </p:nvSpPr>
            <p:spPr bwMode="auto">
              <a:xfrm>
                <a:off x="2363" y="2942"/>
                <a:ext cx="64" cy="6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27" name="AutoShape 128"/>
              <p:cNvSpPr>
                <a:spLocks noChangeArrowheads="1"/>
              </p:cNvSpPr>
              <p:nvPr/>
            </p:nvSpPr>
            <p:spPr bwMode="auto">
              <a:xfrm>
                <a:off x="2599" y="3176"/>
                <a:ext cx="64" cy="6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28" name="AutoShape 129"/>
              <p:cNvSpPr>
                <a:spLocks noChangeArrowheads="1"/>
              </p:cNvSpPr>
              <p:nvPr/>
            </p:nvSpPr>
            <p:spPr bwMode="auto">
              <a:xfrm>
                <a:off x="2516" y="3090"/>
                <a:ext cx="64" cy="64"/>
              </a:xfrm>
              <a:prstGeom prst="triangle">
                <a:avLst>
                  <a:gd name="adj" fmla="val 50000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0898" name="Text Box 130"/>
              <p:cNvSpPr txBox="1">
                <a:spLocks noChangeArrowheads="1"/>
              </p:cNvSpPr>
              <p:nvPr/>
            </p:nvSpPr>
            <p:spPr bwMode="auto">
              <a:xfrm>
                <a:off x="2570" y="3158"/>
                <a:ext cx="376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Maderas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160899" name="Text Box 131"/>
              <p:cNvSpPr txBox="1">
                <a:spLocks noChangeArrowheads="1"/>
              </p:cNvSpPr>
              <p:nvPr/>
            </p:nvSpPr>
            <p:spPr bwMode="auto">
              <a:xfrm>
                <a:off x="2509" y="3067"/>
                <a:ext cx="38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Concepción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160900" name="Text Box 132"/>
              <p:cNvSpPr txBox="1">
                <a:spLocks noChangeArrowheads="1"/>
              </p:cNvSpPr>
              <p:nvPr/>
            </p:nvSpPr>
            <p:spPr bwMode="auto">
              <a:xfrm>
                <a:off x="2366" y="2920"/>
                <a:ext cx="315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Zapatera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4332" name="AutoShape 133"/>
              <p:cNvSpPr>
                <a:spLocks noChangeArrowheads="1"/>
              </p:cNvSpPr>
              <p:nvPr/>
            </p:nvSpPr>
            <p:spPr bwMode="auto">
              <a:xfrm>
                <a:off x="2222" y="2817"/>
                <a:ext cx="65" cy="6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0902" name="Text Box 134"/>
              <p:cNvSpPr txBox="1">
                <a:spLocks noChangeArrowheads="1"/>
              </p:cNvSpPr>
              <p:nvPr/>
            </p:nvSpPr>
            <p:spPr bwMode="auto">
              <a:xfrm>
                <a:off x="2271" y="2837"/>
                <a:ext cx="465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Laguna de Apoyo</a:t>
                </a:r>
                <a:endParaRPr lang="en-US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endParaRPr>
              </a:p>
            </p:txBody>
          </p:sp>
          <p:sp>
            <p:nvSpPr>
              <p:cNvPr id="4334" name="AutoShape 135"/>
              <p:cNvSpPr>
                <a:spLocks noChangeArrowheads="1"/>
              </p:cNvSpPr>
              <p:nvPr/>
            </p:nvSpPr>
            <p:spPr bwMode="auto">
              <a:xfrm>
                <a:off x="1118" y="2087"/>
                <a:ext cx="64" cy="6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4282" name="AutoShape 136"/>
            <p:cNvSpPr>
              <a:spLocks noChangeArrowheads="1"/>
            </p:cNvSpPr>
            <p:nvPr/>
          </p:nvSpPr>
          <p:spPr bwMode="auto">
            <a:xfrm>
              <a:off x="2199996" y="3748709"/>
              <a:ext cx="125715" cy="117696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905" name="Text Box 137"/>
            <p:cNvSpPr txBox="1">
              <a:spLocks noChangeArrowheads="1"/>
            </p:cNvSpPr>
            <p:nvPr/>
          </p:nvSpPr>
          <p:spPr bwMode="auto">
            <a:xfrm>
              <a:off x="2160588" y="3617913"/>
              <a:ext cx="5111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5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Casita</a:t>
              </a:r>
              <a:endParaRPr lang="en-US" sz="5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sp>
        <p:nvSpPr>
          <p:cNvPr id="160909" name="Text Box 141"/>
          <p:cNvSpPr txBox="1">
            <a:spLocks noChangeArrowheads="1"/>
          </p:cNvSpPr>
          <p:nvPr/>
        </p:nvSpPr>
        <p:spPr bwMode="auto">
          <a:xfrm>
            <a:off x="401638" y="5195888"/>
            <a:ext cx="814387" cy="276225"/>
          </a:xfrm>
          <a:prstGeom prst="rect">
            <a:avLst/>
          </a:prstGeom>
          <a:solidFill>
            <a:srgbClr val="CC66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6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Sismo 1992 (MAREMOTO)</a:t>
            </a:r>
            <a:endParaRPr lang="en-US" sz="6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4144" name="Freeform 142"/>
          <p:cNvSpPr>
            <a:spLocks/>
          </p:cNvSpPr>
          <p:nvPr/>
        </p:nvSpPr>
        <p:spPr bwMode="auto">
          <a:xfrm>
            <a:off x="654050" y="3795713"/>
            <a:ext cx="2940050" cy="2513012"/>
          </a:xfrm>
          <a:custGeom>
            <a:avLst/>
            <a:gdLst>
              <a:gd name="T0" fmla="*/ 0 w 1800"/>
              <a:gd name="T1" fmla="*/ 0 h 1548"/>
              <a:gd name="T2" fmla="*/ 2147483647 w 1800"/>
              <a:gd name="T3" fmla="*/ 2147483647 h 1548"/>
              <a:gd name="T4" fmla="*/ 2147483647 w 1800"/>
              <a:gd name="T5" fmla="*/ 2147483647 h 1548"/>
              <a:gd name="T6" fmla="*/ 2147483647 w 1800"/>
              <a:gd name="T7" fmla="*/ 2147483647 h 1548"/>
              <a:gd name="T8" fmla="*/ 2147483647 w 1800"/>
              <a:gd name="T9" fmla="*/ 2147483647 h 1548"/>
              <a:gd name="T10" fmla="*/ 2147483647 w 1800"/>
              <a:gd name="T11" fmla="*/ 2147483647 h 1548"/>
              <a:gd name="T12" fmla="*/ 2147483647 w 1800"/>
              <a:gd name="T13" fmla="*/ 2147483647 h 1548"/>
              <a:gd name="T14" fmla="*/ 2147483647 w 1800"/>
              <a:gd name="T15" fmla="*/ 2147483647 h 1548"/>
              <a:gd name="T16" fmla="*/ 2147483647 w 1800"/>
              <a:gd name="T17" fmla="*/ 2147483647 h 1548"/>
              <a:gd name="T18" fmla="*/ 2147483647 w 1800"/>
              <a:gd name="T19" fmla="*/ 2147483647 h 1548"/>
              <a:gd name="T20" fmla="*/ 2147483647 w 1800"/>
              <a:gd name="T21" fmla="*/ 2147483647 h 1548"/>
              <a:gd name="T22" fmla="*/ 2147483647 w 1800"/>
              <a:gd name="T23" fmla="*/ 2147483647 h 1548"/>
              <a:gd name="T24" fmla="*/ 2147483647 w 1800"/>
              <a:gd name="T25" fmla="*/ 2147483647 h 1548"/>
              <a:gd name="T26" fmla="*/ 2147483647 w 1800"/>
              <a:gd name="T27" fmla="*/ 2147483647 h 1548"/>
              <a:gd name="T28" fmla="*/ 2147483647 w 1800"/>
              <a:gd name="T29" fmla="*/ 2147483647 h 1548"/>
              <a:gd name="T30" fmla="*/ 2147483647 w 1800"/>
              <a:gd name="T31" fmla="*/ 2147483647 h 1548"/>
              <a:gd name="T32" fmla="*/ 2147483647 w 1800"/>
              <a:gd name="T33" fmla="*/ 2147483647 h 1548"/>
              <a:gd name="T34" fmla="*/ 2147483647 w 1800"/>
              <a:gd name="T35" fmla="*/ 2147483647 h 1548"/>
              <a:gd name="T36" fmla="*/ 2147483647 w 1800"/>
              <a:gd name="T37" fmla="*/ 2147483647 h 1548"/>
              <a:gd name="T38" fmla="*/ 2147483647 w 1800"/>
              <a:gd name="T39" fmla="*/ 2147483647 h 1548"/>
              <a:gd name="T40" fmla="*/ 2147483647 w 1800"/>
              <a:gd name="T41" fmla="*/ 2147483647 h 1548"/>
              <a:gd name="T42" fmla="*/ 2147483647 w 1800"/>
              <a:gd name="T43" fmla="*/ 2147483647 h 1548"/>
              <a:gd name="T44" fmla="*/ 2147483647 w 1800"/>
              <a:gd name="T45" fmla="*/ 2147483647 h 1548"/>
              <a:gd name="T46" fmla="*/ 2147483647 w 1800"/>
              <a:gd name="T47" fmla="*/ 2147483647 h 1548"/>
              <a:gd name="T48" fmla="*/ 2147483647 w 1800"/>
              <a:gd name="T49" fmla="*/ 2147483647 h 1548"/>
              <a:gd name="T50" fmla="*/ 2147483647 w 1800"/>
              <a:gd name="T51" fmla="*/ 2147483647 h 1548"/>
              <a:gd name="T52" fmla="*/ 2147483647 w 1800"/>
              <a:gd name="T53" fmla="*/ 2147483647 h 15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00"/>
              <a:gd name="T82" fmla="*/ 0 h 1548"/>
              <a:gd name="T83" fmla="*/ 1800 w 1800"/>
              <a:gd name="T84" fmla="*/ 1548 h 15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00" h="1548">
                <a:moveTo>
                  <a:pt x="0" y="0"/>
                </a:moveTo>
                <a:cubicBezTo>
                  <a:pt x="40" y="20"/>
                  <a:pt x="72" y="41"/>
                  <a:pt x="116" y="52"/>
                </a:cubicBezTo>
                <a:cubicBezTo>
                  <a:pt x="140" y="68"/>
                  <a:pt x="164" y="84"/>
                  <a:pt x="188" y="100"/>
                </a:cubicBezTo>
                <a:cubicBezTo>
                  <a:pt x="199" y="116"/>
                  <a:pt x="219" y="129"/>
                  <a:pt x="236" y="140"/>
                </a:cubicBezTo>
                <a:cubicBezTo>
                  <a:pt x="246" y="160"/>
                  <a:pt x="257" y="163"/>
                  <a:pt x="272" y="180"/>
                </a:cubicBezTo>
                <a:cubicBezTo>
                  <a:pt x="284" y="193"/>
                  <a:pt x="291" y="207"/>
                  <a:pt x="304" y="220"/>
                </a:cubicBezTo>
                <a:cubicBezTo>
                  <a:pt x="310" y="239"/>
                  <a:pt x="327" y="252"/>
                  <a:pt x="340" y="268"/>
                </a:cubicBezTo>
                <a:cubicBezTo>
                  <a:pt x="361" y="295"/>
                  <a:pt x="379" y="337"/>
                  <a:pt x="408" y="356"/>
                </a:cubicBezTo>
                <a:cubicBezTo>
                  <a:pt x="418" y="385"/>
                  <a:pt x="404" y="350"/>
                  <a:pt x="424" y="380"/>
                </a:cubicBezTo>
                <a:cubicBezTo>
                  <a:pt x="439" y="403"/>
                  <a:pt x="453" y="429"/>
                  <a:pt x="468" y="452"/>
                </a:cubicBezTo>
                <a:cubicBezTo>
                  <a:pt x="480" y="470"/>
                  <a:pt x="496" y="483"/>
                  <a:pt x="508" y="500"/>
                </a:cubicBezTo>
                <a:cubicBezTo>
                  <a:pt x="530" y="531"/>
                  <a:pt x="550" y="570"/>
                  <a:pt x="580" y="592"/>
                </a:cubicBezTo>
                <a:cubicBezTo>
                  <a:pt x="607" y="638"/>
                  <a:pt x="698" y="685"/>
                  <a:pt x="744" y="708"/>
                </a:cubicBezTo>
                <a:cubicBezTo>
                  <a:pt x="762" y="717"/>
                  <a:pt x="777" y="730"/>
                  <a:pt x="796" y="736"/>
                </a:cubicBezTo>
                <a:cubicBezTo>
                  <a:pt x="830" y="770"/>
                  <a:pt x="862" y="803"/>
                  <a:pt x="892" y="840"/>
                </a:cubicBezTo>
                <a:cubicBezTo>
                  <a:pt x="924" y="879"/>
                  <a:pt x="949" y="925"/>
                  <a:pt x="984" y="960"/>
                </a:cubicBezTo>
                <a:cubicBezTo>
                  <a:pt x="990" y="977"/>
                  <a:pt x="1003" y="984"/>
                  <a:pt x="1012" y="1000"/>
                </a:cubicBezTo>
                <a:cubicBezTo>
                  <a:pt x="1042" y="1051"/>
                  <a:pt x="1047" y="1083"/>
                  <a:pt x="1092" y="1128"/>
                </a:cubicBezTo>
                <a:cubicBezTo>
                  <a:pt x="1124" y="1160"/>
                  <a:pt x="1093" y="1147"/>
                  <a:pt x="1120" y="1156"/>
                </a:cubicBezTo>
                <a:cubicBezTo>
                  <a:pt x="1185" y="1238"/>
                  <a:pt x="1313" y="1294"/>
                  <a:pt x="1416" y="1304"/>
                </a:cubicBezTo>
                <a:cubicBezTo>
                  <a:pt x="1465" y="1316"/>
                  <a:pt x="1437" y="1311"/>
                  <a:pt x="1500" y="1316"/>
                </a:cubicBezTo>
                <a:cubicBezTo>
                  <a:pt x="1530" y="1328"/>
                  <a:pt x="1560" y="1342"/>
                  <a:pt x="1592" y="1348"/>
                </a:cubicBezTo>
                <a:cubicBezTo>
                  <a:pt x="1597" y="1352"/>
                  <a:pt x="1602" y="1357"/>
                  <a:pt x="1608" y="1360"/>
                </a:cubicBezTo>
                <a:cubicBezTo>
                  <a:pt x="1618" y="1364"/>
                  <a:pt x="1640" y="1368"/>
                  <a:pt x="1640" y="1368"/>
                </a:cubicBezTo>
                <a:cubicBezTo>
                  <a:pt x="1668" y="1387"/>
                  <a:pt x="1700" y="1389"/>
                  <a:pt x="1732" y="1400"/>
                </a:cubicBezTo>
                <a:cubicBezTo>
                  <a:pt x="1766" y="1434"/>
                  <a:pt x="1764" y="1469"/>
                  <a:pt x="1780" y="1512"/>
                </a:cubicBezTo>
                <a:cubicBezTo>
                  <a:pt x="1785" y="1526"/>
                  <a:pt x="1800" y="1534"/>
                  <a:pt x="1800" y="1548"/>
                </a:cubicBezTo>
              </a:path>
            </a:pathLst>
          </a:custGeom>
          <a:gradFill rotWithShape="0">
            <a:gsLst>
              <a:gs pos="0">
                <a:srgbClr val="99CCFF">
                  <a:alpha val="50000"/>
                </a:srgbClr>
              </a:gs>
              <a:gs pos="100000">
                <a:srgbClr val="475E76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NI"/>
          </a:p>
        </p:txBody>
      </p:sp>
      <p:grpSp>
        <p:nvGrpSpPr>
          <p:cNvPr id="8" name="162 Grupo"/>
          <p:cNvGrpSpPr>
            <a:grpSpLocks/>
          </p:cNvGrpSpPr>
          <p:nvPr/>
        </p:nvGrpSpPr>
        <p:grpSpPr bwMode="auto">
          <a:xfrm>
            <a:off x="179388" y="4826000"/>
            <a:ext cx="3038475" cy="1916113"/>
            <a:chOff x="179388" y="4826000"/>
            <a:chExt cx="3038475" cy="1916113"/>
          </a:xfrm>
        </p:grpSpPr>
        <p:sp>
          <p:nvSpPr>
            <p:cNvPr id="160924" name="Text Box 156"/>
            <p:cNvSpPr txBox="1">
              <a:spLocks noChangeArrowheads="1"/>
            </p:cNvSpPr>
            <p:nvPr/>
          </p:nvSpPr>
          <p:spPr bwMode="auto">
            <a:xfrm>
              <a:off x="993775" y="4900613"/>
              <a:ext cx="16303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14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Placa del Caribe </a:t>
              </a:r>
              <a:endParaRPr lang="en-US" sz="1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160925" name="Text Box 157"/>
            <p:cNvSpPr txBox="1">
              <a:spLocks noChangeArrowheads="1"/>
            </p:cNvSpPr>
            <p:nvPr/>
          </p:nvSpPr>
          <p:spPr bwMode="auto">
            <a:xfrm>
              <a:off x="254000" y="6072188"/>
              <a:ext cx="12668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14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Placa del Coco</a:t>
              </a:r>
              <a:endParaRPr lang="en-US" sz="1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160926" name="Text Box 158"/>
            <p:cNvSpPr txBox="1">
              <a:spLocks noChangeArrowheads="1"/>
            </p:cNvSpPr>
            <p:nvPr/>
          </p:nvSpPr>
          <p:spPr bwMode="auto">
            <a:xfrm>
              <a:off x="1587500" y="5545138"/>
              <a:ext cx="16303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14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Océano Pacífico</a:t>
              </a:r>
              <a:endParaRPr lang="en-US" sz="1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4275" name="Freeform 159"/>
            <p:cNvSpPr>
              <a:spLocks/>
            </p:cNvSpPr>
            <p:nvPr/>
          </p:nvSpPr>
          <p:spPr bwMode="auto">
            <a:xfrm>
              <a:off x="259434" y="5275799"/>
              <a:ext cx="1994612" cy="1466314"/>
            </a:xfrm>
            <a:custGeom>
              <a:avLst/>
              <a:gdLst>
                <a:gd name="T0" fmla="*/ 0 w 1221"/>
                <a:gd name="T1" fmla="*/ 0 h 903"/>
                <a:gd name="T2" fmla="*/ 168122415 w 1221"/>
                <a:gd name="T3" fmla="*/ 126567434 h 903"/>
                <a:gd name="T4" fmla="*/ 320234032 w 1221"/>
                <a:gd name="T5" fmla="*/ 237312322 h 903"/>
                <a:gd name="T6" fmla="*/ 400291289 w 1221"/>
                <a:gd name="T7" fmla="*/ 292686364 h 903"/>
                <a:gd name="T8" fmla="*/ 616449417 w 1221"/>
                <a:gd name="T9" fmla="*/ 458805345 h 903"/>
                <a:gd name="T10" fmla="*/ 704512890 w 1221"/>
                <a:gd name="T11" fmla="*/ 522087413 h 903"/>
                <a:gd name="T12" fmla="*/ 976711363 w 1221"/>
                <a:gd name="T13" fmla="*/ 727759412 h 903"/>
                <a:gd name="T14" fmla="*/ 1040759456 w 1221"/>
                <a:gd name="T15" fmla="*/ 791043104 h 903"/>
                <a:gd name="T16" fmla="*/ 1248909632 w 1221"/>
                <a:gd name="T17" fmla="*/ 949250913 h 903"/>
                <a:gd name="T18" fmla="*/ 1368997968 w 1221"/>
                <a:gd name="T19" fmla="*/ 1059997373 h 903"/>
                <a:gd name="T20" fmla="*/ 1609173007 w 1221"/>
                <a:gd name="T21" fmla="*/ 1241937176 h 903"/>
                <a:gd name="T22" fmla="*/ 1785301996 w 1221"/>
                <a:gd name="T23" fmla="*/ 1408056055 h 903"/>
                <a:gd name="T24" fmla="*/ 1865360887 w 1221"/>
                <a:gd name="T25" fmla="*/ 1455518824 h 903"/>
                <a:gd name="T26" fmla="*/ 1993453805 w 1221"/>
                <a:gd name="T27" fmla="*/ 1550442738 h 903"/>
                <a:gd name="T28" fmla="*/ 2147483647 w 1221"/>
                <a:gd name="T29" fmla="*/ 1740294219 h 903"/>
                <a:gd name="T30" fmla="*/ 2147483647 w 1221"/>
                <a:gd name="T31" fmla="*/ 1779845715 h 903"/>
                <a:gd name="T32" fmla="*/ 2147483647 w 1221"/>
                <a:gd name="T33" fmla="*/ 1843129407 h 903"/>
                <a:gd name="T34" fmla="*/ 2147483647 w 1221"/>
                <a:gd name="T35" fmla="*/ 1977606440 h 903"/>
                <a:gd name="T36" fmla="*/ 2147483647 w 1221"/>
                <a:gd name="T37" fmla="*/ 2048799781 h 903"/>
                <a:gd name="T38" fmla="*/ 2147483647 w 1221"/>
                <a:gd name="T39" fmla="*/ 2112083473 h 903"/>
                <a:gd name="T40" fmla="*/ 2147483647 w 1221"/>
                <a:gd name="T41" fmla="*/ 2147483647 h 903"/>
                <a:gd name="T42" fmla="*/ 2147483647 w 1221"/>
                <a:gd name="T43" fmla="*/ 2147483647 h 903"/>
                <a:gd name="T44" fmla="*/ 2147483647 w 1221"/>
                <a:gd name="T45" fmla="*/ 2147483647 h 903"/>
                <a:gd name="T46" fmla="*/ 2147483647 w 1221"/>
                <a:gd name="T47" fmla="*/ 2147483647 h 903"/>
                <a:gd name="T48" fmla="*/ 2147483647 w 1221"/>
                <a:gd name="T49" fmla="*/ 2147483647 h 9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1"/>
                <a:gd name="T76" fmla="*/ 0 h 903"/>
                <a:gd name="T77" fmla="*/ 1221 w 1221"/>
                <a:gd name="T78" fmla="*/ 903 h 9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1" h="903">
                  <a:moveTo>
                    <a:pt x="0" y="0"/>
                  </a:moveTo>
                  <a:cubicBezTo>
                    <a:pt x="19" y="19"/>
                    <a:pt x="42" y="32"/>
                    <a:pt x="63" y="48"/>
                  </a:cubicBezTo>
                  <a:cubicBezTo>
                    <a:pt x="80" y="61"/>
                    <a:pt x="100" y="83"/>
                    <a:pt x="120" y="90"/>
                  </a:cubicBezTo>
                  <a:cubicBezTo>
                    <a:pt x="130" y="100"/>
                    <a:pt x="138" y="105"/>
                    <a:pt x="150" y="111"/>
                  </a:cubicBezTo>
                  <a:cubicBezTo>
                    <a:pt x="165" y="133"/>
                    <a:pt x="208" y="158"/>
                    <a:pt x="231" y="174"/>
                  </a:cubicBezTo>
                  <a:cubicBezTo>
                    <a:pt x="240" y="188"/>
                    <a:pt x="251" y="185"/>
                    <a:pt x="264" y="198"/>
                  </a:cubicBezTo>
                  <a:cubicBezTo>
                    <a:pt x="284" y="218"/>
                    <a:pt x="341" y="268"/>
                    <a:pt x="366" y="276"/>
                  </a:cubicBezTo>
                  <a:cubicBezTo>
                    <a:pt x="380" y="298"/>
                    <a:pt x="372" y="291"/>
                    <a:pt x="390" y="300"/>
                  </a:cubicBezTo>
                  <a:cubicBezTo>
                    <a:pt x="407" y="325"/>
                    <a:pt x="442" y="343"/>
                    <a:pt x="468" y="360"/>
                  </a:cubicBezTo>
                  <a:cubicBezTo>
                    <a:pt x="485" y="371"/>
                    <a:pt x="496" y="390"/>
                    <a:pt x="513" y="402"/>
                  </a:cubicBezTo>
                  <a:cubicBezTo>
                    <a:pt x="530" y="428"/>
                    <a:pt x="579" y="450"/>
                    <a:pt x="603" y="471"/>
                  </a:cubicBezTo>
                  <a:cubicBezTo>
                    <a:pt x="626" y="491"/>
                    <a:pt x="647" y="512"/>
                    <a:pt x="669" y="534"/>
                  </a:cubicBezTo>
                  <a:cubicBezTo>
                    <a:pt x="677" y="542"/>
                    <a:pt x="689" y="546"/>
                    <a:pt x="699" y="552"/>
                  </a:cubicBezTo>
                  <a:cubicBezTo>
                    <a:pt x="715" y="563"/>
                    <a:pt x="731" y="577"/>
                    <a:pt x="747" y="588"/>
                  </a:cubicBezTo>
                  <a:cubicBezTo>
                    <a:pt x="792" y="620"/>
                    <a:pt x="817" y="646"/>
                    <a:pt x="873" y="660"/>
                  </a:cubicBezTo>
                  <a:cubicBezTo>
                    <a:pt x="880" y="667"/>
                    <a:pt x="900" y="675"/>
                    <a:pt x="900" y="675"/>
                  </a:cubicBezTo>
                  <a:cubicBezTo>
                    <a:pt x="907" y="686"/>
                    <a:pt x="928" y="694"/>
                    <a:pt x="942" y="699"/>
                  </a:cubicBezTo>
                  <a:cubicBezTo>
                    <a:pt x="964" y="716"/>
                    <a:pt x="984" y="734"/>
                    <a:pt x="1008" y="750"/>
                  </a:cubicBezTo>
                  <a:cubicBezTo>
                    <a:pt x="1021" y="759"/>
                    <a:pt x="1029" y="772"/>
                    <a:pt x="1044" y="777"/>
                  </a:cubicBezTo>
                  <a:cubicBezTo>
                    <a:pt x="1053" y="786"/>
                    <a:pt x="1067" y="797"/>
                    <a:pt x="1080" y="801"/>
                  </a:cubicBezTo>
                  <a:cubicBezTo>
                    <a:pt x="1094" y="815"/>
                    <a:pt x="1085" y="808"/>
                    <a:pt x="1107" y="822"/>
                  </a:cubicBezTo>
                  <a:cubicBezTo>
                    <a:pt x="1113" y="826"/>
                    <a:pt x="1125" y="834"/>
                    <a:pt x="1125" y="834"/>
                  </a:cubicBezTo>
                  <a:cubicBezTo>
                    <a:pt x="1136" y="851"/>
                    <a:pt x="1153" y="869"/>
                    <a:pt x="1173" y="876"/>
                  </a:cubicBezTo>
                  <a:cubicBezTo>
                    <a:pt x="1182" y="879"/>
                    <a:pt x="1200" y="885"/>
                    <a:pt x="1200" y="885"/>
                  </a:cubicBezTo>
                  <a:cubicBezTo>
                    <a:pt x="1206" y="894"/>
                    <a:pt x="1211" y="898"/>
                    <a:pt x="1221" y="903"/>
                  </a:cubicBezTo>
                </a:path>
              </a:pathLst>
            </a:custGeom>
            <a:noFill/>
            <a:ln w="539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276" name="Line 160"/>
            <p:cNvSpPr>
              <a:spLocks noChangeShapeType="1"/>
            </p:cNvSpPr>
            <p:nvPr/>
          </p:nvSpPr>
          <p:spPr bwMode="auto">
            <a:xfrm flipH="1">
              <a:off x="2031878" y="5931825"/>
              <a:ext cx="297313" cy="220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277" name="Line 161"/>
            <p:cNvSpPr>
              <a:spLocks noChangeShapeType="1"/>
            </p:cNvSpPr>
            <p:nvPr/>
          </p:nvSpPr>
          <p:spPr bwMode="auto">
            <a:xfrm flipH="1">
              <a:off x="698869" y="4826000"/>
              <a:ext cx="297313" cy="220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278" name="Line 162"/>
            <p:cNvSpPr>
              <a:spLocks noChangeShapeType="1"/>
            </p:cNvSpPr>
            <p:nvPr/>
          </p:nvSpPr>
          <p:spPr bwMode="auto">
            <a:xfrm flipV="1">
              <a:off x="179388" y="5636288"/>
              <a:ext cx="297313" cy="295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4279" name="Line 163"/>
            <p:cNvSpPr>
              <a:spLocks noChangeShapeType="1"/>
            </p:cNvSpPr>
            <p:nvPr/>
          </p:nvSpPr>
          <p:spPr bwMode="auto">
            <a:xfrm flipV="1">
              <a:off x="1290228" y="6298809"/>
              <a:ext cx="297313" cy="295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160932" name="AutoShape 164"/>
            <p:cNvSpPr>
              <a:spLocks noChangeArrowheads="1"/>
            </p:cNvSpPr>
            <p:nvPr/>
          </p:nvSpPr>
          <p:spPr bwMode="auto">
            <a:xfrm>
              <a:off x="1068388" y="5487988"/>
              <a:ext cx="222250" cy="22225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>
                <a:cs typeface="+mn-cs"/>
              </a:endParaRPr>
            </a:p>
          </p:txBody>
        </p:sp>
      </p:grpSp>
      <p:sp>
        <p:nvSpPr>
          <p:cNvPr id="160933" name="Text Box 165"/>
          <p:cNvSpPr txBox="1">
            <a:spLocks noChangeArrowheads="1"/>
          </p:cNvSpPr>
          <p:nvPr/>
        </p:nvSpPr>
        <p:spPr bwMode="auto">
          <a:xfrm>
            <a:off x="1357313" y="428625"/>
            <a:ext cx="3527425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PAÍS MULTI AMENAZAS</a:t>
            </a:r>
            <a:endParaRPr lang="en-US" sz="1100" b="1" dirty="0"/>
          </a:p>
        </p:txBody>
      </p:sp>
      <p:sp>
        <p:nvSpPr>
          <p:cNvPr id="4147" name="Oval 166"/>
          <p:cNvSpPr>
            <a:spLocks noChangeArrowheads="1"/>
          </p:cNvSpPr>
          <p:nvPr/>
        </p:nvSpPr>
        <p:spPr bwMode="auto">
          <a:xfrm>
            <a:off x="3438525" y="19558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48" name="Oval 167"/>
          <p:cNvSpPr>
            <a:spLocks noChangeArrowheads="1"/>
          </p:cNvSpPr>
          <p:nvPr/>
        </p:nvSpPr>
        <p:spPr bwMode="auto">
          <a:xfrm>
            <a:off x="3660775" y="21764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49" name="Oval 168"/>
          <p:cNvSpPr>
            <a:spLocks noChangeArrowheads="1"/>
          </p:cNvSpPr>
          <p:nvPr/>
        </p:nvSpPr>
        <p:spPr bwMode="auto">
          <a:xfrm>
            <a:off x="3290888" y="2101850"/>
            <a:ext cx="73025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50" name="Oval 169"/>
          <p:cNvSpPr>
            <a:spLocks noChangeArrowheads="1"/>
          </p:cNvSpPr>
          <p:nvPr/>
        </p:nvSpPr>
        <p:spPr bwMode="auto">
          <a:xfrm>
            <a:off x="3513138" y="2322513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51" name="Oval 170"/>
          <p:cNvSpPr>
            <a:spLocks noChangeArrowheads="1"/>
          </p:cNvSpPr>
          <p:nvPr/>
        </p:nvSpPr>
        <p:spPr bwMode="auto">
          <a:xfrm>
            <a:off x="3141663" y="24717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52" name="Oval 171"/>
          <p:cNvSpPr>
            <a:spLocks noChangeArrowheads="1"/>
          </p:cNvSpPr>
          <p:nvPr/>
        </p:nvSpPr>
        <p:spPr bwMode="auto">
          <a:xfrm>
            <a:off x="3068638" y="27638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53" name="Oval 172"/>
          <p:cNvSpPr>
            <a:spLocks noChangeArrowheads="1"/>
          </p:cNvSpPr>
          <p:nvPr/>
        </p:nvSpPr>
        <p:spPr bwMode="auto">
          <a:xfrm>
            <a:off x="2919413" y="2251075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54" name="Oval 173"/>
          <p:cNvSpPr>
            <a:spLocks noChangeArrowheads="1"/>
          </p:cNvSpPr>
          <p:nvPr/>
        </p:nvSpPr>
        <p:spPr bwMode="auto">
          <a:xfrm>
            <a:off x="2624138" y="2324100"/>
            <a:ext cx="73025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55" name="Oval 174"/>
          <p:cNvSpPr>
            <a:spLocks noChangeArrowheads="1"/>
          </p:cNvSpPr>
          <p:nvPr/>
        </p:nvSpPr>
        <p:spPr bwMode="auto">
          <a:xfrm>
            <a:off x="2846388" y="2544763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56" name="Oval 175"/>
          <p:cNvSpPr>
            <a:spLocks noChangeArrowheads="1"/>
          </p:cNvSpPr>
          <p:nvPr/>
        </p:nvSpPr>
        <p:spPr bwMode="auto">
          <a:xfrm>
            <a:off x="3068638" y="2765425"/>
            <a:ext cx="73025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57" name="Oval 176"/>
          <p:cNvSpPr>
            <a:spLocks noChangeArrowheads="1"/>
          </p:cNvSpPr>
          <p:nvPr/>
        </p:nvSpPr>
        <p:spPr bwMode="auto">
          <a:xfrm>
            <a:off x="2773363" y="2324100"/>
            <a:ext cx="73025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58" name="Oval 177"/>
          <p:cNvSpPr>
            <a:spLocks noChangeArrowheads="1"/>
          </p:cNvSpPr>
          <p:nvPr/>
        </p:nvSpPr>
        <p:spPr bwMode="auto">
          <a:xfrm>
            <a:off x="2551113" y="24717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9" name="161 Grupo"/>
          <p:cNvGrpSpPr>
            <a:grpSpLocks/>
          </p:cNvGrpSpPr>
          <p:nvPr/>
        </p:nvGrpSpPr>
        <p:grpSpPr bwMode="auto">
          <a:xfrm>
            <a:off x="7500938" y="4292600"/>
            <a:ext cx="1571625" cy="2438400"/>
            <a:chOff x="7500938" y="4293097"/>
            <a:chExt cx="1571625" cy="2437904"/>
          </a:xfrm>
        </p:grpSpPr>
        <p:sp>
          <p:nvSpPr>
            <p:cNvPr id="160818" name="Text Box 50"/>
            <p:cNvSpPr txBox="1">
              <a:spLocks noChangeArrowheads="1"/>
            </p:cNvSpPr>
            <p:nvPr/>
          </p:nvSpPr>
          <p:spPr bwMode="auto">
            <a:xfrm>
              <a:off x="7988300" y="4864481"/>
              <a:ext cx="871538" cy="29362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NI" sz="7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Linotype" pitchFamily="18" charset="0"/>
                  <a:cs typeface="+mn-cs"/>
                </a:rPr>
                <a:t>Tormenta Tropical</a:t>
              </a:r>
            </a:p>
            <a:p>
              <a:pPr algn="ctr" eaLnBrk="0" hangingPunct="0">
                <a:defRPr/>
              </a:pPr>
              <a:r>
                <a:rPr lang="es-NI" sz="7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Linotype" pitchFamily="18" charset="0"/>
                  <a:cs typeface="+mn-cs"/>
                </a:rPr>
                <a:t>Gert (1993)</a:t>
              </a:r>
            </a:p>
          </p:txBody>
        </p:sp>
        <p:sp>
          <p:nvSpPr>
            <p:cNvPr id="28744" name="Rectangle 179"/>
            <p:cNvSpPr>
              <a:spLocks noChangeArrowheads="1"/>
            </p:cNvSpPr>
            <p:nvPr/>
          </p:nvSpPr>
          <p:spPr bwMode="auto">
            <a:xfrm>
              <a:off x="7500938" y="4293097"/>
              <a:ext cx="1509712" cy="243790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 sz="1600"/>
            </a:p>
          </p:txBody>
        </p:sp>
        <p:sp>
          <p:nvSpPr>
            <p:cNvPr id="4254" name="AutoShape 180"/>
            <p:cNvSpPr>
              <a:spLocks noChangeArrowheads="1"/>
            </p:cNvSpPr>
            <p:nvPr/>
          </p:nvSpPr>
          <p:spPr bwMode="auto">
            <a:xfrm>
              <a:off x="7767818" y="4913249"/>
              <a:ext cx="152311" cy="14100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600"/>
            </a:p>
          </p:txBody>
        </p:sp>
        <p:sp>
          <p:nvSpPr>
            <p:cNvPr id="4255" name="AutoShape 181"/>
            <p:cNvSpPr>
              <a:spLocks noChangeArrowheads="1"/>
            </p:cNvSpPr>
            <p:nvPr/>
          </p:nvSpPr>
          <p:spPr bwMode="auto">
            <a:xfrm>
              <a:off x="7759730" y="4659986"/>
              <a:ext cx="150962" cy="139637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600"/>
            </a:p>
          </p:txBody>
        </p:sp>
        <p:sp>
          <p:nvSpPr>
            <p:cNvPr id="160950" name="Text Box 182"/>
            <p:cNvSpPr txBox="1">
              <a:spLocks noChangeArrowheads="1"/>
            </p:cNvSpPr>
            <p:nvPr/>
          </p:nvSpPr>
          <p:spPr bwMode="auto">
            <a:xfrm>
              <a:off x="7886700" y="4659735"/>
              <a:ext cx="752475" cy="176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Volcán Activo</a:t>
              </a:r>
              <a:endParaRPr lang="en-US" sz="6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160951" name="Text Box 183"/>
            <p:cNvSpPr txBox="1">
              <a:spLocks noChangeArrowheads="1"/>
            </p:cNvSpPr>
            <p:nvPr/>
          </p:nvSpPr>
          <p:spPr bwMode="auto">
            <a:xfrm>
              <a:off x="7932738" y="4872417"/>
              <a:ext cx="825500" cy="176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Volcán Inactivo</a:t>
              </a:r>
              <a:endParaRPr lang="en-US" sz="6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4258" name="Oval 184"/>
            <p:cNvSpPr>
              <a:spLocks noChangeArrowheads="1"/>
            </p:cNvSpPr>
            <p:nvPr/>
          </p:nvSpPr>
          <p:spPr bwMode="auto">
            <a:xfrm>
              <a:off x="7793428" y="5300672"/>
              <a:ext cx="74133" cy="78033"/>
            </a:xfrm>
            <a:prstGeom prst="ellipse">
              <a:avLst/>
            </a:prstGeom>
            <a:gradFill rotWithShape="1">
              <a:gsLst>
                <a:gs pos="0">
                  <a:srgbClr val="FF9966">
                    <a:alpha val="50000"/>
                  </a:srgbClr>
                </a:gs>
                <a:gs pos="100000">
                  <a:srgbClr val="76472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1600"/>
            </a:p>
          </p:txBody>
        </p:sp>
        <p:sp>
          <p:nvSpPr>
            <p:cNvPr id="4259" name="Oval 185"/>
            <p:cNvSpPr>
              <a:spLocks noChangeArrowheads="1"/>
            </p:cNvSpPr>
            <p:nvPr/>
          </p:nvSpPr>
          <p:spPr bwMode="auto">
            <a:xfrm>
              <a:off x="7757035" y="5518341"/>
              <a:ext cx="119962" cy="12320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1600"/>
            </a:p>
          </p:txBody>
        </p:sp>
        <p:sp>
          <p:nvSpPr>
            <p:cNvPr id="4260" name="Freeform 186"/>
            <p:cNvSpPr>
              <a:spLocks/>
            </p:cNvSpPr>
            <p:nvPr/>
          </p:nvSpPr>
          <p:spPr bwMode="auto">
            <a:xfrm>
              <a:off x="7626291" y="5718213"/>
              <a:ext cx="376057" cy="247786"/>
            </a:xfrm>
            <a:custGeom>
              <a:avLst/>
              <a:gdLst>
                <a:gd name="T0" fmla="*/ 0 w 1800"/>
                <a:gd name="T1" fmla="*/ 0 h 1548"/>
                <a:gd name="T2" fmla="*/ 2147483647 w 1800"/>
                <a:gd name="T3" fmla="*/ 2147483647 h 1548"/>
                <a:gd name="T4" fmla="*/ 2147483647 w 1800"/>
                <a:gd name="T5" fmla="*/ 2147483647 h 1548"/>
                <a:gd name="T6" fmla="*/ 2147483647 w 1800"/>
                <a:gd name="T7" fmla="*/ 2147483647 h 1548"/>
                <a:gd name="T8" fmla="*/ 2147483647 w 1800"/>
                <a:gd name="T9" fmla="*/ 2147483647 h 1548"/>
                <a:gd name="T10" fmla="*/ 2147483647 w 1800"/>
                <a:gd name="T11" fmla="*/ 2147483647 h 1548"/>
                <a:gd name="T12" fmla="*/ 2147483647 w 1800"/>
                <a:gd name="T13" fmla="*/ 2147483647 h 1548"/>
                <a:gd name="T14" fmla="*/ 2147483647 w 1800"/>
                <a:gd name="T15" fmla="*/ 2147483647 h 1548"/>
                <a:gd name="T16" fmla="*/ 2147483647 w 1800"/>
                <a:gd name="T17" fmla="*/ 2147483647 h 1548"/>
                <a:gd name="T18" fmla="*/ 2147483647 w 1800"/>
                <a:gd name="T19" fmla="*/ 2147483647 h 1548"/>
                <a:gd name="T20" fmla="*/ 2147483647 w 1800"/>
                <a:gd name="T21" fmla="*/ 2147483647 h 1548"/>
                <a:gd name="T22" fmla="*/ 2147483647 w 1800"/>
                <a:gd name="T23" fmla="*/ 2147483647 h 1548"/>
                <a:gd name="T24" fmla="*/ 2147483647 w 1800"/>
                <a:gd name="T25" fmla="*/ 2147483647 h 1548"/>
                <a:gd name="T26" fmla="*/ 2147483647 w 1800"/>
                <a:gd name="T27" fmla="*/ 2147483647 h 1548"/>
                <a:gd name="T28" fmla="*/ 2147483647 w 1800"/>
                <a:gd name="T29" fmla="*/ 2147483647 h 1548"/>
                <a:gd name="T30" fmla="*/ 2147483647 w 1800"/>
                <a:gd name="T31" fmla="*/ 2147483647 h 1548"/>
                <a:gd name="T32" fmla="*/ 2147483647 w 1800"/>
                <a:gd name="T33" fmla="*/ 2147483647 h 1548"/>
                <a:gd name="T34" fmla="*/ 2147483647 w 1800"/>
                <a:gd name="T35" fmla="*/ 2147483647 h 1548"/>
                <a:gd name="T36" fmla="*/ 2147483647 w 1800"/>
                <a:gd name="T37" fmla="*/ 2147483647 h 1548"/>
                <a:gd name="T38" fmla="*/ 2147483647 w 1800"/>
                <a:gd name="T39" fmla="*/ 2147483647 h 1548"/>
                <a:gd name="T40" fmla="*/ 2147483647 w 1800"/>
                <a:gd name="T41" fmla="*/ 2147483647 h 1548"/>
                <a:gd name="T42" fmla="*/ 2147483647 w 1800"/>
                <a:gd name="T43" fmla="*/ 2147483647 h 1548"/>
                <a:gd name="T44" fmla="*/ 2147483647 w 1800"/>
                <a:gd name="T45" fmla="*/ 2147483647 h 1548"/>
                <a:gd name="T46" fmla="*/ 2147483647 w 1800"/>
                <a:gd name="T47" fmla="*/ 2147483647 h 1548"/>
                <a:gd name="T48" fmla="*/ 2147483647 w 1800"/>
                <a:gd name="T49" fmla="*/ 2147483647 h 1548"/>
                <a:gd name="T50" fmla="*/ 2147483647 w 1800"/>
                <a:gd name="T51" fmla="*/ 2147483647 h 1548"/>
                <a:gd name="T52" fmla="*/ 2147483647 w 1800"/>
                <a:gd name="T53" fmla="*/ 2147483647 h 15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00"/>
                <a:gd name="T82" fmla="*/ 0 h 1548"/>
                <a:gd name="T83" fmla="*/ 1800 w 1800"/>
                <a:gd name="T84" fmla="*/ 1548 h 15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00" h="1548">
                  <a:moveTo>
                    <a:pt x="0" y="0"/>
                  </a:moveTo>
                  <a:cubicBezTo>
                    <a:pt x="40" y="20"/>
                    <a:pt x="72" y="41"/>
                    <a:pt x="116" y="52"/>
                  </a:cubicBezTo>
                  <a:cubicBezTo>
                    <a:pt x="140" y="68"/>
                    <a:pt x="164" y="84"/>
                    <a:pt x="188" y="100"/>
                  </a:cubicBezTo>
                  <a:cubicBezTo>
                    <a:pt x="199" y="116"/>
                    <a:pt x="219" y="129"/>
                    <a:pt x="236" y="140"/>
                  </a:cubicBezTo>
                  <a:cubicBezTo>
                    <a:pt x="246" y="160"/>
                    <a:pt x="257" y="163"/>
                    <a:pt x="272" y="180"/>
                  </a:cubicBezTo>
                  <a:cubicBezTo>
                    <a:pt x="284" y="193"/>
                    <a:pt x="291" y="207"/>
                    <a:pt x="304" y="220"/>
                  </a:cubicBezTo>
                  <a:cubicBezTo>
                    <a:pt x="310" y="239"/>
                    <a:pt x="327" y="252"/>
                    <a:pt x="340" y="268"/>
                  </a:cubicBezTo>
                  <a:cubicBezTo>
                    <a:pt x="361" y="295"/>
                    <a:pt x="379" y="337"/>
                    <a:pt x="408" y="356"/>
                  </a:cubicBezTo>
                  <a:cubicBezTo>
                    <a:pt x="418" y="385"/>
                    <a:pt x="404" y="350"/>
                    <a:pt x="424" y="380"/>
                  </a:cubicBezTo>
                  <a:cubicBezTo>
                    <a:pt x="439" y="403"/>
                    <a:pt x="453" y="429"/>
                    <a:pt x="468" y="452"/>
                  </a:cubicBezTo>
                  <a:cubicBezTo>
                    <a:pt x="480" y="470"/>
                    <a:pt x="496" y="483"/>
                    <a:pt x="508" y="500"/>
                  </a:cubicBezTo>
                  <a:cubicBezTo>
                    <a:pt x="530" y="531"/>
                    <a:pt x="550" y="570"/>
                    <a:pt x="580" y="592"/>
                  </a:cubicBezTo>
                  <a:cubicBezTo>
                    <a:pt x="607" y="638"/>
                    <a:pt x="698" y="685"/>
                    <a:pt x="744" y="708"/>
                  </a:cubicBezTo>
                  <a:cubicBezTo>
                    <a:pt x="762" y="717"/>
                    <a:pt x="777" y="730"/>
                    <a:pt x="796" y="736"/>
                  </a:cubicBezTo>
                  <a:cubicBezTo>
                    <a:pt x="830" y="770"/>
                    <a:pt x="862" y="803"/>
                    <a:pt x="892" y="840"/>
                  </a:cubicBezTo>
                  <a:cubicBezTo>
                    <a:pt x="924" y="879"/>
                    <a:pt x="949" y="925"/>
                    <a:pt x="984" y="960"/>
                  </a:cubicBezTo>
                  <a:cubicBezTo>
                    <a:pt x="990" y="977"/>
                    <a:pt x="1003" y="984"/>
                    <a:pt x="1012" y="1000"/>
                  </a:cubicBezTo>
                  <a:cubicBezTo>
                    <a:pt x="1042" y="1051"/>
                    <a:pt x="1047" y="1083"/>
                    <a:pt x="1092" y="1128"/>
                  </a:cubicBezTo>
                  <a:cubicBezTo>
                    <a:pt x="1124" y="1160"/>
                    <a:pt x="1093" y="1147"/>
                    <a:pt x="1120" y="1156"/>
                  </a:cubicBezTo>
                  <a:cubicBezTo>
                    <a:pt x="1185" y="1238"/>
                    <a:pt x="1313" y="1294"/>
                    <a:pt x="1416" y="1304"/>
                  </a:cubicBezTo>
                  <a:cubicBezTo>
                    <a:pt x="1465" y="1316"/>
                    <a:pt x="1437" y="1311"/>
                    <a:pt x="1500" y="1316"/>
                  </a:cubicBezTo>
                  <a:cubicBezTo>
                    <a:pt x="1530" y="1328"/>
                    <a:pt x="1560" y="1342"/>
                    <a:pt x="1592" y="1348"/>
                  </a:cubicBezTo>
                  <a:cubicBezTo>
                    <a:pt x="1597" y="1352"/>
                    <a:pt x="1602" y="1357"/>
                    <a:pt x="1608" y="1360"/>
                  </a:cubicBezTo>
                  <a:cubicBezTo>
                    <a:pt x="1618" y="1364"/>
                    <a:pt x="1640" y="1368"/>
                    <a:pt x="1640" y="1368"/>
                  </a:cubicBezTo>
                  <a:cubicBezTo>
                    <a:pt x="1668" y="1387"/>
                    <a:pt x="1700" y="1389"/>
                    <a:pt x="1732" y="1400"/>
                  </a:cubicBezTo>
                  <a:cubicBezTo>
                    <a:pt x="1766" y="1434"/>
                    <a:pt x="1764" y="1469"/>
                    <a:pt x="1780" y="1512"/>
                  </a:cubicBezTo>
                  <a:cubicBezTo>
                    <a:pt x="1785" y="1526"/>
                    <a:pt x="1800" y="1534"/>
                    <a:pt x="1800" y="1548"/>
                  </a:cubicBezTo>
                </a:path>
              </a:pathLst>
            </a:custGeom>
            <a:gradFill rotWithShape="0">
              <a:gsLst>
                <a:gs pos="0">
                  <a:srgbClr val="99CCFF">
                    <a:alpha val="50000"/>
                  </a:srgbClr>
                </a:gs>
                <a:gs pos="100000">
                  <a:srgbClr val="475E76">
                    <a:alpha val="50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/>
            <a:lstStyle/>
            <a:p>
              <a:endParaRPr lang="es-NI"/>
            </a:p>
          </p:txBody>
        </p:sp>
        <p:sp>
          <p:nvSpPr>
            <p:cNvPr id="160955" name="Text Box 187"/>
            <p:cNvSpPr txBox="1">
              <a:spLocks noChangeArrowheads="1"/>
            </p:cNvSpPr>
            <p:nvPr/>
          </p:nvSpPr>
          <p:spPr bwMode="auto">
            <a:xfrm>
              <a:off x="7916863" y="5258101"/>
              <a:ext cx="830262" cy="17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Sismos</a:t>
              </a:r>
              <a:endParaRPr lang="en-US" sz="6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160956" name="Text Box 188"/>
            <p:cNvSpPr txBox="1">
              <a:spLocks noChangeArrowheads="1"/>
            </p:cNvSpPr>
            <p:nvPr/>
          </p:nvSpPr>
          <p:spPr bwMode="auto">
            <a:xfrm>
              <a:off x="7926388" y="5456498"/>
              <a:ext cx="1082675" cy="26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Derrumbes, Deslaves, Deslizamientos</a:t>
              </a:r>
              <a:endParaRPr lang="en-US" sz="6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160957" name="Text Box 189"/>
            <p:cNvSpPr txBox="1">
              <a:spLocks noChangeArrowheads="1"/>
            </p:cNvSpPr>
            <p:nvPr/>
          </p:nvSpPr>
          <p:spPr bwMode="auto">
            <a:xfrm>
              <a:off x="7926388" y="5767585"/>
              <a:ext cx="830262" cy="17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Maremotos</a:t>
              </a:r>
              <a:endParaRPr lang="en-US" sz="6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160958" name="Text Box 190"/>
            <p:cNvSpPr txBox="1">
              <a:spLocks noChangeArrowheads="1"/>
            </p:cNvSpPr>
            <p:nvPr/>
          </p:nvSpPr>
          <p:spPr bwMode="auto">
            <a:xfrm>
              <a:off x="7800975" y="4354997"/>
              <a:ext cx="830263" cy="22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9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LEYENDA</a:t>
              </a:r>
              <a:endParaRPr lang="en-US" sz="9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4265" name="Freeform 191" descr="Onda"/>
            <p:cNvSpPr>
              <a:spLocks/>
            </p:cNvSpPr>
            <p:nvPr/>
          </p:nvSpPr>
          <p:spPr bwMode="auto">
            <a:xfrm>
              <a:off x="7612812" y="6020759"/>
              <a:ext cx="314055" cy="153327"/>
            </a:xfrm>
            <a:custGeom>
              <a:avLst/>
              <a:gdLst>
                <a:gd name="T0" fmla="*/ 2147483647 w 226"/>
                <a:gd name="T1" fmla="*/ 2147483647 h 110"/>
                <a:gd name="T2" fmla="*/ 2147483647 w 226"/>
                <a:gd name="T3" fmla="*/ 2147483647 h 110"/>
                <a:gd name="T4" fmla="*/ 2147483647 w 226"/>
                <a:gd name="T5" fmla="*/ 2147483647 h 110"/>
                <a:gd name="T6" fmla="*/ 2147483647 w 226"/>
                <a:gd name="T7" fmla="*/ 2147483647 h 110"/>
                <a:gd name="T8" fmla="*/ 2147483647 w 226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110"/>
                <a:gd name="T17" fmla="*/ 226 w 226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110">
                  <a:moveTo>
                    <a:pt x="130" y="8"/>
                  </a:moveTo>
                  <a:cubicBezTo>
                    <a:pt x="94" y="35"/>
                    <a:pt x="57" y="24"/>
                    <a:pt x="16" y="38"/>
                  </a:cubicBezTo>
                  <a:cubicBezTo>
                    <a:pt x="6" y="67"/>
                    <a:pt x="0" y="99"/>
                    <a:pt x="34" y="110"/>
                  </a:cubicBezTo>
                  <a:cubicBezTo>
                    <a:pt x="104" y="104"/>
                    <a:pt x="153" y="85"/>
                    <a:pt x="226" y="80"/>
                  </a:cubicBezTo>
                  <a:cubicBezTo>
                    <a:pt x="213" y="0"/>
                    <a:pt x="220" y="8"/>
                    <a:pt x="130" y="8"/>
                  </a:cubicBezTo>
                  <a:close/>
                </a:path>
              </a:pathLst>
            </a:custGeom>
            <a:pattFill prst="wave">
              <a:fgClr>
                <a:srgbClr val="BBE0E3">
                  <a:alpha val="76862"/>
                </a:srgbClr>
              </a:fgClr>
              <a:bgClr>
                <a:schemeClr val="bg1">
                  <a:alpha val="76862"/>
                </a:schemeClr>
              </a:bgClr>
            </a:patt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160960" name="Text Box 192"/>
            <p:cNvSpPr txBox="1">
              <a:spLocks noChangeArrowheads="1"/>
            </p:cNvSpPr>
            <p:nvPr/>
          </p:nvSpPr>
          <p:spPr bwMode="auto">
            <a:xfrm>
              <a:off x="7927975" y="6021533"/>
              <a:ext cx="830263" cy="17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Inundaciones</a:t>
              </a:r>
              <a:endParaRPr lang="en-US" sz="6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4267" name="Line 193"/>
            <p:cNvSpPr>
              <a:spLocks noChangeShapeType="1"/>
            </p:cNvSpPr>
            <p:nvPr/>
          </p:nvSpPr>
          <p:spPr bwMode="auto">
            <a:xfrm>
              <a:off x="7627638" y="6258963"/>
              <a:ext cx="312708" cy="12731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NI"/>
            </a:p>
          </p:txBody>
        </p:sp>
        <p:sp>
          <p:nvSpPr>
            <p:cNvPr id="160962" name="Text Box 194"/>
            <p:cNvSpPr txBox="1">
              <a:spLocks noChangeArrowheads="1"/>
            </p:cNvSpPr>
            <p:nvPr/>
          </p:nvSpPr>
          <p:spPr bwMode="auto">
            <a:xfrm>
              <a:off x="7940675" y="6210407"/>
              <a:ext cx="830263" cy="17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Choque de Placas</a:t>
              </a:r>
              <a:endParaRPr lang="en-US" sz="6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160964" name="Text Box 196"/>
            <p:cNvSpPr txBox="1">
              <a:spLocks noChangeArrowheads="1"/>
            </p:cNvSpPr>
            <p:nvPr/>
          </p:nvSpPr>
          <p:spPr bwMode="auto">
            <a:xfrm>
              <a:off x="7940675" y="6413566"/>
              <a:ext cx="1131888" cy="17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Huracanes / T Tropicales</a:t>
              </a:r>
              <a:endParaRPr lang="en-US" sz="6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4270" name="Oval 197"/>
            <p:cNvSpPr>
              <a:spLocks noChangeArrowheads="1"/>
            </p:cNvSpPr>
            <p:nvPr/>
          </p:nvSpPr>
          <p:spPr bwMode="auto">
            <a:xfrm>
              <a:off x="7804211" y="5151453"/>
              <a:ext cx="75481" cy="752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1600"/>
            </a:p>
          </p:txBody>
        </p:sp>
        <p:sp>
          <p:nvSpPr>
            <p:cNvPr id="160966" name="Text Box 198"/>
            <p:cNvSpPr txBox="1">
              <a:spLocks noChangeArrowheads="1"/>
            </p:cNvSpPr>
            <p:nvPr/>
          </p:nvSpPr>
          <p:spPr bwMode="auto">
            <a:xfrm>
              <a:off x="7940675" y="5118429"/>
              <a:ext cx="1068388" cy="17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Incendios Forestales</a:t>
              </a:r>
              <a:endParaRPr lang="en-US" sz="6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sp>
        <p:nvSpPr>
          <p:cNvPr id="4160" name="Text Box 199"/>
          <p:cNvSpPr txBox="1">
            <a:spLocks noChangeArrowheads="1"/>
          </p:cNvSpPr>
          <p:nvPr/>
        </p:nvSpPr>
        <p:spPr bwMode="auto">
          <a:xfrm>
            <a:off x="1143000" y="1365250"/>
            <a:ext cx="2222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/>
              <a:t>HONDURAS</a:t>
            </a:r>
          </a:p>
        </p:txBody>
      </p:sp>
      <p:sp>
        <p:nvSpPr>
          <p:cNvPr id="4161" name="AutoShape 198"/>
          <p:cNvSpPr>
            <a:spLocks noChangeAspect="1" noChangeArrowheads="1"/>
          </p:cNvSpPr>
          <p:nvPr/>
        </p:nvSpPr>
        <p:spPr bwMode="auto">
          <a:xfrm>
            <a:off x="252413" y="188913"/>
            <a:ext cx="8742362" cy="65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2" name="Text Box 53"/>
          <p:cNvSpPr txBox="1">
            <a:spLocks noChangeArrowheads="1"/>
          </p:cNvSpPr>
          <p:nvPr/>
        </p:nvSpPr>
        <p:spPr bwMode="auto">
          <a:xfrm>
            <a:off x="7500938" y="1090613"/>
            <a:ext cx="835025" cy="3381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Huracán Félix</a:t>
            </a:r>
          </a:p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(2007)</a:t>
            </a:r>
          </a:p>
        </p:txBody>
      </p:sp>
      <p:sp>
        <p:nvSpPr>
          <p:cNvPr id="183" name="Text Box 53"/>
          <p:cNvSpPr txBox="1">
            <a:spLocks noChangeArrowheads="1"/>
          </p:cNvSpPr>
          <p:nvPr/>
        </p:nvSpPr>
        <p:spPr bwMode="auto">
          <a:xfrm>
            <a:off x="7218363" y="3857625"/>
            <a:ext cx="760412" cy="3381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Huracán Ida</a:t>
            </a:r>
          </a:p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(2009)</a:t>
            </a:r>
          </a:p>
        </p:txBody>
      </p:sp>
      <p:sp>
        <p:nvSpPr>
          <p:cNvPr id="160816" name="Text Box 48"/>
          <p:cNvSpPr txBox="1">
            <a:spLocks noChangeArrowheads="1"/>
          </p:cNvSpPr>
          <p:nvPr/>
        </p:nvSpPr>
        <p:spPr bwMode="auto">
          <a:xfrm>
            <a:off x="6858000" y="4357688"/>
            <a:ext cx="812800" cy="336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Huracán Joan</a:t>
            </a:r>
          </a:p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(1988)</a:t>
            </a:r>
          </a:p>
        </p:txBody>
      </p:sp>
      <p:sp>
        <p:nvSpPr>
          <p:cNvPr id="4165" name="18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8345D86E-E6AE-4AF2-856F-BC45AB89AF2A}" type="slidenum">
              <a:rPr lang="es-ES" smtClean="0">
                <a:solidFill>
                  <a:srgbClr val="045C75"/>
                </a:solidFill>
                <a:latin typeface="Arial" charset="0"/>
                <a:cs typeface="Arial" charset="0"/>
              </a:rPr>
              <a:pPr/>
              <a:t>3</a:t>
            </a:fld>
            <a:endParaRPr lang="es-ES" smtClean="0">
              <a:solidFill>
                <a:srgbClr val="045C75"/>
              </a:solidFill>
              <a:latin typeface="Arial" charset="0"/>
              <a:cs typeface="Arial" charset="0"/>
            </a:endParaRPr>
          </a:p>
        </p:txBody>
      </p:sp>
      <p:sp>
        <p:nvSpPr>
          <p:cNvPr id="186" name="185 Rectángulo"/>
          <p:cNvSpPr/>
          <p:nvPr/>
        </p:nvSpPr>
        <p:spPr>
          <a:xfrm rot="2155669">
            <a:off x="667095" y="5956847"/>
            <a:ext cx="1699256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150 kms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2124075" y="4446588"/>
            <a:ext cx="1582738" cy="206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3957638" y="4195763"/>
            <a:ext cx="2597150" cy="193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>
            <a:off x="6783388" y="4205288"/>
            <a:ext cx="1855787" cy="231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Luna"/>
          <p:cNvSpPr/>
          <p:nvPr/>
        </p:nvSpPr>
        <p:spPr>
          <a:xfrm>
            <a:off x="2051050" y="4510088"/>
            <a:ext cx="69850" cy="25717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grpSp>
        <p:nvGrpSpPr>
          <p:cNvPr id="12" name="187 Grupo"/>
          <p:cNvGrpSpPr>
            <a:grpSpLocks/>
          </p:cNvGrpSpPr>
          <p:nvPr/>
        </p:nvGrpSpPr>
        <p:grpSpPr bwMode="auto">
          <a:xfrm>
            <a:off x="3798888" y="4300538"/>
            <a:ext cx="87312" cy="257175"/>
            <a:chOff x="3799482" y="4300537"/>
            <a:chExt cx="87293" cy="257969"/>
          </a:xfrm>
        </p:grpSpPr>
        <p:sp>
          <p:nvSpPr>
            <p:cNvPr id="193" name="192 Luna"/>
            <p:cNvSpPr/>
            <p:nvPr/>
          </p:nvSpPr>
          <p:spPr>
            <a:xfrm>
              <a:off x="3799482" y="4300537"/>
              <a:ext cx="69835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11" name="10 Elipse"/>
            <p:cNvSpPr/>
            <p:nvPr/>
          </p:nvSpPr>
          <p:spPr>
            <a:xfrm>
              <a:off x="3815354" y="4380157"/>
              <a:ext cx="71421" cy="987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13" name="186 Grupo"/>
          <p:cNvGrpSpPr>
            <a:grpSpLocks/>
          </p:cNvGrpSpPr>
          <p:nvPr/>
        </p:nvGrpSpPr>
        <p:grpSpPr bwMode="auto">
          <a:xfrm>
            <a:off x="8661400" y="4322763"/>
            <a:ext cx="87313" cy="258762"/>
            <a:chOff x="8661171" y="4323159"/>
            <a:chExt cx="87293" cy="257969"/>
          </a:xfrm>
        </p:grpSpPr>
        <p:sp>
          <p:nvSpPr>
            <p:cNvPr id="197" name="196 Luna"/>
            <p:cNvSpPr/>
            <p:nvPr/>
          </p:nvSpPr>
          <p:spPr>
            <a:xfrm>
              <a:off x="8661171" y="4323159"/>
              <a:ext cx="69834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198" name="197 Elipse"/>
            <p:cNvSpPr/>
            <p:nvPr/>
          </p:nvSpPr>
          <p:spPr>
            <a:xfrm>
              <a:off x="8677042" y="4402291"/>
              <a:ext cx="71422" cy="997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14" name="184 Grupo"/>
          <p:cNvGrpSpPr>
            <a:grpSpLocks/>
          </p:cNvGrpSpPr>
          <p:nvPr/>
        </p:nvGrpSpPr>
        <p:grpSpPr bwMode="auto">
          <a:xfrm>
            <a:off x="6646863" y="4068763"/>
            <a:ext cx="85725" cy="258762"/>
            <a:chOff x="6646078" y="4068895"/>
            <a:chExt cx="87293" cy="257969"/>
          </a:xfrm>
        </p:grpSpPr>
        <p:sp>
          <p:nvSpPr>
            <p:cNvPr id="202" name="201 Luna"/>
            <p:cNvSpPr/>
            <p:nvPr/>
          </p:nvSpPr>
          <p:spPr>
            <a:xfrm>
              <a:off x="6646078" y="4068895"/>
              <a:ext cx="69511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203" name="202 Elipse"/>
            <p:cNvSpPr/>
            <p:nvPr/>
          </p:nvSpPr>
          <p:spPr>
            <a:xfrm>
              <a:off x="6660626" y="4148027"/>
              <a:ext cx="72745" cy="997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cxnSp>
        <p:nvCxnSpPr>
          <p:cNvPr id="204" name="203 Conector recto de flecha"/>
          <p:cNvCxnSpPr/>
          <p:nvPr/>
        </p:nvCxnSpPr>
        <p:spPr>
          <a:xfrm flipH="1">
            <a:off x="1692275" y="4076700"/>
            <a:ext cx="1582738" cy="492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204 Conector recto"/>
          <p:cNvCxnSpPr/>
          <p:nvPr/>
        </p:nvCxnSpPr>
        <p:spPr>
          <a:xfrm flipV="1">
            <a:off x="3492500" y="3427413"/>
            <a:ext cx="2465388" cy="628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205 Conector recto"/>
          <p:cNvCxnSpPr/>
          <p:nvPr/>
        </p:nvCxnSpPr>
        <p:spPr>
          <a:xfrm flipV="1">
            <a:off x="6210300" y="3254375"/>
            <a:ext cx="2581275" cy="1254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212 Conector recto de flecha"/>
          <p:cNvCxnSpPr/>
          <p:nvPr/>
        </p:nvCxnSpPr>
        <p:spPr>
          <a:xfrm flipH="1" flipV="1">
            <a:off x="5795963" y="334963"/>
            <a:ext cx="88900" cy="1274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215 Conector recto"/>
          <p:cNvCxnSpPr/>
          <p:nvPr/>
        </p:nvCxnSpPr>
        <p:spPr>
          <a:xfrm>
            <a:off x="5957888" y="1844675"/>
            <a:ext cx="414337" cy="1344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218 Conector recto"/>
          <p:cNvCxnSpPr/>
          <p:nvPr/>
        </p:nvCxnSpPr>
        <p:spPr>
          <a:xfrm>
            <a:off x="6535738" y="3424238"/>
            <a:ext cx="1404937" cy="463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223 Conector recto de flecha"/>
          <p:cNvCxnSpPr/>
          <p:nvPr/>
        </p:nvCxnSpPr>
        <p:spPr>
          <a:xfrm flipH="1" flipV="1">
            <a:off x="4932363" y="334963"/>
            <a:ext cx="473075" cy="790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230 Conector recto"/>
          <p:cNvCxnSpPr/>
          <p:nvPr/>
        </p:nvCxnSpPr>
        <p:spPr>
          <a:xfrm>
            <a:off x="5641975" y="1196975"/>
            <a:ext cx="127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233 Conector recto"/>
          <p:cNvCxnSpPr/>
          <p:nvPr/>
        </p:nvCxnSpPr>
        <p:spPr>
          <a:xfrm flipV="1">
            <a:off x="7237413" y="990600"/>
            <a:ext cx="1430337" cy="134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236 Conector recto de flecha"/>
          <p:cNvCxnSpPr/>
          <p:nvPr/>
        </p:nvCxnSpPr>
        <p:spPr>
          <a:xfrm flipH="1">
            <a:off x="5156200" y="247650"/>
            <a:ext cx="10541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239 Conector recto"/>
          <p:cNvCxnSpPr/>
          <p:nvPr/>
        </p:nvCxnSpPr>
        <p:spPr>
          <a:xfrm>
            <a:off x="6469063" y="260350"/>
            <a:ext cx="1271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240 Conector recto"/>
          <p:cNvCxnSpPr/>
          <p:nvPr/>
        </p:nvCxnSpPr>
        <p:spPr>
          <a:xfrm>
            <a:off x="8002588" y="260350"/>
            <a:ext cx="962025" cy="396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244 Conector recto de flecha"/>
          <p:cNvCxnSpPr/>
          <p:nvPr/>
        </p:nvCxnSpPr>
        <p:spPr>
          <a:xfrm flipH="1" flipV="1">
            <a:off x="1722438" y="2998788"/>
            <a:ext cx="473075" cy="790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245 Conector recto"/>
          <p:cNvCxnSpPr/>
          <p:nvPr/>
        </p:nvCxnSpPr>
        <p:spPr>
          <a:xfrm>
            <a:off x="2320925" y="4046538"/>
            <a:ext cx="487363" cy="1344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246 Conector recto"/>
          <p:cNvCxnSpPr/>
          <p:nvPr/>
        </p:nvCxnSpPr>
        <p:spPr>
          <a:xfrm>
            <a:off x="2859088" y="5599113"/>
            <a:ext cx="417512" cy="1069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248 Luna"/>
          <p:cNvSpPr/>
          <p:nvPr/>
        </p:nvSpPr>
        <p:spPr>
          <a:xfrm rot="3000000">
            <a:off x="2245519" y="3820319"/>
            <a:ext cx="58737" cy="21907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grpSp>
        <p:nvGrpSpPr>
          <p:cNvPr id="15" name="183 Grupo"/>
          <p:cNvGrpSpPr>
            <a:grpSpLocks/>
          </p:cNvGrpSpPr>
          <p:nvPr/>
        </p:nvGrpSpPr>
        <p:grpSpPr bwMode="auto">
          <a:xfrm>
            <a:off x="2716213" y="5432425"/>
            <a:ext cx="258762" cy="85725"/>
            <a:chOff x="2716542" y="5433001"/>
            <a:chExt cx="257969" cy="85275"/>
          </a:xfrm>
        </p:grpSpPr>
        <p:sp>
          <p:nvSpPr>
            <p:cNvPr id="251" name="250 Luna"/>
            <p:cNvSpPr/>
            <p:nvPr/>
          </p:nvSpPr>
          <p:spPr>
            <a:xfrm rot="3600000">
              <a:off x="2809995" y="5339548"/>
              <a:ext cx="71063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252" name="251 Elipse"/>
            <p:cNvSpPr/>
            <p:nvPr/>
          </p:nvSpPr>
          <p:spPr>
            <a:xfrm rot="3600000">
              <a:off x="2817119" y="5432102"/>
              <a:ext cx="72642" cy="997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16" name="180 Grupo"/>
          <p:cNvGrpSpPr>
            <a:grpSpLocks/>
          </p:cNvGrpSpPr>
          <p:nvPr/>
        </p:nvGrpSpPr>
        <p:grpSpPr bwMode="auto">
          <a:xfrm>
            <a:off x="7061200" y="1057275"/>
            <a:ext cx="87313" cy="258763"/>
            <a:chOff x="7061314" y="1057277"/>
            <a:chExt cx="87293" cy="257969"/>
          </a:xfrm>
        </p:grpSpPr>
        <p:sp>
          <p:nvSpPr>
            <p:cNvPr id="254" name="253 Luna"/>
            <p:cNvSpPr/>
            <p:nvPr/>
          </p:nvSpPr>
          <p:spPr>
            <a:xfrm>
              <a:off x="7061314" y="1057277"/>
              <a:ext cx="69834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255" name="254 Elipse"/>
            <p:cNvSpPr/>
            <p:nvPr/>
          </p:nvSpPr>
          <p:spPr>
            <a:xfrm>
              <a:off x="7077185" y="1136408"/>
              <a:ext cx="71422" cy="997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17" name="179 Grupo"/>
          <p:cNvGrpSpPr>
            <a:grpSpLocks/>
          </p:cNvGrpSpPr>
          <p:nvPr/>
        </p:nvGrpSpPr>
        <p:grpSpPr bwMode="auto">
          <a:xfrm>
            <a:off x="5476875" y="1031875"/>
            <a:ext cx="87313" cy="257175"/>
            <a:chOff x="5476875" y="1031365"/>
            <a:chExt cx="87293" cy="257969"/>
          </a:xfrm>
        </p:grpSpPr>
        <p:sp>
          <p:nvSpPr>
            <p:cNvPr id="257" name="256 Luna"/>
            <p:cNvSpPr/>
            <p:nvPr/>
          </p:nvSpPr>
          <p:spPr>
            <a:xfrm>
              <a:off x="5476875" y="1031365"/>
              <a:ext cx="69834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258" name="257 Elipse"/>
            <p:cNvSpPr/>
            <p:nvPr/>
          </p:nvSpPr>
          <p:spPr>
            <a:xfrm>
              <a:off x="5492746" y="1110985"/>
              <a:ext cx="71422" cy="987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18" name="178 Grupo"/>
          <p:cNvGrpSpPr>
            <a:grpSpLocks/>
          </p:cNvGrpSpPr>
          <p:nvPr/>
        </p:nvGrpSpPr>
        <p:grpSpPr bwMode="auto">
          <a:xfrm>
            <a:off x="7840663" y="190500"/>
            <a:ext cx="87312" cy="257175"/>
            <a:chOff x="7840342" y="189841"/>
            <a:chExt cx="87293" cy="257969"/>
          </a:xfrm>
        </p:grpSpPr>
        <p:sp>
          <p:nvSpPr>
            <p:cNvPr id="260" name="259 Luna"/>
            <p:cNvSpPr/>
            <p:nvPr/>
          </p:nvSpPr>
          <p:spPr>
            <a:xfrm>
              <a:off x="7840342" y="189841"/>
              <a:ext cx="69835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261" name="260 Elipse"/>
            <p:cNvSpPr/>
            <p:nvPr/>
          </p:nvSpPr>
          <p:spPr>
            <a:xfrm>
              <a:off x="7856214" y="269461"/>
              <a:ext cx="71421" cy="987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19" name="177 Grupo"/>
          <p:cNvGrpSpPr>
            <a:grpSpLocks/>
          </p:cNvGrpSpPr>
          <p:nvPr/>
        </p:nvGrpSpPr>
        <p:grpSpPr bwMode="auto">
          <a:xfrm>
            <a:off x="6327775" y="141288"/>
            <a:ext cx="87313" cy="257175"/>
            <a:chOff x="6328553" y="140513"/>
            <a:chExt cx="87293" cy="257969"/>
          </a:xfrm>
        </p:grpSpPr>
        <p:sp>
          <p:nvSpPr>
            <p:cNvPr id="263" name="262 Luna"/>
            <p:cNvSpPr/>
            <p:nvPr/>
          </p:nvSpPr>
          <p:spPr>
            <a:xfrm>
              <a:off x="6328553" y="140513"/>
              <a:ext cx="69834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264" name="263 Elipse"/>
            <p:cNvSpPr/>
            <p:nvPr/>
          </p:nvSpPr>
          <p:spPr>
            <a:xfrm>
              <a:off x="6344424" y="220133"/>
              <a:ext cx="71422" cy="987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sp>
        <p:nvSpPr>
          <p:cNvPr id="265" name="264 Luna"/>
          <p:cNvSpPr/>
          <p:nvPr/>
        </p:nvSpPr>
        <p:spPr>
          <a:xfrm>
            <a:off x="3336925" y="3933825"/>
            <a:ext cx="69850" cy="25717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grpSp>
        <p:nvGrpSpPr>
          <p:cNvPr id="20" name="176 Grupo"/>
          <p:cNvGrpSpPr>
            <a:grpSpLocks/>
          </p:cNvGrpSpPr>
          <p:nvPr/>
        </p:nvGrpSpPr>
        <p:grpSpPr bwMode="auto">
          <a:xfrm>
            <a:off x="8859838" y="3073400"/>
            <a:ext cx="87312" cy="258763"/>
            <a:chOff x="8859583" y="3073760"/>
            <a:chExt cx="87293" cy="257969"/>
          </a:xfrm>
        </p:grpSpPr>
        <p:sp>
          <p:nvSpPr>
            <p:cNvPr id="267" name="266 Luna"/>
            <p:cNvSpPr/>
            <p:nvPr/>
          </p:nvSpPr>
          <p:spPr>
            <a:xfrm>
              <a:off x="8859583" y="3073760"/>
              <a:ext cx="69835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268" name="267 Elipse"/>
            <p:cNvSpPr/>
            <p:nvPr/>
          </p:nvSpPr>
          <p:spPr>
            <a:xfrm>
              <a:off x="8875455" y="3152891"/>
              <a:ext cx="71421" cy="997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21" name="175 Grupo"/>
          <p:cNvGrpSpPr>
            <a:grpSpLocks/>
          </p:cNvGrpSpPr>
          <p:nvPr/>
        </p:nvGrpSpPr>
        <p:grpSpPr bwMode="auto">
          <a:xfrm>
            <a:off x="6042025" y="3240088"/>
            <a:ext cx="85725" cy="257175"/>
            <a:chOff x="6041238" y="3239294"/>
            <a:chExt cx="87293" cy="257969"/>
          </a:xfrm>
        </p:grpSpPr>
        <p:sp>
          <p:nvSpPr>
            <p:cNvPr id="270" name="269 Luna"/>
            <p:cNvSpPr/>
            <p:nvPr/>
          </p:nvSpPr>
          <p:spPr>
            <a:xfrm>
              <a:off x="6041238" y="3239294"/>
              <a:ext cx="69512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271" name="270 Elipse"/>
            <p:cNvSpPr/>
            <p:nvPr/>
          </p:nvSpPr>
          <p:spPr>
            <a:xfrm>
              <a:off x="6055787" y="3318914"/>
              <a:ext cx="72744" cy="987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22" name="174 Grupo"/>
          <p:cNvGrpSpPr>
            <a:grpSpLocks/>
          </p:cNvGrpSpPr>
          <p:nvPr/>
        </p:nvGrpSpPr>
        <p:grpSpPr bwMode="auto">
          <a:xfrm>
            <a:off x="8002588" y="3767138"/>
            <a:ext cx="87312" cy="257175"/>
            <a:chOff x="8002583" y="3767137"/>
            <a:chExt cx="87293" cy="257969"/>
          </a:xfrm>
        </p:grpSpPr>
        <p:sp>
          <p:nvSpPr>
            <p:cNvPr id="273" name="272 Luna"/>
            <p:cNvSpPr/>
            <p:nvPr/>
          </p:nvSpPr>
          <p:spPr>
            <a:xfrm>
              <a:off x="8002583" y="3767137"/>
              <a:ext cx="69835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274" name="273 Elipse"/>
            <p:cNvSpPr/>
            <p:nvPr/>
          </p:nvSpPr>
          <p:spPr>
            <a:xfrm>
              <a:off x="8018455" y="3846757"/>
              <a:ext cx="71421" cy="987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23" name="173 Grupo"/>
          <p:cNvGrpSpPr>
            <a:grpSpLocks/>
          </p:cNvGrpSpPr>
          <p:nvPr/>
        </p:nvGrpSpPr>
        <p:grpSpPr bwMode="auto">
          <a:xfrm>
            <a:off x="6307138" y="3205163"/>
            <a:ext cx="257175" cy="98425"/>
            <a:chOff x="6306680" y="3204509"/>
            <a:chExt cx="257969" cy="99219"/>
          </a:xfrm>
        </p:grpSpPr>
        <p:sp>
          <p:nvSpPr>
            <p:cNvPr id="276" name="275 Luna"/>
            <p:cNvSpPr/>
            <p:nvPr/>
          </p:nvSpPr>
          <p:spPr>
            <a:xfrm rot="3900000">
              <a:off x="6400458" y="3115531"/>
              <a:ext cx="70413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277" name="276 Elipse"/>
            <p:cNvSpPr/>
            <p:nvPr/>
          </p:nvSpPr>
          <p:spPr>
            <a:xfrm>
              <a:off x="6407001" y="3204509"/>
              <a:ext cx="71659" cy="992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24" name="172 Grupo"/>
          <p:cNvGrpSpPr>
            <a:grpSpLocks/>
          </p:cNvGrpSpPr>
          <p:nvPr/>
        </p:nvGrpSpPr>
        <p:grpSpPr bwMode="auto">
          <a:xfrm>
            <a:off x="5780088" y="1695450"/>
            <a:ext cx="258762" cy="85725"/>
            <a:chOff x="5780868" y="1695860"/>
            <a:chExt cx="257969" cy="85903"/>
          </a:xfrm>
        </p:grpSpPr>
        <p:sp>
          <p:nvSpPr>
            <p:cNvPr id="279" name="278 Luna"/>
            <p:cNvSpPr/>
            <p:nvPr/>
          </p:nvSpPr>
          <p:spPr>
            <a:xfrm rot="3900000">
              <a:off x="5874855" y="1601873"/>
              <a:ext cx="69995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280" name="279 Elipse"/>
            <p:cNvSpPr/>
            <p:nvPr/>
          </p:nvSpPr>
          <p:spPr>
            <a:xfrm rot="3900000">
              <a:off x="5880390" y="1696118"/>
              <a:ext cx="71585" cy="9970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cxnSp>
        <p:nvCxnSpPr>
          <p:cNvPr id="281" name="280 Conector recto de flecha"/>
          <p:cNvCxnSpPr/>
          <p:nvPr/>
        </p:nvCxnSpPr>
        <p:spPr>
          <a:xfrm flipH="1">
            <a:off x="4365625" y="3279775"/>
            <a:ext cx="776288" cy="468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283 Conector recto"/>
          <p:cNvCxnSpPr/>
          <p:nvPr/>
        </p:nvCxnSpPr>
        <p:spPr>
          <a:xfrm flipV="1">
            <a:off x="5292725" y="2676525"/>
            <a:ext cx="684213" cy="465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287 Conector recto"/>
          <p:cNvCxnSpPr/>
          <p:nvPr/>
        </p:nvCxnSpPr>
        <p:spPr>
          <a:xfrm>
            <a:off x="6267450" y="2628900"/>
            <a:ext cx="793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292 Conector recto"/>
          <p:cNvCxnSpPr/>
          <p:nvPr/>
        </p:nvCxnSpPr>
        <p:spPr>
          <a:xfrm flipV="1">
            <a:off x="7264400" y="1844675"/>
            <a:ext cx="661988" cy="747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295 Conector recto"/>
          <p:cNvCxnSpPr/>
          <p:nvPr/>
        </p:nvCxnSpPr>
        <p:spPr>
          <a:xfrm>
            <a:off x="8164513" y="1798638"/>
            <a:ext cx="466725" cy="768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171 Grupo"/>
          <p:cNvGrpSpPr>
            <a:grpSpLocks/>
          </p:cNvGrpSpPr>
          <p:nvPr/>
        </p:nvGrpSpPr>
        <p:grpSpPr bwMode="auto">
          <a:xfrm>
            <a:off x="8547100" y="2624138"/>
            <a:ext cx="257175" cy="85725"/>
            <a:chOff x="8546923" y="2624689"/>
            <a:chExt cx="257969" cy="85275"/>
          </a:xfrm>
        </p:grpSpPr>
        <p:sp>
          <p:nvSpPr>
            <p:cNvPr id="304" name="303 Luna"/>
            <p:cNvSpPr/>
            <p:nvPr/>
          </p:nvSpPr>
          <p:spPr>
            <a:xfrm rot="3600000">
              <a:off x="8640376" y="2531236"/>
              <a:ext cx="71062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305" name="304 Elipse"/>
            <p:cNvSpPr/>
            <p:nvPr/>
          </p:nvSpPr>
          <p:spPr>
            <a:xfrm rot="7200000">
              <a:off x="8647549" y="2624279"/>
              <a:ext cx="72642" cy="987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26" name="170 Grupo"/>
          <p:cNvGrpSpPr>
            <a:grpSpLocks/>
          </p:cNvGrpSpPr>
          <p:nvPr/>
        </p:nvGrpSpPr>
        <p:grpSpPr bwMode="auto">
          <a:xfrm>
            <a:off x="7113588" y="2490788"/>
            <a:ext cx="87312" cy="257175"/>
            <a:chOff x="7113588" y="2490390"/>
            <a:chExt cx="87293" cy="257969"/>
          </a:xfrm>
        </p:grpSpPr>
        <p:sp>
          <p:nvSpPr>
            <p:cNvPr id="307" name="306 Luna"/>
            <p:cNvSpPr/>
            <p:nvPr/>
          </p:nvSpPr>
          <p:spPr>
            <a:xfrm>
              <a:off x="7113588" y="2490390"/>
              <a:ext cx="69835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308" name="307 Elipse"/>
            <p:cNvSpPr/>
            <p:nvPr/>
          </p:nvSpPr>
          <p:spPr>
            <a:xfrm>
              <a:off x="7129460" y="2570010"/>
              <a:ext cx="71421" cy="987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27" name="169 Grupo"/>
          <p:cNvGrpSpPr>
            <a:grpSpLocks/>
          </p:cNvGrpSpPr>
          <p:nvPr/>
        </p:nvGrpSpPr>
        <p:grpSpPr bwMode="auto">
          <a:xfrm>
            <a:off x="6129338" y="2533650"/>
            <a:ext cx="87312" cy="257175"/>
            <a:chOff x="6128669" y="2533642"/>
            <a:chExt cx="87293" cy="257969"/>
          </a:xfrm>
        </p:grpSpPr>
        <p:sp>
          <p:nvSpPr>
            <p:cNvPr id="310" name="309 Luna"/>
            <p:cNvSpPr/>
            <p:nvPr/>
          </p:nvSpPr>
          <p:spPr>
            <a:xfrm>
              <a:off x="6128669" y="2533642"/>
              <a:ext cx="69835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311" name="310 Elipse"/>
            <p:cNvSpPr/>
            <p:nvPr/>
          </p:nvSpPr>
          <p:spPr>
            <a:xfrm>
              <a:off x="6144541" y="2613262"/>
              <a:ext cx="71421" cy="987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sp>
        <p:nvSpPr>
          <p:cNvPr id="312" name="311 Luna"/>
          <p:cNvSpPr/>
          <p:nvPr/>
        </p:nvSpPr>
        <p:spPr>
          <a:xfrm>
            <a:off x="5187950" y="3052763"/>
            <a:ext cx="69850" cy="257175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grpSp>
        <p:nvGrpSpPr>
          <p:cNvPr id="28" name="168 Grupo"/>
          <p:cNvGrpSpPr>
            <a:grpSpLocks/>
          </p:cNvGrpSpPr>
          <p:nvPr/>
        </p:nvGrpSpPr>
        <p:grpSpPr bwMode="auto">
          <a:xfrm>
            <a:off x="8029575" y="1644650"/>
            <a:ext cx="87313" cy="257175"/>
            <a:chOff x="8029220" y="1644640"/>
            <a:chExt cx="87293" cy="257969"/>
          </a:xfrm>
        </p:grpSpPr>
        <p:sp>
          <p:nvSpPr>
            <p:cNvPr id="314" name="313 Luna"/>
            <p:cNvSpPr/>
            <p:nvPr/>
          </p:nvSpPr>
          <p:spPr>
            <a:xfrm>
              <a:off x="8029220" y="1644640"/>
              <a:ext cx="69834" cy="25796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315" name="314 Elipse"/>
            <p:cNvSpPr/>
            <p:nvPr/>
          </p:nvSpPr>
          <p:spPr>
            <a:xfrm>
              <a:off x="8045091" y="1724260"/>
              <a:ext cx="71422" cy="987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29" name="167 Grupo"/>
          <p:cNvGrpSpPr>
            <a:grpSpLocks/>
          </p:cNvGrpSpPr>
          <p:nvPr/>
        </p:nvGrpSpPr>
        <p:grpSpPr bwMode="auto">
          <a:xfrm>
            <a:off x="7566025" y="6415088"/>
            <a:ext cx="104775" cy="228600"/>
            <a:chOff x="7566663" y="6414907"/>
            <a:chExt cx="104864" cy="228663"/>
          </a:xfrm>
        </p:grpSpPr>
        <p:sp>
          <p:nvSpPr>
            <p:cNvPr id="317" name="316 Luna"/>
            <p:cNvSpPr/>
            <p:nvPr/>
          </p:nvSpPr>
          <p:spPr>
            <a:xfrm>
              <a:off x="7566663" y="6414907"/>
              <a:ext cx="84209" cy="228663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318" name="317 Elipse"/>
            <p:cNvSpPr/>
            <p:nvPr/>
          </p:nvSpPr>
          <p:spPr>
            <a:xfrm>
              <a:off x="7585729" y="6484776"/>
              <a:ext cx="85798" cy="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grpSp>
        <p:nvGrpSpPr>
          <p:cNvPr id="30" name="166 Grupo"/>
          <p:cNvGrpSpPr>
            <a:grpSpLocks/>
          </p:cNvGrpSpPr>
          <p:nvPr/>
        </p:nvGrpSpPr>
        <p:grpSpPr bwMode="auto">
          <a:xfrm>
            <a:off x="7769225" y="6410325"/>
            <a:ext cx="92075" cy="242888"/>
            <a:chOff x="7768738" y="6409777"/>
            <a:chExt cx="92358" cy="242649"/>
          </a:xfrm>
        </p:grpSpPr>
        <p:sp>
          <p:nvSpPr>
            <p:cNvPr id="320" name="319 Luna"/>
            <p:cNvSpPr/>
            <p:nvPr/>
          </p:nvSpPr>
          <p:spPr>
            <a:xfrm>
              <a:off x="7768738" y="6409777"/>
              <a:ext cx="74842" cy="242649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  <p:sp>
          <p:nvSpPr>
            <p:cNvPr id="321" name="320 Elipse"/>
            <p:cNvSpPr/>
            <p:nvPr/>
          </p:nvSpPr>
          <p:spPr>
            <a:xfrm>
              <a:off x="7784662" y="6484317"/>
              <a:ext cx="76434" cy="935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/>
            </a:p>
          </p:txBody>
        </p:sp>
      </p:grpSp>
      <p:sp>
        <p:nvSpPr>
          <p:cNvPr id="346" name="Text Box 48"/>
          <p:cNvSpPr txBox="1">
            <a:spLocks noChangeArrowheads="1"/>
          </p:cNvSpPr>
          <p:nvPr/>
        </p:nvSpPr>
        <p:spPr bwMode="auto">
          <a:xfrm>
            <a:off x="3132138" y="5903913"/>
            <a:ext cx="611187" cy="3381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TT Alma</a:t>
            </a:r>
          </a:p>
          <a:p>
            <a:pPr algn="ctr" eaLnBrk="0" hangingPunct="0">
              <a:defRPr/>
            </a:pPr>
            <a:r>
              <a:rPr lang="es-NI" sz="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  <a:cs typeface="+mn-cs"/>
              </a:rPr>
              <a:t>(2008)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90 Conector recto"/>
          <p:cNvCxnSpPr/>
          <p:nvPr/>
        </p:nvCxnSpPr>
        <p:spPr bwMode="auto">
          <a:xfrm rot="5400000">
            <a:off x="4499769" y="2356644"/>
            <a:ext cx="428625" cy="1587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" name="49 Grupo"/>
          <p:cNvGrpSpPr>
            <a:grpSpLocks/>
          </p:cNvGrpSpPr>
          <p:nvPr/>
        </p:nvGrpSpPr>
        <p:grpSpPr bwMode="auto">
          <a:xfrm>
            <a:off x="142875" y="393700"/>
            <a:ext cx="8786813" cy="6392863"/>
            <a:chOff x="142844" y="322240"/>
            <a:chExt cx="8786873" cy="6392908"/>
          </a:xfrm>
        </p:grpSpPr>
        <p:cxnSp>
          <p:nvCxnSpPr>
            <p:cNvPr id="67" name="66 Conector angular"/>
            <p:cNvCxnSpPr/>
            <p:nvPr/>
          </p:nvCxnSpPr>
          <p:spPr>
            <a:xfrm rot="10800000" flipV="1">
              <a:off x="5072066" y="2643181"/>
              <a:ext cx="428628" cy="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 bwMode="auto">
            <a:xfrm rot="5400000">
              <a:off x="6464312" y="1892289"/>
              <a:ext cx="357190" cy="1588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>
              <a:off x="7999436" y="2714620"/>
              <a:ext cx="285752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0" name="149 Rectángulo"/>
            <p:cNvSpPr/>
            <p:nvPr/>
          </p:nvSpPr>
          <p:spPr>
            <a:xfrm>
              <a:off x="142844" y="5715016"/>
              <a:ext cx="2857520" cy="100013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3333FF"/>
                </a:buClr>
                <a:defRPr/>
              </a:pPr>
              <a:r>
                <a:rPr lang="es-ES" sz="900" b="1" dirty="0">
                  <a:latin typeface="Century Schoolbook" pitchFamily="18" charset="0"/>
                </a:rPr>
                <a:t>Con el Decreto  Presidencial  # 27-2008, reforma el Arto 10 del Decreto 53-2000, se nombra a los Delegados de la SE-SINAPRED como Secretarios Ejecutivos en los Departamentos, Regiones y Municipios ante los CODEPRED CORPRED y COMUPRED</a:t>
              </a:r>
            </a:p>
          </p:txBody>
        </p:sp>
        <p:grpSp>
          <p:nvGrpSpPr>
            <p:cNvPr id="3" name="271 Grupo"/>
            <p:cNvGrpSpPr>
              <a:grpSpLocks/>
            </p:cNvGrpSpPr>
            <p:nvPr/>
          </p:nvGrpSpPr>
          <p:grpSpPr bwMode="auto">
            <a:xfrm>
              <a:off x="414309" y="322240"/>
              <a:ext cx="8515408" cy="6035717"/>
              <a:chOff x="843340" y="582556"/>
              <a:chExt cx="8515120" cy="6035248"/>
            </a:xfrm>
          </p:grpSpPr>
          <p:sp>
            <p:nvSpPr>
              <p:cNvPr id="99" name="98 Rectángulo redondeado"/>
              <p:cNvSpPr/>
              <p:nvPr/>
            </p:nvSpPr>
            <p:spPr>
              <a:xfrm>
                <a:off x="5858117" y="1688966"/>
                <a:ext cx="2571681" cy="285730"/>
              </a:xfrm>
              <a:prstGeom prst="round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800" dirty="0">
                  <a:latin typeface="Century Schoolbook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200" b="1" dirty="0"/>
                  <a:t>Unidades Técnicas de Enlace</a:t>
                </a:r>
                <a:endParaRPr lang="es-ES" sz="1200" b="1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200" b="1" dirty="0"/>
              </a:p>
            </p:txBody>
          </p:sp>
          <p:sp>
            <p:nvSpPr>
              <p:cNvPr id="11" name="10 Rectángulo redondeado"/>
              <p:cNvSpPr/>
              <p:nvPr/>
            </p:nvSpPr>
            <p:spPr>
              <a:xfrm>
                <a:off x="3622977" y="582556"/>
                <a:ext cx="1877962" cy="39208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1200" dirty="0">
                  <a:latin typeface="Century Schoolbook" pitchFamily="18" charset="0"/>
                </a:endParaRPr>
              </a:p>
              <a:p>
                <a:pPr algn="ctr">
                  <a:defRPr/>
                </a:pPr>
                <a:r>
                  <a:rPr lang="es-MX" sz="1400" b="1" dirty="0"/>
                  <a:t>Presidente</a:t>
                </a:r>
              </a:p>
              <a:p>
                <a:pPr algn="ctr">
                  <a:defRPr/>
                </a:pPr>
                <a:r>
                  <a:rPr lang="es-MX" sz="1400" b="1" dirty="0"/>
                  <a:t>de la República</a:t>
                </a:r>
                <a:endParaRPr lang="es-ES" sz="1400" b="1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843340" y="3073168"/>
                <a:ext cx="2322449" cy="5286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050" b="1" dirty="0">
                  <a:latin typeface="+mn-lt"/>
                </a:endParaRPr>
              </a:p>
              <a:p>
                <a:pPr marL="177800" indent="-88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000" dirty="0"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s-ES" sz="1000" dirty="0">
                  <a:latin typeface="+mn-lt"/>
                </a:endParaRPr>
              </a:p>
            </p:txBody>
          </p:sp>
          <p:sp>
            <p:nvSpPr>
              <p:cNvPr id="24" name="23 Rectángulo redondeado"/>
              <p:cNvSpPr/>
              <p:nvPr/>
            </p:nvSpPr>
            <p:spPr>
              <a:xfrm>
                <a:off x="3572178" y="3689074"/>
                <a:ext cx="1928761" cy="1285784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50" b="1" dirty="0">
                    <a:solidFill>
                      <a:schemeClr val="tx1"/>
                    </a:solidFill>
                  </a:rPr>
                  <a:t>Delegados de Gobernación, Coordinadores Regionales Delegados  Departamentales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50" b="1" dirty="0">
                    <a:solidFill>
                      <a:schemeClr val="tx1"/>
                    </a:solidFill>
                  </a:rPr>
                  <a:t>Secretarios Ejecutivos departamentales</a:t>
                </a:r>
                <a:endParaRPr lang="es-ES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25 Rectángulo redondeado"/>
              <p:cNvSpPr/>
              <p:nvPr/>
            </p:nvSpPr>
            <p:spPr>
              <a:xfrm>
                <a:off x="3715049" y="5332020"/>
                <a:ext cx="1571583" cy="857189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100" b="1" dirty="0">
                  <a:latin typeface="Century Schoolbook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100" b="1" dirty="0">
                    <a:solidFill>
                      <a:schemeClr val="tx1"/>
                    </a:solidFill>
                  </a:rPr>
                  <a:t>Alcaldes Municipales, Secretarios Ejecutivos Municipales </a:t>
                </a:r>
                <a:endParaRPr lang="es-ES" sz="1100" b="1" dirty="0">
                  <a:solidFill>
                    <a:schemeClr val="tx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b="1" dirty="0"/>
              </a:p>
            </p:txBody>
          </p:sp>
          <p:sp>
            <p:nvSpPr>
              <p:cNvPr id="28" name="27 Rectángulo redondeado"/>
              <p:cNvSpPr/>
              <p:nvPr/>
            </p:nvSpPr>
            <p:spPr>
              <a:xfrm>
                <a:off x="5786681" y="3760506"/>
                <a:ext cx="2714552" cy="1071487"/>
              </a:xfrm>
              <a:prstGeom prst="round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1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Consejos Departamentales y Regionales</a:t>
                </a:r>
                <a:endParaRPr lang="es-MX" sz="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Delegados de Gobernación /Coordinadores Regionales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Representantes de Instituciones del Comité Nacional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Representante del  Poder Ciudadano y organizaciones con presencia en el departamento</a:t>
                </a:r>
                <a:endParaRPr lang="es-ES" sz="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800" dirty="0"/>
              </a:p>
            </p:txBody>
          </p:sp>
          <p:sp>
            <p:nvSpPr>
              <p:cNvPr id="30" name="29 Rectángulo redondeado"/>
              <p:cNvSpPr/>
              <p:nvPr/>
            </p:nvSpPr>
            <p:spPr>
              <a:xfrm>
                <a:off x="5786681" y="4974858"/>
                <a:ext cx="2785987" cy="1642946"/>
              </a:xfrm>
              <a:prstGeom prst="round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MX" sz="800" b="1" dirty="0">
                  <a:solidFill>
                    <a:srgbClr val="0D0D0D"/>
                  </a:solidFill>
                </a:endParaRPr>
              </a:p>
              <a:p>
                <a:pPr>
                  <a:defRPr/>
                </a:pPr>
                <a:r>
                  <a:rPr lang="es-MX" sz="1100" b="1" dirty="0">
                    <a:solidFill>
                      <a:srgbClr val="0D0D0D"/>
                    </a:solidFill>
                  </a:rPr>
                  <a:t>Consejos Municipales</a:t>
                </a:r>
              </a:p>
              <a:p>
                <a:pPr>
                  <a:defRPr/>
                </a:pPr>
                <a:r>
                  <a:rPr lang="es-MX" sz="800" b="1" dirty="0">
                    <a:solidFill>
                      <a:srgbClr val="000000"/>
                    </a:solidFill>
                  </a:rPr>
                  <a:t>Comisión de Educación e Información</a:t>
                </a:r>
              </a:p>
              <a:p>
                <a:pPr>
                  <a:defRPr/>
                </a:pPr>
                <a:r>
                  <a:rPr lang="es-MX" sz="800" b="1" dirty="0">
                    <a:solidFill>
                      <a:srgbClr val="000000"/>
                    </a:solidFill>
                  </a:rPr>
                  <a:t>Comisión de Salud</a:t>
                </a:r>
              </a:p>
              <a:p>
                <a:pPr>
                  <a:defRPr/>
                </a:pPr>
                <a:r>
                  <a:rPr lang="es-MX" sz="800" b="1" dirty="0">
                    <a:solidFill>
                      <a:srgbClr val="000000"/>
                    </a:solidFill>
                  </a:rPr>
                  <a:t> Comisión del Ambiente</a:t>
                </a:r>
              </a:p>
              <a:p>
                <a:pPr>
                  <a:defRPr/>
                </a:pPr>
                <a:r>
                  <a:rPr lang="es-MX" sz="800" b="1" dirty="0">
                    <a:solidFill>
                      <a:srgbClr val="000000"/>
                    </a:solidFill>
                  </a:rPr>
                  <a:t>Comisión de Transporte e  Infraestructura</a:t>
                </a:r>
              </a:p>
              <a:p>
                <a:pPr>
                  <a:defRPr/>
                </a:pPr>
                <a:r>
                  <a:rPr lang="es-MX" sz="800" b="1" dirty="0">
                    <a:solidFill>
                      <a:srgbClr val="000000"/>
                    </a:solidFill>
                  </a:rPr>
                  <a:t>Comisión de Defensa al Consumidor</a:t>
                </a:r>
              </a:p>
              <a:p>
                <a:pPr>
                  <a:defRPr/>
                </a:pPr>
                <a:r>
                  <a:rPr lang="es-MX" sz="800" b="1" dirty="0">
                    <a:solidFill>
                      <a:srgbClr val="000000"/>
                    </a:solidFill>
                  </a:rPr>
                  <a:t>Comisión de Suministros</a:t>
                </a:r>
              </a:p>
              <a:p>
                <a:pPr>
                  <a:defRPr/>
                </a:pPr>
                <a:r>
                  <a:rPr lang="es-MX" sz="800" b="1" dirty="0">
                    <a:solidFill>
                      <a:srgbClr val="000000"/>
                    </a:solidFill>
                  </a:rPr>
                  <a:t>Comisión de Operaciones Especiales</a:t>
                </a:r>
              </a:p>
              <a:p>
                <a:pPr>
                  <a:defRPr/>
                </a:pPr>
                <a:r>
                  <a:rPr lang="es-MX" sz="800" b="1" dirty="0">
                    <a:solidFill>
                      <a:srgbClr val="000000"/>
                    </a:solidFill>
                  </a:rPr>
                  <a:t>Comisión de Seguridad</a:t>
                </a:r>
              </a:p>
              <a:p>
                <a:pPr>
                  <a:defRPr/>
                </a:pPr>
                <a:r>
                  <a:rPr lang="es-MX" sz="800" b="1" dirty="0">
                    <a:solidFill>
                      <a:srgbClr val="0D0D0D"/>
                    </a:solidFill>
                  </a:rPr>
                  <a:t>Representantes de Instituciones del Comité </a:t>
                </a:r>
                <a:r>
                  <a:rPr lang="es-MX" sz="800" b="1" dirty="0" err="1">
                    <a:solidFill>
                      <a:srgbClr val="0D0D0D"/>
                    </a:solidFill>
                  </a:rPr>
                  <a:t>Nac</a:t>
                </a:r>
                <a:r>
                  <a:rPr lang="es-MX" sz="800" b="1" dirty="0">
                    <a:solidFill>
                      <a:srgbClr val="0D0D0D"/>
                    </a:solidFill>
                  </a:rPr>
                  <a:t>.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Representante del  Poder Ciudadano y organizaciones con presencia en el  municipio</a:t>
                </a:r>
                <a:endParaRPr lang="es-ES" sz="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>
                  <a:defRPr/>
                </a:pPr>
                <a:endParaRPr lang="es-E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96 Rectángulo redondeado"/>
              <p:cNvSpPr/>
              <p:nvPr/>
            </p:nvSpPr>
            <p:spPr>
              <a:xfrm>
                <a:off x="5786681" y="688911"/>
                <a:ext cx="2643116" cy="85718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1000" dirty="0">
                  <a:latin typeface="Century Schoolbook" pitchFamily="18" charset="0"/>
                </a:endParaRPr>
              </a:p>
              <a:p>
                <a:pPr algn="ctr">
                  <a:defRPr/>
                </a:pPr>
                <a:r>
                  <a:rPr lang="es-MX" sz="1400" b="1" dirty="0"/>
                  <a:t>Consejo Nacional</a:t>
                </a:r>
              </a:p>
              <a:p>
                <a:pPr algn="ctr">
                  <a:defRPr/>
                </a:pPr>
                <a:r>
                  <a:rPr lang="es-MX" sz="1100" b="1" dirty="0"/>
                  <a:t>Presidente de la República</a:t>
                </a:r>
              </a:p>
              <a:p>
                <a:pPr algn="ctr">
                  <a:defRPr/>
                </a:pPr>
                <a:r>
                  <a:rPr lang="es-MX" sz="1100" b="1" dirty="0"/>
                  <a:t>Autoridad superior de cada una de las Instituciones de Gobierno  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 dirty="0"/>
              </a:p>
            </p:txBody>
          </p:sp>
          <p:cxnSp>
            <p:nvCxnSpPr>
              <p:cNvPr id="159" name="158 Conector recto"/>
              <p:cNvCxnSpPr/>
              <p:nvPr/>
            </p:nvCxnSpPr>
            <p:spPr>
              <a:xfrm rot="5400000">
                <a:off x="3589681" y="2742990"/>
                <a:ext cx="1857244" cy="34924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2" name="171 Conector recto"/>
              <p:cNvCxnSpPr>
                <a:stCxn id="11" idx="2"/>
                <a:endCxn id="79" idx="0"/>
              </p:cNvCxnSpPr>
              <p:nvPr/>
            </p:nvCxnSpPr>
            <p:spPr>
              <a:xfrm rot="16200000" flipH="1">
                <a:off x="4317501" y="1219892"/>
                <a:ext cx="500027" cy="9525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5" name="174 Conector recto"/>
              <p:cNvCxnSpPr/>
              <p:nvPr/>
            </p:nvCxnSpPr>
            <p:spPr>
              <a:xfrm>
                <a:off x="4572276" y="1117506"/>
                <a:ext cx="1214405" cy="1587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2" name="261 Abrir llave"/>
              <p:cNvSpPr/>
              <p:nvPr/>
            </p:nvSpPr>
            <p:spPr>
              <a:xfrm rot="10800000">
                <a:off x="8725064" y="688911"/>
                <a:ext cx="233357" cy="3000163"/>
              </a:xfrm>
              <a:prstGeom prst="leftBrace">
                <a:avLst>
                  <a:gd name="adj1" fmla="val 109073"/>
                  <a:gd name="adj2" fmla="val 51797"/>
                </a:avLst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5166" name="262 CuadroTexto"/>
              <p:cNvSpPr txBox="1">
                <a:spLocks noChangeArrowheads="1"/>
              </p:cNvSpPr>
              <p:nvPr/>
            </p:nvSpPr>
            <p:spPr bwMode="auto">
              <a:xfrm rot="5400000">
                <a:off x="8566036" y="2009816"/>
                <a:ext cx="1142940" cy="215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800" b="1">
                    <a:solidFill>
                      <a:srgbClr val="000000"/>
                    </a:solidFill>
                    <a:latin typeface="Century Schoolbook" pitchFamily="18" charset="0"/>
                  </a:rPr>
                  <a:t>Nivel Nacional </a:t>
                </a:r>
              </a:p>
            </p:txBody>
          </p:sp>
          <p:sp>
            <p:nvSpPr>
              <p:cNvPr id="264" name="263 Abrir llave"/>
              <p:cNvSpPr/>
              <p:nvPr/>
            </p:nvSpPr>
            <p:spPr>
              <a:xfrm rot="10800000">
                <a:off x="8744114" y="3760506"/>
                <a:ext cx="142871" cy="1071487"/>
              </a:xfrm>
              <a:prstGeom prst="leftBrace">
                <a:avLst>
                  <a:gd name="adj1" fmla="val 109073"/>
                  <a:gd name="adj2" fmla="val 50000"/>
                </a:avLst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5168" name="264 CuadroTexto"/>
              <p:cNvSpPr txBox="1">
                <a:spLocks noChangeArrowheads="1"/>
              </p:cNvSpPr>
              <p:nvPr/>
            </p:nvSpPr>
            <p:spPr bwMode="auto">
              <a:xfrm rot="5400000">
                <a:off x="8484734" y="4029697"/>
                <a:ext cx="1285783" cy="461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S" sz="800" b="1">
                    <a:solidFill>
                      <a:srgbClr val="000000"/>
                    </a:solidFill>
                    <a:latin typeface="Century Schoolbook" pitchFamily="18" charset="0"/>
                  </a:rPr>
                  <a:t>Nivel es Departamentales y    Regionales </a:t>
                </a:r>
              </a:p>
            </p:txBody>
          </p:sp>
          <p:sp>
            <p:nvSpPr>
              <p:cNvPr id="266" name="265 Abrir llave"/>
              <p:cNvSpPr/>
              <p:nvPr/>
            </p:nvSpPr>
            <p:spPr>
              <a:xfrm rot="10800000">
                <a:off x="8715539" y="4974858"/>
                <a:ext cx="214307" cy="1642946"/>
              </a:xfrm>
              <a:prstGeom prst="leftBrace">
                <a:avLst>
                  <a:gd name="adj1" fmla="val 109073"/>
                  <a:gd name="adj2" fmla="val 50000"/>
                </a:avLst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5170" name="266 CuadroTexto"/>
              <p:cNvSpPr txBox="1">
                <a:spLocks noChangeArrowheads="1"/>
              </p:cNvSpPr>
              <p:nvPr/>
            </p:nvSpPr>
            <p:spPr bwMode="auto">
              <a:xfrm rot="5400000">
                <a:off x="8609153" y="5654201"/>
                <a:ext cx="1017199" cy="338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S" sz="800" b="1">
                    <a:solidFill>
                      <a:srgbClr val="000000"/>
                    </a:solidFill>
                    <a:latin typeface="Century Schoolbook" pitchFamily="18" charset="0"/>
                  </a:rPr>
                  <a:t>Nivel Municipal </a:t>
                </a:r>
              </a:p>
            </p:txBody>
          </p:sp>
        </p:grpSp>
        <p:sp>
          <p:nvSpPr>
            <p:cNvPr id="44" name="43 Rectángulo redondeado"/>
            <p:cNvSpPr/>
            <p:nvPr/>
          </p:nvSpPr>
          <p:spPr bwMode="auto">
            <a:xfrm>
              <a:off x="5357818" y="1857364"/>
              <a:ext cx="2643205" cy="15001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8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8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100" b="1" dirty="0"/>
                <a:t>Comisiones de Trabajo Sectorial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900" b="1" dirty="0"/>
                <a:t>1.  </a:t>
              </a:r>
              <a:r>
                <a:rPr lang="es-MX" sz="800" b="1" dirty="0"/>
                <a:t>Comisión de Educación e Información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/>
                <a:t>2.  Comisión de Salud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/>
                <a:t>3.  Comisión del Ambiente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/>
                <a:t>4.  Comisión de Transporte e  Infraestructura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/>
                <a:t>5.  Comisión de Defensa al Consumidor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/>
                <a:t>6.  Comisión de Suministros  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/>
                <a:t>7.  Comisión de Fenómenos Naturales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/>
                <a:t>8.  Comisión de Operaciones Especiales  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/>
                <a:t>9.  Comisión de Seguridad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800" dirty="0"/>
            </a:p>
            <a:p>
              <a:pPr marL="177800" indent="-88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 dirty="0"/>
            </a:p>
          </p:txBody>
        </p:sp>
        <p:cxnSp>
          <p:nvCxnSpPr>
            <p:cNvPr id="59" name="58 Conector recto"/>
            <p:cNvCxnSpPr/>
            <p:nvPr/>
          </p:nvCxnSpPr>
          <p:spPr>
            <a:xfrm rot="10800000">
              <a:off x="1071538" y="2071677"/>
              <a:ext cx="3643337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 bwMode="auto">
            <a:xfrm rot="5400000">
              <a:off x="858018" y="2285198"/>
              <a:ext cx="428628" cy="1587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 bwMode="auto">
            <a:xfrm rot="16200000" flipH="1">
              <a:off x="2000232" y="2285992"/>
              <a:ext cx="428628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 bwMode="auto">
            <a:xfrm rot="5400000">
              <a:off x="3144033" y="2285198"/>
              <a:ext cx="428628" cy="1587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 bwMode="auto">
            <a:xfrm rot="10800000">
              <a:off x="4857751" y="5500701"/>
              <a:ext cx="500066" cy="1588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8" name="197 Rectángulo redondeado"/>
            <p:cNvSpPr/>
            <p:nvPr/>
          </p:nvSpPr>
          <p:spPr bwMode="auto">
            <a:xfrm>
              <a:off x="2857488" y="2428868"/>
              <a:ext cx="1143008" cy="5715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100" b="1" dirty="0"/>
                <a:t>CODE-SINAPRED</a:t>
              </a:r>
              <a:endParaRPr lang="es-ES" sz="1100" b="1" dirty="0"/>
            </a:p>
          </p:txBody>
        </p:sp>
        <p:sp>
          <p:nvSpPr>
            <p:cNvPr id="199" name="198 Rectángulo redondeado"/>
            <p:cNvSpPr/>
            <p:nvPr/>
          </p:nvSpPr>
          <p:spPr bwMode="auto">
            <a:xfrm>
              <a:off x="1643042" y="2428868"/>
              <a:ext cx="1071569" cy="5715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dirty="0"/>
                <a:t>Fondo Nacional de Desastres</a:t>
              </a:r>
            </a:p>
          </p:txBody>
        </p:sp>
        <p:sp>
          <p:nvSpPr>
            <p:cNvPr id="200" name="199 Rectángulo redondeado"/>
            <p:cNvSpPr/>
            <p:nvPr/>
          </p:nvSpPr>
          <p:spPr bwMode="auto">
            <a:xfrm>
              <a:off x="214282" y="2428868"/>
              <a:ext cx="1285884" cy="5715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100" b="1" dirty="0">
                  <a:solidFill>
                    <a:srgbClr val="000000"/>
                  </a:solidFill>
                </a:rPr>
                <a:t>Comisión Nacional de CEPREDENAC</a:t>
              </a:r>
            </a:p>
          </p:txBody>
        </p:sp>
        <p:cxnSp>
          <p:nvCxnSpPr>
            <p:cNvPr id="62" name="61 Conector recto"/>
            <p:cNvCxnSpPr/>
            <p:nvPr/>
          </p:nvCxnSpPr>
          <p:spPr>
            <a:xfrm rot="5400000">
              <a:off x="7393006" y="1820851"/>
              <a:ext cx="1785951" cy="1587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flipV="1">
              <a:off x="7999436" y="1571612"/>
              <a:ext cx="285752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9" name="78 Rectángulo redondeado"/>
            <p:cNvSpPr/>
            <p:nvPr/>
          </p:nvSpPr>
          <p:spPr bwMode="auto">
            <a:xfrm>
              <a:off x="3286115" y="1214421"/>
              <a:ext cx="1714512" cy="5794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b="1" dirty="0"/>
                <a:t>Secretaría Ejecutiva</a:t>
              </a:r>
              <a:endParaRPr lang="es-ES" sz="1400" b="1" dirty="0"/>
            </a:p>
          </p:txBody>
        </p:sp>
        <p:cxnSp>
          <p:nvCxnSpPr>
            <p:cNvPr id="85" name="84 Conector recto"/>
            <p:cNvCxnSpPr/>
            <p:nvPr/>
          </p:nvCxnSpPr>
          <p:spPr>
            <a:xfrm flipV="1">
              <a:off x="7999436" y="928669"/>
              <a:ext cx="285752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88 Conector angular"/>
            <p:cNvCxnSpPr/>
            <p:nvPr/>
          </p:nvCxnSpPr>
          <p:spPr>
            <a:xfrm rot="10800000" flipV="1">
              <a:off x="5000627" y="1571612"/>
              <a:ext cx="428628" cy="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4 Rectángulo redondeado"/>
            <p:cNvSpPr/>
            <p:nvPr/>
          </p:nvSpPr>
          <p:spPr bwMode="auto">
            <a:xfrm>
              <a:off x="3286115" y="6319857"/>
              <a:ext cx="1571636" cy="39529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100" b="1" dirty="0">
                  <a:solidFill>
                    <a:schemeClr val="tx1"/>
                  </a:solidFill>
                </a:rPr>
                <a:t>Comité Local</a:t>
              </a:r>
              <a:endParaRPr lang="es-E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45 Conector recto"/>
            <p:cNvCxnSpPr>
              <a:stCxn id="26" idx="2"/>
              <a:endCxn id="45" idx="0"/>
            </p:cNvCxnSpPr>
            <p:nvPr/>
          </p:nvCxnSpPr>
          <p:spPr bwMode="auto">
            <a:xfrm rot="5400000">
              <a:off x="3878257" y="6124594"/>
              <a:ext cx="388940" cy="1587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54 Rectángulo redondeado"/>
            <p:cNvSpPr/>
            <p:nvPr/>
          </p:nvSpPr>
          <p:spPr bwMode="auto">
            <a:xfrm>
              <a:off x="5357818" y="6429396"/>
              <a:ext cx="2714644" cy="28575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000" b="1" dirty="0">
                <a:solidFill>
                  <a:schemeClr val="tx1"/>
                </a:solidFill>
                <a:latin typeface="Century Schoolbook" pitchFamily="18" charset="0"/>
              </a:endParaRPr>
            </a:p>
            <a:p>
              <a:pPr algn="ctr">
                <a:defRPr/>
              </a:pPr>
              <a:endParaRPr lang="es-MX" sz="1000" b="1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s-MX" sz="1000" b="1" dirty="0">
                  <a:solidFill>
                    <a:srgbClr val="000000"/>
                  </a:solidFill>
                </a:rPr>
                <a:t>Gabinetes del Poder Ciudadano, otras organizaciones comunitarias, </a:t>
              </a:r>
              <a:endParaRPr lang="es-ES" sz="1000" b="1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s-ES" sz="1000" b="1" dirty="0">
                <a:solidFill>
                  <a:srgbClr val="00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55 Conector recto"/>
            <p:cNvCxnSpPr/>
            <p:nvPr/>
          </p:nvCxnSpPr>
          <p:spPr bwMode="auto">
            <a:xfrm rot="10800000">
              <a:off x="4857751" y="6572272"/>
              <a:ext cx="500066" cy="1587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57 Rectángulo redondeado"/>
            <p:cNvSpPr/>
            <p:nvPr/>
          </p:nvSpPr>
          <p:spPr bwMode="auto">
            <a:xfrm>
              <a:off x="4143371" y="2428868"/>
              <a:ext cx="1071570" cy="5715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dirty="0"/>
                <a:t>Grupo de Trabajo Técnico</a:t>
              </a:r>
            </a:p>
          </p:txBody>
        </p:sp>
        <p:cxnSp>
          <p:nvCxnSpPr>
            <p:cNvPr id="69" name="68 Conector recto"/>
            <p:cNvCxnSpPr/>
            <p:nvPr/>
          </p:nvCxnSpPr>
          <p:spPr bwMode="auto">
            <a:xfrm rot="5400000">
              <a:off x="6573057" y="3428206"/>
              <a:ext cx="142876" cy="158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53" name="5 Imagen" descr="LOGO SINAPRED NUEVO TRANSPARENT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3520159"/>
              <a:ext cx="1785950" cy="1766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7" name="86 Conector recto"/>
          <p:cNvCxnSpPr/>
          <p:nvPr/>
        </p:nvCxnSpPr>
        <p:spPr bwMode="auto">
          <a:xfrm rot="5400000">
            <a:off x="6644481" y="4714082"/>
            <a:ext cx="142875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"/>
          <p:cNvSpPr/>
          <p:nvPr/>
        </p:nvSpPr>
        <p:spPr>
          <a:xfrm>
            <a:off x="0" y="-71438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Sistema Nacional para la Prevención, Mitigación y Atención de Desastres</a:t>
            </a:r>
            <a:endParaRPr lang="es-NI" dirty="0">
              <a:latin typeface="Arial" pitchFamily="34" charset="0"/>
            </a:endParaRPr>
          </a:p>
        </p:txBody>
      </p:sp>
      <p:cxnSp>
        <p:nvCxnSpPr>
          <p:cNvPr id="54" name="53 Conector recto"/>
          <p:cNvCxnSpPr>
            <a:endCxn id="26" idx="0"/>
          </p:cNvCxnSpPr>
          <p:nvPr/>
        </p:nvCxnSpPr>
        <p:spPr bwMode="auto">
          <a:xfrm rot="5400000">
            <a:off x="3912394" y="4983957"/>
            <a:ext cx="319087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5072063" y="4000500"/>
            <a:ext cx="285750" cy="158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7158" y="71414"/>
            <a:ext cx="828680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NI" sz="2400" b="1" dirty="0">
                <a:solidFill>
                  <a:schemeClr val="tx1"/>
                </a:solidFill>
                <a:latin typeface="Garamond" pitchFamily="18" charset="0"/>
                <a:ea typeface="Times New Roman" pitchFamily="18" charset="0"/>
              </a:rPr>
              <a:t>PRINCIPIOS.</a:t>
            </a:r>
            <a:endParaRPr lang="es-NI" sz="24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50" y="785813"/>
            <a:ext cx="8358188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s-ES_tradnl" sz="280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1-Restitución y promoción de los derechos ciudadanos.</a:t>
            </a:r>
          </a:p>
          <a:p>
            <a:pPr algn="just" eaLnBrk="0" hangingPunct="0">
              <a:defRPr/>
            </a:pPr>
            <a:endParaRPr lang="es-ES_tradnl" sz="28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es-ES_tradnl" sz="280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2-Participación directa y organizada de los </a:t>
            </a:r>
            <a:r>
              <a:rPr lang="es-ES_tradnl" sz="2800" dirty="0" err="1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ciudadan@s</a:t>
            </a:r>
            <a:r>
              <a:rPr lang="es-ES_tradnl" sz="280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.</a:t>
            </a:r>
          </a:p>
          <a:p>
            <a:pPr algn="just" eaLnBrk="0" hangingPunct="0">
              <a:defRPr/>
            </a:pPr>
            <a:endParaRPr lang="es-ES_tradnl" sz="28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es-ES_tradnl" sz="280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3-Solidaridad y responsabilidad compartida.</a:t>
            </a:r>
          </a:p>
          <a:p>
            <a:pPr algn="just" eaLnBrk="0" hangingPunct="0">
              <a:defRPr/>
            </a:pPr>
            <a:endParaRPr lang="es-ES_tradnl" sz="28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es-ES_tradnl" sz="280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4-Integralidad de la gestión del riego en función del desarrollo humano.</a:t>
            </a:r>
          </a:p>
          <a:p>
            <a:pPr algn="just" eaLnBrk="0" hangingPunct="0">
              <a:defRPr/>
            </a:pPr>
            <a:endParaRPr lang="es-ES_tradnl" sz="28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es-ES_tradnl" sz="280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5-Territorialidad reconociendo la multietnicidad, </a:t>
            </a:r>
            <a:r>
              <a:rPr lang="es-ES_tradnl" sz="2800" dirty="0" err="1" smtClean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multi-ling</a:t>
            </a:r>
            <a:r>
              <a:rPr lang="es-ES_tradnl" sz="2800" dirty="0" err="1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ü</a:t>
            </a:r>
            <a:r>
              <a:rPr lang="es-ES_tradnl" sz="2800" dirty="0" err="1" smtClean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ismo</a:t>
            </a:r>
            <a:r>
              <a:rPr lang="es-ES_tradnl" sz="2800" dirty="0" smtClean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es-ES_tradnl" sz="280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y pluriculturalidad.</a:t>
            </a:r>
          </a:p>
          <a:p>
            <a:pPr algn="just" eaLnBrk="0" hangingPunct="0">
              <a:defRPr/>
            </a:pPr>
            <a:endParaRPr lang="es-ES_tradnl" sz="28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  <a:p>
            <a:pPr algn="just" eaLnBrk="0" hangingPunct="0">
              <a:defRPr/>
            </a:pPr>
            <a:endParaRPr lang="es-NI" sz="24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7158" y="71414"/>
            <a:ext cx="828680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NI" sz="2400" b="1" dirty="0">
                <a:solidFill>
                  <a:schemeClr val="tx1"/>
                </a:solidFill>
                <a:latin typeface="Garamond" pitchFamily="18" charset="0"/>
              </a:rPr>
              <a:t>OBJETIVO GENERAL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50" y="785813"/>
            <a:ext cx="8358188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es-ES" sz="2800" dirty="0"/>
          </a:p>
          <a:p>
            <a:pPr algn="just" eaLnBrk="0" hangingPunct="0">
              <a:defRPr/>
            </a:pPr>
            <a:endParaRPr lang="es-ES" sz="2800" dirty="0" smtClean="0"/>
          </a:p>
          <a:p>
            <a:pPr algn="just" eaLnBrk="0" hangingPunct="0">
              <a:defRPr/>
            </a:pPr>
            <a:r>
              <a:rPr lang="es-ES" sz="2800" dirty="0" smtClean="0"/>
              <a:t>Reducir </a:t>
            </a:r>
            <a:r>
              <a:rPr lang="es-ES" sz="2800" dirty="0"/>
              <a:t>el riesgo generado por </a:t>
            </a:r>
            <a:r>
              <a:rPr lang="es-ES" sz="2800" dirty="0" smtClean="0"/>
              <a:t>los fenómenos </a:t>
            </a:r>
            <a:r>
              <a:rPr lang="es-ES" sz="2800" dirty="0"/>
              <a:t>naturales,  </a:t>
            </a:r>
            <a:r>
              <a:rPr lang="es-ES" sz="2800" dirty="0" err="1"/>
              <a:t>antropogénicos</a:t>
            </a:r>
            <a:r>
              <a:rPr lang="es-ES" sz="2800" dirty="0"/>
              <a:t> y de cambio climático que afectan la seguridad </a:t>
            </a:r>
            <a:r>
              <a:rPr lang="es-ES" sz="2800" dirty="0" smtClean="0"/>
              <a:t>e integridad de </a:t>
            </a:r>
            <a:r>
              <a:rPr lang="es-ES" sz="2800" dirty="0" err="1" smtClean="0"/>
              <a:t>l@s</a:t>
            </a:r>
            <a:r>
              <a:rPr lang="es-ES" sz="2800" dirty="0" smtClean="0"/>
              <a:t> ciudadanos, los bienes  privados y públicos, </a:t>
            </a:r>
            <a:r>
              <a:rPr lang="es-ES" sz="2800" dirty="0"/>
              <a:t>a través </a:t>
            </a:r>
            <a:r>
              <a:rPr lang="es-ES" sz="2800" dirty="0" smtClean="0"/>
              <a:t>de construir </a:t>
            </a:r>
            <a:r>
              <a:rPr lang="es-ES" sz="2800" dirty="0"/>
              <a:t>una cultura y práctica de prevención y previsión del riesgo por parte de los distintos actores sociales e institucionales, </a:t>
            </a:r>
            <a:r>
              <a:rPr lang="es-ES" sz="2800" dirty="0" smtClean="0"/>
              <a:t>con equidad social, </a:t>
            </a:r>
            <a:r>
              <a:rPr lang="es-ES" sz="2800" dirty="0"/>
              <a:t>de género </a:t>
            </a:r>
            <a:r>
              <a:rPr lang="es-ES" sz="2800" dirty="0" smtClean="0"/>
              <a:t>y generacional, tomando en cuenta </a:t>
            </a:r>
            <a:r>
              <a:rPr lang="es-ES" sz="2800" dirty="0" smtClean="0"/>
              <a:t>la </a:t>
            </a:r>
            <a:r>
              <a:rPr lang="es-ES" sz="2800" dirty="0" err="1" smtClean="0"/>
              <a:t>multi</a:t>
            </a:r>
            <a:r>
              <a:rPr lang="es-ES" sz="2800" dirty="0" smtClean="0"/>
              <a:t>-etnicidad </a:t>
            </a:r>
            <a:r>
              <a:rPr lang="es-ES" sz="2800" dirty="0"/>
              <a:t>y </a:t>
            </a:r>
            <a:r>
              <a:rPr lang="es-ES" sz="2800" dirty="0" err="1" smtClean="0"/>
              <a:t>culturalidad</a:t>
            </a:r>
            <a:r>
              <a:rPr lang="es-ES" sz="2800" dirty="0" smtClean="0"/>
              <a:t> de la población. </a:t>
            </a:r>
            <a:endParaRPr lang="es-NI" sz="2800" dirty="0"/>
          </a:p>
          <a:p>
            <a:pPr algn="just" eaLnBrk="0" hangingPunct="0">
              <a:defRPr/>
            </a:pPr>
            <a:endParaRPr lang="es-ES_tradnl" sz="28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  <a:p>
            <a:pPr algn="just" eaLnBrk="0" hangingPunct="0">
              <a:defRPr/>
            </a:pPr>
            <a:endParaRPr lang="es-NI" sz="24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7158" y="71414"/>
            <a:ext cx="828680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NI" sz="2400" b="1" dirty="0">
                <a:solidFill>
                  <a:schemeClr val="tx1"/>
                </a:solidFill>
                <a:latin typeface="Garamond" pitchFamily="18" charset="0"/>
                <a:ea typeface="Times New Roman" pitchFamily="18" charset="0"/>
              </a:rPr>
              <a:t>PRIORIDADES ESTRATEGICAS 2012-2015.</a:t>
            </a:r>
            <a:endParaRPr lang="es-NI" sz="24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50" y="785813"/>
            <a:ext cx="8358188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s-ES_tradnl" sz="280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1-Fortalecer el modelo del Poder Ciudadano en la Gestión Integral de Riesgo en el funcionamiento del SINAPRED.</a:t>
            </a:r>
          </a:p>
          <a:p>
            <a:pPr algn="just" eaLnBrk="0" hangingPunct="0">
              <a:defRPr/>
            </a:pPr>
            <a:endParaRPr lang="es-ES_tradnl" sz="28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es-ES_tradnl" sz="280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2-Contribuir al mejoramiento de las condiciones de vida de las poblaciones más vulnerables </a:t>
            </a:r>
            <a:r>
              <a:rPr lang="es-ES_tradnl" sz="2800" dirty="0" smtClean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ante el </a:t>
            </a:r>
            <a:r>
              <a:rPr lang="es-ES_tradnl" sz="280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impacto de fenómenos naturales.</a:t>
            </a:r>
          </a:p>
          <a:p>
            <a:pPr algn="just" eaLnBrk="0" hangingPunct="0">
              <a:defRPr/>
            </a:pPr>
            <a:endParaRPr lang="es-ES_tradnl" sz="28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es-ES_tradnl" sz="280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3-</a:t>
            </a:r>
            <a:r>
              <a:rPr lang="es-NI" sz="2800" dirty="0">
                <a:solidFill>
                  <a:schemeClr val="tx2"/>
                </a:solidFill>
                <a:latin typeface="Garamond" pitchFamily="18" charset="0"/>
              </a:rPr>
              <a:t>Promover en la población prácticas de prevención </a:t>
            </a:r>
            <a:r>
              <a:rPr lang="es-NI" sz="2800" dirty="0" smtClean="0">
                <a:solidFill>
                  <a:schemeClr val="tx2"/>
                </a:solidFill>
                <a:latin typeface="Garamond" pitchFamily="18" charset="0"/>
              </a:rPr>
              <a:t>mediante la difusión y el acceso a la información </a:t>
            </a:r>
            <a:r>
              <a:rPr lang="es-NI" sz="2800" dirty="0">
                <a:solidFill>
                  <a:schemeClr val="tx2"/>
                </a:solidFill>
                <a:latin typeface="Garamond" pitchFamily="18" charset="0"/>
              </a:rPr>
              <a:t>sobre Gestión Integral del Riesgo.</a:t>
            </a:r>
          </a:p>
          <a:p>
            <a:pPr algn="just" eaLnBrk="0" hangingPunct="0">
              <a:defRPr/>
            </a:pPr>
            <a:endParaRPr lang="es-NI" sz="2800" dirty="0">
              <a:solidFill>
                <a:schemeClr val="tx2"/>
              </a:solidFill>
              <a:latin typeface="Garamond" pitchFamily="18" charset="0"/>
            </a:endParaRPr>
          </a:p>
          <a:p>
            <a:pPr algn="just" eaLnBrk="0" hangingPunct="0">
              <a:defRPr/>
            </a:pPr>
            <a:r>
              <a:rPr lang="es-NI" sz="2800" dirty="0">
                <a:solidFill>
                  <a:schemeClr val="tx2"/>
                </a:solidFill>
                <a:latin typeface="Garamond" pitchFamily="18" charset="0"/>
              </a:rPr>
              <a:t>4-Fortalecer las capacidades institucionales y territoriales en la gestión de los desastres.</a:t>
            </a:r>
            <a:endParaRPr lang="es-NI" sz="24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7158" y="71414"/>
            <a:ext cx="828680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NI" sz="2400" b="1" dirty="0">
                <a:solidFill>
                  <a:schemeClr val="tx1"/>
                </a:solidFill>
                <a:latin typeface="Garamond" pitchFamily="18" charset="0"/>
                <a:ea typeface="Times New Roman" pitchFamily="18" charset="0"/>
              </a:rPr>
              <a:t>PRIORIDADES ESTRATEGICAS 2012-2015.</a:t>
            </a:r>
            <a:endParaRPr lang="es-NI" sz="24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50" y="785813"/>
            <a:ext cx="8358188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s-NI" sz="2800" dirty="0">
                <a:solidFill>
                  <a:schemeClr val="tx2"/>
                </a:solidFill>
                <a:latin typeface="Garamond" pitchFamily="18" charset="0"/>
              </a:rPr>
              <a:t>5-Promover la incorporación de la gestión </a:t>
            </a:r>
            <a:r>
              <a:rPr lang="es-NI" sz="2800" dirty="0" smtClean="0">
                <a:solidFill>
                  <a:schemeClr val="tx2"/>
                </a:solidFill>
                <a:latin typeface="Garamond" pitchFamily="18" charset="0"/>
              </a:rPr>
              <a:t>integral de Riesgo en </a:t>
            </a:r>
            <a:r>
              <a:rPr lang="es-NI" sz="2800" dirty="0">
                <a:solidFill>
                  <a:schemeClr val="tx2"/>
                </a:solidFill>
                <a:latin typeface="Garamond" pitchFamily="18" charset="0"/>
              </a:rPr>
              <a:t>todos los procesos de planificación del desarrollo y la inversión pública </a:t>
            </a:r>
          </a:p>
          <a:p>
            <a:pPr algn="just" eaLnBrk="0" hangingPunct="0">
              <a:defRPr/>
            </a:pPr>
            <a:endParaRPr lang="es-NI" sz="2800" dirty="0">
              <a:solidFill>
                <a:schemeClr val="tx2"/>
              </a:solidFill>
              <a:latin typeface="Garamond" pitchFamily="18" charset="0"/>
            </a:endParaRPr>
          </a:p>
          <a:p>
            <a:pPr algn="just" eaLnBrk="0" hangingPunct="0">
              <a:defRPr/>
            </a:pPr>
            <a:r>
              <a:rPr lang="es-NI" sz="2800" dirty="0">
                <a:solidFill>
                  <a:schemeClr val="tx2"/>
                </a:solidFill>
                <a:latin typeface="Garamond" pitchFamily="18" charset="0"/>
              </a:rPr>
              <a:t>6-</a:t>
            </a:r>
            <a:r>
              <a:rPr lang="es-ES_tradnl" sz="2800" dirty="0">
                <a:solidFill>
                  <a:schemeClr val="tx2"/>
                </a:solidFill>
                <a:latin typeface="Garamond" pitchFamily="18" charset="0"/>
              </a:rPr>
              <a:t>Inserción de la Gestión Integral del Riesgo en el ordenamiento territorial. </a:t>
            </a:r>
          </a:p>
          <a:p>
            <a:pPr algn="just" eaLnBrk="0" hangingPunct="0">
              <a:defRPr/>
            </a:pPr>
            <a:endParaRPr lang="es-NI" sz="2400" dirty="0">
              <a:solidFill>
                <a:schemeClr val="tx2"/>
              </a:solidFill>
              <a:latin typeface="Garamond" pitchFamily="18" charset="0"/>
            </a:endParaRPr>
          </a:p>
          <a:p>
            <a:pPr algn="just" eaLnBrk="0" hangingPunct="0">
              <a:defRPr/>
            </a:pPr>
            <a:endParaRPr lang="es-NI" sz="2400" dirty="0">
              <a:solidFill>
                <a:schemeClr val="tx2"/>
              </a:solidFill>
              <a:latin typeface="Garamond" pitchFamily="18" charset="0"/>
            </a:endParaRPr>
          </a:p>
          <a:p>
            <a:pPr algn="just" eaLnBrk="0" hangingPunct="0">
              <a:defRPr/>
            </a:pPr>
            <a:r>
              <a:rPr lang="es-NI" sz="2800" dirty="0">
                <a:solidFill>
                  <a:schemeClr val="tx2"/>
                </a:solidFill>
                <a:latin typeface="Garamond" pitchFamily="18" charset="0"/>
              </a:rPr>
              <a:t>7-Fomentar la generación y transferencia de conocimientos que realizan las instituciones científico- técnicas, en  todos los </a:t>
            </a:r>
            <a:r>
              <a:rPr lang="es-NI" sz="2800" dirty="0" smtClean="0">
                <a:solidFill>
                  <a:schemeClr val="tx2"/>
                </a:solidFill>
                <a:latin typeface="Garamond" pitchFamily="18" charset="0"/>
              </a:rPr>
              <a:t>ámbitos de la vida nacional. </a:t>
            </a:r>
            <a:endParaRPr lang="es-NI" sz="2800" dirty="0">
              <a:solidFill>
                <a:schemeClr val="tx2"/>
              </a:solidFill>
              <a:latin typeface="Garamond" pitchFamily="18" charset="0"/>
            </a:endParaRPr>
          </a:p>
          <a:p>
            <a:pPr algn="just" eaLnBrk="0" hangingPunct="0">
              <a:defRPr/>
            </a:pPr>
            <a:endParaRPr lang="es-NI" sz="280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952328" cy="490067"/>
          </a:xfrm>
        </p:spPr>
        <p:txBody>
          <a:bodyPr>
            <a:noAutofit/>
          </a:bodyPr>
          <a:lstStyle/>
          <a:p>
            <a:pPr algn="l"/>
            <a:r>
              <a:rPr lang="es-PA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 del riesgo a desastres de la inversión para el desarrollo sostenible</a:t>
            </a:r>
            <a:endParaRPr lang="es-ES" sz="18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3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r>
              <a:rPr lang="es-NI" dirty="0" smtClean="0"/>
              <a:t>Los planes de inversión pública utilizan en su diseño y ejecución criterios de gestión de riego.</a:t>
            </a:r>
          </a:p>
          <a:p>
            <a:r>
              <a:rPr lang="es-NI" dirty="0" smtClean="0"/>
              <a:t>Capacitación de grupos multidisciplinarios para la evaluación de la ejecución de proyectos.</a:t>
            </a:r>
            <a:endParaRPr lang="es-NI" dirty="0" smtClean="0">
              <a:latin typeface="+mj-lt"/>
            </a:endParaRPr>
          </a:p>
          <a:p>
            <a:r>
              <a:rPr lang="es-ES" dirty="0" smtClean="0">
                <a:latin typeface="+mj-lt"/>
                <a:ea typeface="Batang" pitchFamily="18" charset="-127"/>
                <a:cs typeface="Arial" pitchFamily="34" charset="0"/>
              </a:rPr>
              <a:t>Diseño de guías e instructivos para la prevención, mitigación y remediación del sector vivienda; se cuenta con  la nueva cartilla de construcción de viviendas seguras y el ordenamiento territorial.</a:t>
            </a:r>
            <a:endParaRPr lang="es-NI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1400</Words>
  <Application>Microsoft Office PowerPoint</Application>
  <PresentationFormat>Presentación en pantalla (4:3)</PresentationFormat>
  <Paragraphs>232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Sesión temática Políticas públicas a nivel nacional, regional y local para la RRD </vt:lpstr>
      <vt:lpstr>Posición Geográfica de Nicaragua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Reducción del riesgo a desastres de la inversión para el desarrollo sostenible</vt:lpstr>
      <vt:lpstr>Desarrollo y Compensación Social para Reducir la Vulnerabilidad</vt:lpstr>
      <vt:lpstr>Ambiente  y Cambio Climatico </vt:lpstr>
      <vt:lpstr>Gestion Territorial, Gobernabilidad y Gobernanza</vt:lpstr>
      <vt:lpstr>Gestion de Desastres y Recuperación</vt:lpstr>
      <vt:lpstr>Gestion de Desastres y Recuperación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Temática:</dc:title>
  <dc:creator>Julio Garcia</dc:creator>
  <cp:lastModifiedBy>computer</cp:lastModifiedBy>
  <cp:revision>54</cp:revision>
  <dcterms:created xsi:type="dcterms:W3CDTF">2011-02-04T21:23:49Z</dcterms:created>
  <dcterms:modified xsi:type="dcterms:W3CDTF">2012-11-25T09:39:24Z</dcterms:modified>
</cp:coreProperties>
</file>