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70" r:id="rId3"/>
    <p:sldId id="293" r:id="rId4"/>
    <p:sldId id="296" r:id="rId5"/>
    <p:sldId id="292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97" r:id="rId15"/>
    <p:sldId id="294" r:id="rId16"/>
    <p:sldId id="295" r:id="rId17"/>
    <p:sldId id="307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GillSan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GillSan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GillSan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GillSan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GillSans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GillSans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GillSans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GillSans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GillSan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54" autoAdjust="0"/>
    <p:restoredTop sz="94780" autoAdjust="0"/>
  </p:normalViewPr>
  <p:slideViewPr>
    <p:cSldViewPr>
      <p:cViewPr>
        <p:scale>
          <a:sx n="73" d="100"/>
          <a:sy n="73" d="100"/>
        </p:scale>
        <p:origin x="-13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83B06-8700-450B-9D15-8BCB39FD7C4A}" type="datetimeFigureOut">
              <a:rPr lang="es-BO" smtClean="0"/>
              <a:pPr/>
              <a:t>23/11/2012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C62B-B82A-49F7-9CD6-788CFD1CEFFD}" type="slidenum">
              <a:rPr lang="es-BO" smtClean="0"/>
              <a:pPr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F943925-DF67-4323-B812-0EF6AD9B6F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1DBEE-622A-4473-8D6A-1B1B9460BD3B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9B359-3123-4704-AE1B-B6E9195B82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6172200"/>
            <a:ext cx="2400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5965825"/>
            <a:ext cx="5937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4325" y="6035675"/>
            <a:ext cx="1387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24800" y="60356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 userDrawn="1"/>
        </p:nvSpPr>
        <p:spPr bwMode="auto">
          <a:xfrm>
            <a:off x="0" y="0"/>
            <a:ext cx="600076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8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s-BO" sz="32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5225"/>
            <a:ext cx="3657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GillSan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GillSans" pitchFamily="2" charset="0"/>
                <a:cs typeface="+mn-cs"/>
              </a:defRPr>
            </a:lvl1pPr>
          </a:lstStyle>
          <a:p>
            <a:pPr>
              <a:defRPr/>
            </a:pPr>
            <a:fld id="{1E89D046-C744-4E6C-91B1-DE4B8A6D0F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9B359-3123-4704-AE1B-B6E9195B820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6172200"/>
            <a:ext cx="2400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0" y="5965825"/>
            <a:ext cx="5937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4325" y="6035675"/>
            <a:ext cx="1387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24800" y="60356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A2F7F-9F97-4D99-ADAF-C0563205F5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5 Rectángulo redondeado"/>
          <p:cNvSpPr/>
          <p:nvPr userDrawn="1"/>
        </p:nvSpPr>
        <p:spPr bwMode="auto">
          <a:xfrm>
            <a:off x="-36512" y="0"/>
            <a:ext cx="6192688" cy="1556792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7" name="1 Título"/>
          <p:cNvSpPr txBox="1">
            <a:spLocks/>
          </p:cNvSpPr>
          <p:nvPr userDrawn="1"/>
        </p:nvSpPr>
        <p:spPr bwMode="auto">
          <a:xfrm>
            <a:off x="0" y="0"/>
            <a:ext cx="600076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8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2A13-D735-4842-85FE-DF8D2AF9A0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s-BO" sz="32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5225"/>
            <a:ext cx="3657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GillSans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GillSans" pitchFamily="2" charset="0"/>
                <a:cs typeface="+mn-cs"/>
              </a:defRPr>
            </a:lvl1pPr>
          </a:lstStyle>
          <a:p>
            <a:pPr>
              <a:defRPr/>
            </a:pPr>
            <a:fld id="{1E89D046-C744-4E6C-91B1-DE4B8A6D0F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5.jpeg"/><Relationship Id="rId4" Type="http://schemas.openxmlformats.org/officeDocument/2006/relationships/theme" Target="../theme/theme2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E35802D-2946-437E-B29C-2C99D56DD1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4 Rectángulo redondeado"/>
          <p:cNvSpPr/>
          <p:nvPr userDrawn="1"/>
        </p:nvSpPr>
        <p:spPr bwMode="auto">
          <a:xfrm>
            <a:off x="0" y="0"/>
            <a:ext cx="6192688" cy="15567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85728"/>
            <a:ext cx="1217530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7086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172200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840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81E23EA-CC86-40D2-A062-56620C6F5C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2054" name="Picture 10" descr="stc-lineshap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0"/>
            <a:ext cx="58356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 userDrawn="1"/>
        </p:nvSpPr>
        <p:spPr bwMode="auto">
          <a:xfrm>
            <a:off x="-36512" y="0"/>
            <a:ext cx="6192688" cy="1556792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Sample Title, will wrap up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85728"/>
            <a:ext cx="1217530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9B359-3123-4704-AE1B-B6E9195B820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San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Sans" pitchFamily="2" charset="0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4800" y="6172200"/>
            <a:ext cx="2400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81400" y="5965825"/>
            <a:ext cx="5937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94325" y="6035675"/>
            <a:ext cx="1387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924800" y="60356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Sans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Sans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Sans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Sans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Sans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Sans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Sans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San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cochabamba\Compartido\Villarroel_%20Carlos\RESCATE%20NI&#209;A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3568" y="3528298"/>
            <a:ext cx="72405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s-ES_tradnl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Brigadas Municipales y Comunales </a:t>
            </a:r>
          </a:p>
          <a:p>
            <a:pPr lvl="1" algn="ctr"/>
            <a:endParaRPr kumimoji="1" lang="es-ES_tradnl" sz="3000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lvl="1" algn="ctr"/>
            <a:r>
              <a:rPr kumimoji="1" lang="es-ES" sz="3000" b="1" dirty="0" smtClean="0">
                <a:solidFill>
                  <a:schemeClr val="accent2"/>
                </a:solidFill>
                <a:latin typeface="Arial Narrow" pitchFamily="34" charset="0"/>
              </a:rPr>
              <a:t>Experiencia Desarrollada </a:t>
            </a:r>
            <a:r>
              <a:rPr kumimoji="1" lang="es-ES" sz="3000" b="1" dirty="0" smtClean="0">
                <a:solidFill>
                  <a:schemeClr val="accent2"/>
                </a:solidFill>
                <a:latin typeface="Arial Narrow" pitchFamily="34" charset="0"/>
              </a:rPr>
              <a:t>durante el VII Plan del DIPECHO</a:t>
            </a:r>
            <a:endParaRPr kumimoji="1" lang="es-ES_tradnl" sz="3000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endParaRPr kumimoji="1" lang="es-ES" sz="3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95536" y="332656"/>
            <a:ext cx="2987824" cy="8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G:\Fotos de brigadas para Carlos V\entrega de equipamiento a brigada esc. de chimoré.JPG"/>
          <p:cNvPicPr>
            <a:picLocks noChangeAspect="1" noChangeArrowheads="1"/>
          </p:cNvPicPr>
          <p:nvPr/>
        </p:nvPicPr>
        <p:blipFill>
          <a:blip r:embed="rId2" cstate="print"/>
          <a:srcRect t="28898" r="-566" b="11641"/>
          <a:stretch>
            <a:fillRect/>
          </a:stretch>
        </p:blipFill>
        <p:spPr bwMode="auto">
          <a:xfrm>
            <a:off x="357158" y="1857364"/>
            <a:ext cx="2571768" cy="1143008"/>
          </a:xfrm>
          <a:prstGeom prst="rect">
            <a:avLst/>
          </a:prstGeom>
          <a:noFill/>
        </p:spPr>
      </p:pic>
      <p:pic>
        <p:nvPicPr>
          <p:cNvPr id="1028" name="Picture 4" descr="G:\Fotos de brigadas para Carlos V\capacitación a la brigada comunal de bubuzama.JPG"/>
          <p:cNvPicPr>
            <a:picLocks noChangeAspect="1" noChangeArrowheads="1"/>
          </p:cNvPicPr>
          <p:nvPr/>
        </p:nvPicPr>
        <p:blipFill>
          <a:blip r:embed="rId3" cstate="print"/>
          <a:srcRect l="34092" t="10490" b="30067"/>
          <a:stretch>
            <a:fillRect/>
          </a:stretch>
        </p:blipFill>
        <p:spPr bwMode="auto">
          <a:xfrm>
            <a:off x="3419569" y="1857364"/>
            <a:ext cx="1795373" cy="1143008"/>
          </a:xfrm>
          <a:prstGeom prst="rect">
            <a:avLst/>
          </a:prstGeom>
          <a:noFill/>
        </p:spPr>
      </p:pic>
      <p:pic>
        <p:nvPicPr>
          <p:cNvPr id="1029" name="Picture 5" descr="G:\Fotos de brigadas para Carlos V\entrega de equipamiento escolar a la U.E Juan pablo II.JPG"/>
          <p:cNvPicPr>
            <a:picLocks noChangeAspect="1" noChangeArrowheads="1"/>
          </p:cNvPicPr>
          <p:nvPr/>
        </p:nvPicPr>
        <p:blipFill>
          <a:blip r:embed="rId4" cstate="print"/>
          <a:srcRect l="4945" t="26375" b="20876"/>
          <a:stretch>
            <a:fillRect/>
          </a:stretch>
        </p:blipFill>
        <p:spPr bwMode="auto">
          <a:xfrm>
            <a:off x="5572132" y="1870530"/>
            <a:ext cx="2714644" cy="112984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85728"/>
            <a:ext cx="1217530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36512" y="432048"/>
            <a:ext cx="578356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b="1" i="1" kern="0" dirty="0" smtClean="0">
                <a:latin typeface="+mj-lt"/>
                <a:ea typeface="+mj-ea"/>
                <a:cs typeface="+mj-cs"/>
              </a:rPr>
              <a:t>EQUIPAMIENTO POR BRIGADA</a:t>
            </a:r>
            <a:endParaRPr kumimoji="0" lang="es-BO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357290" y="2000240"/>
          <a:ext cx="6240186" cy="3513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062"/>
                <a:gridCol w="2080062"/>
                <a:gridCol w="2080062"/>
              </a:tblGrid>
              <a:tr h="660761"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BRIGADAS MUNICIPALES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BRIGADAS</a:t>
                      </a:r>
                      <a:r>
                        <a:rPr lang="es-BO" sz="1400" baseline="0" dirty="0" smtClean="0">
                          <a:solidFill>
                            <a:schemeClr val="tx1"/>
                          </a:solidFill>
                        </a:rPr>
                        <a:t> ESCOLARES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BRIGADAS COMUNALES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82822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Arnés de Rescate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Camillas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Chalecos Salvavidas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660761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Camilla 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Insumos para botiquín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Guantes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660761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Chalecos Salvavidas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Linternas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Casco 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82822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Guantes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Silbatos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Linterna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82822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Casco 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Extintores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Cuerda </a:t>
                      </a:r>
                      <a:r>
                        <a:rPr lang="es-BO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semiestatica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82822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Linterna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Cascos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Camilla 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36512" y="432048"/>
            <a:ext cx="578356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b="1" i="1" kern="0" dirty="0" smtClean="0">
                <a:latin typeface="+mj-lt"/>
                <a:ea typeface="+mj-ea"/>
                <a:cs typeface="+mj-cs"/>
              </a:rPr>
              <a:t>EQUIPAMIENTO POR BRIGADA</a:t>
            </a:r>
            <a:endParaRPr kumimoji="0" lang="es-BO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75656" y="1772816"/>
          <a:ext cx="60960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tx1"/>
                          </a:solidFill>
                        </a:rPr>
                        <a:t>BRIGADAS MUNICIPALES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tx1"/>
                          </a:solidFill>
                        </a:rPr>
                        <a:t>BRIGADAS</a:t>
                      </a:r>
                      <a:r>
                        <a:rPr lang="es-BO" baseline="0" dirty="0" smtClean="0">
                          <a:solidFill>
                            <a:schemeClr val="tx1"/>
                          </a:solidFill>
                        </a:rPr>
                        <a:t> ESCOLARES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dirty="0" smtClean="0">
                          <a:solidFill>
                            <a:schemeClr val="tx1"/>
                          </a:solidFill>
                        </a:rPr>
                        <a:t>BRIGADAS COMUNALES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Reflector Portátil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Estantes metálicos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Mochila Botiquín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Mosquetón de Seguridad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Megáfonos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Machete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Handy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Señalética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Linterna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Transformador de </a:t>
                      </a:r>
                      <a:r>
                        <a:rPr lang="es-B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handy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Chalecos distintivos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Chalecos distintivos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Cuerda </a:t>
                      </a:r>
                      <a:r>
                        <a:rPr lang="es-BO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semiestática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Mochilas Botiquín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dirty="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Camisa de bombero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dirty="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800" dirty="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-36512" y="0"/>
            <a:ext cx="639446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sz="2800" b="1" i="1" kern="0" dirty="0" smtClean="0">
                <a:latin typeface="+mj-lt"/>
                <a:ea typeface="+mj-ea"/>
                <a:cs typeface="+mj-cs"/>
              </a:rPr>
              <a:t>EQUIPAMIENTO POR </a:t>
            </a:r>
            <a:r>
              <a:rPr lang="es-BO" sz="2800" b="1" i="1" kern="0" dirty="0" smtClean="0">
                <a:latin typeface="+mj-lt"/>
                <a:ea typeface="+mj-ea"/>
                <a:cs typeface="+mj-cs"/>
              </a:rPr>
              <a:t>BRIGADA  EN CASO DE FUEGO</a:t>
            </a:r>
            <a:endParaRPr kumimoji="0" lang="es-BO" sz="28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75656" y="1772816"/>
          <a:ext cx="60960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BRIGADAS MUNICIPALES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BRIGADAS</a:t>
                      </a:r>
                      <a:r>
                        <a:rPr lang="es-BO" sz="1400" baseline="0" dirty="0" smtClean="0">
                          <a:solidFill>
                            <a:schemeClr val="tx1"/>
                          </a:solidFill>
                        </a:rPr>
                        <a:t> ESCOLARES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BRIGADAS COMUNALES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Pantalón de bombero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Guantes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Lentes de seguridad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Mochila Botiquín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Mata Fuego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Pala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Macleo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Rastrillo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Machete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dirty="0" smtClean="0">
                          <a:solidFill>
                            <a:schemeClr val="tx1"/>
                          </a:solidFill>
                        </a:rPr>
                        <a:t>No recomendable</a:t>
                      </a:r>
                      <a:endParaRPr lang="es-B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0" y="0"/>
            <a:ext cx="600076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i="1" kern="0" dirty="0" smtClean="0">
                <a:latin typeface="Garamond" pitchFamily="18" charset="0"/>
                <a:ea typeface="+mj-ea"/>
                <a:cs typeface="+mj-cs"/>
              </a:rPr>
              <a:t>¿Cómo se organizan las BRIGADAS?</a:t>
            </a:r>
            <a:endParaRPr kumimoji="0" lang="es-ES_tradnl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3 Rectángulo redondeado"/>
          <p:cNvSpPr/>
          <p:nvPr/>
        </p:nvSpPr>
        <p:spPr bwMode="auto">
          <a:xfrm>
            <a:off x="611560" y="1916832"/>
            <a:ext cx="3096344" cy="2304256"/>
          </a:xfrm>
          <a:prstGeom prst="round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1988840"/>
            <a:ext cx="28083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Se </a:t>
            </a:r>
            <a:r>
              <a:rPr lang="es-BO" sz="1800" dirty="0" smtClean="0">
                <a:solidFill>
                  <a:schemeClr val="tx1"/>
                </a:solidFill>
                <a:latin typeface="Gill Sans MT" pitchFamily="34" charset="0"/>
              </a:rPr>
              <a:t>realiza reuniones de socialización y sensibilización con los tomadores de decisiones del municipio o comunidad.</a:t>
            </a: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4499992" y="1916832"/>
            <a:ext cx="3384376" cy="2304256"/>
          </a:xfrm>
          <a:prstGeom prst="roundRect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6016" y="1988840"/>
            <a:ext cx="30963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s-BO" sz="1800" dirty="0" smtClean="0">
                <a:solidFill>
                  <a:schemeClr val="tx1"/>
                </a:solidFill>
                <a:latin typeface="Gill Sans MT" pitchFamily="34" charset="0"/>
              </a:rPr>
              <a:t>Se inicia con la capacitación de los actores clave a través de sesiones formativas y talleres. Sesiones: Planes de Emergencia Municipal y Talleres.</a:t>
            </a:r>
            <a:endParaRPr lang="es-ES" sz="1800" dirty="0" smtClean="0">
              <a:solidFill>
                <a:schemeClr val="tx1"/>
              </a:solidFill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8" name="7 Imagen" descr="curso primeros auxilios brg. munic. pto villarro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357694"/>
            <a:ext cx="2056280" cy="154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2830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39" descr="C:\Users\aflores\Pictures\DSC0255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81000" y="18288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5 CuadroTexto"/>
          <p:cNvSpPr txBox="1">
            <a:spLocks noChangeArrowheads="1"/>
          </p:cNvSpPr>
          <p:nvPr/>
        </p:nvSpPr>
        <p:spPr bwMode="auto">
          <a:xfrm>
            <a:off x="395536" y="5373216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dirty="0"/>
              <a:t>Elaboración de planes </a:t>
            </a:r>
            <a:r>
              <a:rPr lang="es-ES" sz="1600" dirty="0" smtClean="0"/>
              <a:t>escolares</a:t>
            </a:r>
            <a:endParaRPr lang="es-ES" sz="1600" dirty="0"/>
          </a:p>
        </p:txBody>
      </p:sp>
      <p:sp>
        <p:nvSpPr>
          <p:cNvPr id="25607" name="9 CuadroTexto"/>
          <p:cNvSpPr txBox="1">
            <a:spLocks noChangeArrowheads="1"/>
          </p:cNvSpPr>
          <p:nvPr/>
        </p:nvSpPr>
        <p:spPr bwMode="auto">
          <a:xfrm>
            <a:off x="4499992" y="5373216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dirty="0"/>
              <a:t>Capacitación </a:t>
            </a:r>
            <a:r>
              <a:rPr lang="es-ES" sz="1600" dirty="0" smtClean="0"/>
              <a:t>Brigada </a:t>
            </a:r>
            <a:r>
              <a:rPr lang="es-ES" sz="1600" dirty="0"/>
              <a:t>Escolar </a:t>
            </a:r>
            <a:r>
              <a:rPr lang="es-ES" sz="1600" dirty="0" err="1" smtClean="0"/>
              <a:t>Bubuzama</a:t>
            </a:r>
            <a:endParaRPr lang="es-ES" sz="1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36512" y="576064"/>
            <a:ext cx="578356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b="1" i="1" kern="0" noProof="0" dirty="0" smtClean="0">
                <a:latin typeface="+mj-lt"/>
                <a:ea typeface="+mj-ea"/>
                <a:cs typeface="+mj-cs"/>
              </a:rPr>
              <a:t>EL PROYECTO EN IMÁGENES</a:t>
            </a:r>
            <a:endParaRPr kumimoji="0" lang="es-BO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43592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42830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95536" y="494116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 smtClean="0"/>
              <a:t>Capacitación de manejo de trauma </a:t>
            </a:r>
            <a:endParaRPr lang="es-BO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16016" y="494116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dirty="0" smtClean="0"/>
              <a:t>Feria Escolar sobre Manejo de Reducción de Riesgos  </a:t>
            </a:r>
            <a:endParaRPr lang="es-BO" sz="1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36512" y="576064"/>
            <a:ext cx="578356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b="1" i="1" kern="0" noProof="0" dirty="0" smtClean="0">
                <a:latin typeface="+mj-lt"/>
                <a:ea typeface="+mj-ea"/>
                <a:cs typeface="+mj-cs"/>
              </a:rPr>
              <a:t>EL PROYECTO EN IMÁGENES</a:t>
            </a:r>
            <a:endParaRPr kumimoji="0" lang="es-BO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Un ejemplo de lo que pueden hacer las brigadas </a:t>
            </a:r>
            <a:endParaRPr lang="es-ES" sz="3600" dirty="0"/>
          </a:p>
        </p:txBody>
      </p:sp>
      <p:pic>
        <p:nvPicPr>
          <p:cNvPr id="6" name="RESCATE NIÑ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571612"/>
            <a:ext cx="6000792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2492896"/>
            <a:ext cx="3807520" cy="28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7772400" cy="1470025"/>
          </a:xfrm>
        </p:spPr>
        <p:txBody>
          <a:bodyPr/>
          <a:lstStyle/>
          <a:p>
            <a:pPr algn="ctr"/>
            <a:r>
              <a:rPr lang="es-BO" sz="4800" b="1" dirty="0" smtClean="0">
                <a:solidFill>
                  <a:schemeClr val="tx1"/>
                </a:solidFill>
              </a:rPr>
              <a:t>GRACIAS!!! </a:t>
            </a:r>
            <a:endParaRPr lang="es-BO" sz="4800" b="1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152400"/>
            <a:ext cx="6215074" cy="11883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“Con la comunidad Prevenir antes que el desastre pueda venir”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43369"/>
            <a:ext cx="4169970" cy="215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1 Título"/>
          <p:cNvSpPr>
            <a:spLocks noGrp="1"/>
          </p:cNvSpPr>
          <p:nvPr>
            <p:ph type="title"/>
          </p:nvPr>
        </p:nvSpPr>
        <p:spPr>
          <a:xfrm>
            <a:off x="500034" y="2000240"/>
            <a:ext cx="5915036" cy="685800"/>
          </a:xfrm>
        </p:spPr>
        <p:txBody>
          <a:bodyPr/>
          <a:lstStyle/>
          <a:p>
            <a:r>
              <a:rPr sz="2000" b="1" dirty="0" smtClean="0">
                <a:solidFill>
                  <a:schemeClr val="tx1"/>
                </a:solidFill>
              </a:rPr>
              <a:t>OBJETIVO DEL PROYECTO </a:t>
            </a:r>
          </a:p>
        </p:txBody>
      </p:sp>
      <p:sp>
        <p:nvSpPr>
          <p:cNvPr id="27652" name="2 Marcador de contenido"/>
          <p:cNvSpPr>
            <a:spLocks noGrp="1"/>
          </p:cNvSpPr>
          <p:nvPr>
            <p:ph idx="1"/>
          </p:nvPr>
        </p:nvSpPr>
        <p:spPr bwMode="auto">
          <a:xfrm>
            <a:off x="357158" y="2571744"/>
            <a:ext cx="80772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sz="2400" dirty="0" smtClean="0"/>
              <a:t>	Reducir la vulnerabilidad de la población en un número de áreas propensas a los desastres en Bolivia.</a:t>
            </a:r>
            <a:endParaRPr lang="es-BO" sz="2400" dirty="0" smtClean="0"/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806" y="3714752"/>
            <a:ext cx="2808317" cy="218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5643" y="3729159"/>
            <a:ext cx="2835695" cy="21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85728"/>
            <a:ext cx="1217530" cy="12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85720" y="142852"/>
            <a:ext cx="614366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tabLst>
                <a:tab pos="979488" algn="l"/>
              </a:tabLst>
            </a:pPr>
            <a:r>
              <a:rPr lang="es-BO" b="1" dirty="0" smtClean="0"/>
              <a:t>“</a:t>
            </a:r>
            <a:r>
              <a:rPr lang="es-BO" b="1" dirty="0" smtClean="0"/>
              <a:t>Comunidades </a:t>
            </a:r>
            <a:r>
              <a:rPr lang="es-BO" b="1" dirty="0" err="1" smtClean="0"/>
              <a:t>resilientes</a:t>
            </a:r>
            <a:r>
              <a:rPr lang="es-BO" b="1" dirty="0" smtClean="0"/>
              <a:t> preparadas para hacer frente a las inundaciones, sequías  e incendios forestales en las regiones tropicales de Bolivia”</a:t>
            </a:r>
          </a:p>
          <a:p>
            <a:pPr>
              <a:lnSpc>
                <a:spcPct val="150000"/>
              </a:lnSpc>
              <a:tabLst>
                <a:tab pos="979488" algn="l"/>
              </a:tabLst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228600" y="304800"/>
            <a:ext cx="4724400" cy="762000"/>
          </a:xfrm>
        </p:spPr>
        <p:txBody>
          <a:bodyPr/>
          <a:lstStyle/>
          <a:p>
            <a:pPr algn="ctr"/>
            <a:r>
              <a:rPr b="1" dirty="0" smtClean="0"/>
              <a:t>ÁREA DE TRABAJO</a:t>
            </a:r>
          </a:p>
        </p:txBody>
      </p:sp>
      <p:sp>
        <p:nvSpPr>
          <p:cNvPr id="16387" name="3 Rectángulo"/>
          <p:cNvSpPr>
            <a:spLocks noChangeArrowheads="1"/>
          </p:cNvSpPr>
          <p:nvPr/>
        </p:nvSpPr>
        <p:spPr bwMode="auto">
          <a:xfrm>
            <a:off x="990600" y="2286000"/>
            <a:ext cx="2971800" cy="3570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2400" b="1" u="sng" dirty="0">
                <a:solidFill>
                  <a:schemeClr val="tx1"/>
                </a:solidFill>
                <a:latin typeface="+mj-lt"/>
              </a:rPr>
              <a:t>Beneficiarios:</a:t>
            </a:r>
          </a:p>
          <a:p>
            <a:pPr fontAlgn="t">
              <a:defRPr/>
            </a:pPr>
            <a:r>
              <a:rPr lang="es-ES" sz="2000" dirty="0">
                <a:solidFill>
                  <a:schemeClr val="tx1"/>
                </a:solidFill>
                <a:latin typeface="+mj-lt"/>
              </a:rPr>
              <a:t>Municipios:  7</a:t>
            </a:r>
          </a:p>
          <a:p>
            <a:pPr fontAlgn="t">
              <a:defRPr/>
            </a:pPr>
            <a:r>
              <a:rPr lang="es-ES" sz="2000" dirty="0">
                <a:solidFill>
                  <a:schemeClr val="tx1"/>
                </a:solidFill>
                <a:latin typeface="+mj-lt"/>
              </a:rPr>
              <a:t>Villa Tunari: 7</a:t>
            </a:r>
          </a:p>
          <a:p>
            <a:pPr fontAlgn="t">
              <a:defRPr/>
            </a:pPr>
            <a:r>
              <a:rPr lang="es-ES" sz="2000" dirty="0">
                <a:solidFill>
                  <a:schemeClr val="tx1"/>
                </a:solidFill>
                <a:latin typeface="+mj-lt"/>
              </a:rPr>
              <a:t>Puerto Villarroel: 6</a:t>
            </a:r>
          </a:p>
          <a:p>
            <a:pPr fontAlgn="t">
              <a:defRPr/>
            </a:pPr>
            <a:r>
              <a:rPr lang="es-ES" sz="2000" dirty="0" err="1" smtClean="0">
                <a:solidFill>
                  <a:schemeClr val="tx1"/>
                </a:solidFill>
                <a:latin typeface="+mj-lt"/>
              </a:rPr>
              <a:t>Chimoré</a:t>
            </a:r>
            <a:r>
              <a:rPr lang="es-ES" sz="2000" dirty="0" smtClean="0">
                <a:solidFill>
                  <a:schemeClr val="tx1"/>
                </a:solidFill>
                <a:latin typeface="+mj-lt"/>
              </a:rPr>
              <a:t>:  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6</a:t>
            </a:r>
          </a:p>
          <a:p>
            <a:pPr fontAlgn="t">
              <a:defRPr/>
            </a:pPr>
            <a:r>
              <a:rPr lang="es-ES" sz="2000" dirty="0">
                <a:solidFill>
                  <a:srgbClr val="006600"/>
                </a:solidFill>
                <a:latin typeface="+mj-lt"/>
              </a:rPr>
              <a:t>Yapacani: 6</a:t>
            </a:r>
          </a:p>
          <a:p>
            <a:pPr fontAlgn="t">
              <a:defRPr/>
            </a:pPr>
            <a:r>
              <a:rPr lang="es-ES" sz="2000" dirty="0">
                <a:solidFill>
                  <a:srgbClr val="006600"/>
                </a:solidFill>
                <a:latin typeface="+mj-lt"/>
              </a:rPr>
              <a:t>El Puente: 4</a:t>
            </a:r>
          </a:p>
          <a:p>
            <a:pPr fontAlgn="t">
              <a:defRPr/>
            </a:pPr>
            <a:r>
              <a:rPr lang="es-ES" sz="2000" dirty="0">
                <a:solidFill>
                  <a:srgbClr val="006600"/>
                </a:solidFill>
                <a:latin typeface="+mj-lt"/>
              </a:rPr>
              <a:t>Ascensión: 3</a:t>
            </a:r>
          </a:p>
          <a:p>
            <a:pPr fontAlgn="t">
              <a:defRPr/>
            </a:pPr>
            <a:r>
              <a:rPr lang="es-ES" sz="2000" dirty="0" err="1">
                <a:solidFill>
                  <a:srgbClr val="006600"/>
                </a:solidFill>
                <a:latin typeface="+mj-lt"/>
              </a:rPr>
              <a:t>Urubicha</a:t>
            </a:r>
            <a:r>
              <a:rPr lang="es-ES" sz="2000" dirty="0">
                <a:solidFill>
                  <a:srgbClr val="006600"/>
                </a:solidFill>
                <a:latin typeface="+mj-lt"/>
              </a:rPr>
              <a:t>: 3</a:t>
            </a:r>
          </a:p>
          <a:p>
            <a:pPr fontAlgn="t">
              <a:defRPr/>
            </a:pPr>
            <a:r>
              <a:rPr lang="es-ES" sz="2400" b="1" u="sng" dirty="0">
                <a:solidFill>
                  <a:srgbClr val="000000"/>
                </a:solidFill>
                <a:latin typeface="+mj-lt"/>
              </a:rPr>
              <a:t>Comunidades</a:t>
            </a:r>
            <a:r>
              <a:rPr lang="es-ES" sz="2400" b="1" dirty="0">
                <a:solidFill>
                  <a:srgbClr val="000000"/>
                </a:solidFill>
                <a:latin typeface="+mj-lt"/>
              </a:rPr>
              <a:t>: 35</a:t>
            </a:r>
          </a:p>
          <a:p>
            <a:pPr fontAlgn="t">
              <a:defRPr/>
            </a:pPr>
            <a:r>
              <a:rPr lang="es-ES" sz="1800" b="1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Unidades Educativas: 35</a:t>
            </a:r>
          </a:p>
        </p:txBody>
      </p:sp>
      <p:pic>
        <p:nvPicPr>
          <p:cNvPr id="28677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87826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3124200" cy="457200"/>
          </a:xfrm>
        </p:spPr>
        <p:txBody>
          <a:bodyPr/>
          <a:lstStyle/>
          <a:p>
            <a:r>
              <a:rPr lang="es-ES" b="1" dirty="0" smtClean="0"/>
              <a:t>SOCIOS</a:t>
            </a:r>
            <a:endParaRPr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819400" y="2042264"/>
            <a:ext cx="5867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Líder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en la  implementación del proyecto, trabaja en el país desde hace 27 años 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en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proyectos de 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desarrollo enfocados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en la 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niñez.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09056" y="2834933"/>
            <a:ext cx="5867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Tiene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presencia en el área del proyecto a través de sus programas de desarrollo de área  (PDA) tanto en Yapacani, Ascensión y </a:t>
            </a:r>
            <a:r>
              <a:rPr lang="es-ES" sz="1400" dirty="0" err="1" smtClean="0">
                <a:solidFill>
                  <a:schemeClr val="tx1"/>
                </a:solidFill>
                <a:latin typeface="+mn-lt"/>
              </a:rPr>
              <a:t>Urubichá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lo que facilitó al proyecto la coordinación 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con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autoridades y lideres locales para su ejecución.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771800" y="4005064"/>
            <a:ext cx="58674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Tiene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como objetivo principal el trabajar a favor de los 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niños/as.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S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u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presencia institucional 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facilitó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el trabajo de coordinación y ejecución del proyecto 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.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71800" y="5301208"/>
            <a:ext cx="5867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Socio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local, su participación </a:t>
            </a:r>
            <a:r>
              <a:rPr lang="es-ES" sz="1400" dirty="0" smtClean="0">
                <a:solidFill>
                  <a:schemeClr val="tx1"/>
                </a:solidFill>
                <a:latin typeface="+mn-lt"/>
              </a:rPr>
              <a:t>esta </a:t>
            </a:r>
            <a:r>
              <a:rPr lang="es-ES" sz="1400" dirty="0">
                <a:solidFill>
                  <a:schemeClr val="tx1"/>
                </a:solidFill>
                <a:latin typeface="+mn-lt"/>
              </a:rPr>
              <a:t>centrada en la elaboración de los planes de emergencia y mapas de riesgos comunales y municipales.</a:t>
            </a:r>
          </a:p>
        </p:txBody>
      </p:sp>
      <p:pic>
        <p:nvPicPr>
          <p:cNvPr id="3584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4161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140176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0"/>
            <a:ext cx="8842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257800"/>
            <a:ext cx="677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642910" y="1879388"/>
            <a:ext cx="7924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/>
            <a:r>
              <a:rPr lang="es-ES" sz="2000" dirty="0" smtClean="0">
                <a:solidFill>
                  <a:srgbClr val="000000"/>
                </a:solidFill>
                <a:latin typeface="Gill Sans MT" pitchFamily="34" charset="0"/>
              </a:rPr>
              <a:t>El </a:t>
            </a:r>
            <a:r>
              <a:rPr lang="es-ES" sz="2000" dirty="0">
                <a:solidFill>
                  <a:srgbClr val="000000"/>
                </a:solidFill>
                <a:latin typeface="Gill Sans MT" pitchFamily="34" charset="0"/>
              </a:rPr>
              <a:t>estudio de sistematización identificó 3 estrategias </a:t>
            </a:r>
            <a:r>
              <a:rPr lang="es-ES" sz="2000" dirty="0" smtClean="0">
                <a:solidFill>
                  <a:srgbClr val="000000"/>
                </a:solidFill>
                <a:latin typeface="Gill Sans MT" pitchFamily="34" charset="0"/>
              </a:rPr>
              <a:t>que conforman un </a:t>
            </a:r>
            <a:r>
              <a:rPr lang="es-BO" sz="2000" b="1" dirty="0" smtClean="0">
                <a:solidFill>
                  <a:srgbClr val="000000"/>
                </a:solidFill>
                <a:latin typeface="Gill Sans MT" pitchFamily="34" charset="0"/>
              </a:rPr>
              <a:t>Modelo Metodológico y Didáctico para la educación de adolescentes y jóvenes en temas de Gestión para la Reducción de Riesgos de Desastres</a:t>
            </a:r>
            <a:r>
              <a:rPr lang="es-BO" sz="2000" dirty="0" smtClean="0">
                <a:solidFill>
                  <a:srgbClr val="000000"/>
                </a:solidFill>
                <a:latin typeface="Gill Sans MT" pitchFamily="34" charset="0"/>
              </a:rPr>
              <a:t>, que e</a:t>
            </a:r>
            <a:r>
              <a:rPr lang="es-ES" sz="2000" dirty="0" smtClean="0">
                <a:solidFill>
                  <a:srgbClr val="000000"/>
                </a:solidFill>
                <a:latin typeface="Gill Sans MT" pitchFamily="34" charset="0"/>
              </a:rPr>
              <a:t>n conjunto logran la disminución de </a:t>
            </a:r>
            <a:r>
              <a:rPr lang="es-ES" sz="2000" dirty="0">
                <a:solidFill>
                  <a:srgbClr val="000000"/>
                </a:solidFill>
                <a:latin typeface="Gill Sans MT" pitchFamily="34" charset="0"/>
              </a:rPr>
              <a:t>la </a:t>
            </a:r>
            <a:r>
              <a:rPr lang="es-ES" sz="2000" dirty="0" smtClean="0">
                <a:solidFill>
                  <a:srgbClr val="000000"/>
                </a:solidFill>
                <a:latin typeface="Gill Sans MT" pitchFamily="34" charset="0"/>
              </a:rPr>
              <a:t>vulnerabilidad.</a:t>
            </a:r>
            <a:endParaRPr lang="es-BO" sz="20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eaLnBrk="0" hangingPunct="0"/>
            <a:r>
              <a:rPr lang="es-BO" sz="2000" b="1" dirty="0">
                <a:solidFill>
                  <a:srgbClr val="000000"/>
                </a:solidFill>
                <a:latin typeface="Gill Sans MT" pitchFamily="34" charset="0"/>
              </a:rPr>
              <a:t>	1. Planes de Emergencia Escolares</a:t>
            </a:r>
            <a:endParaRPr lang="en-US" sz="2000" dirty="0">
              <a:latin typeface="Gill Sans MT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es-BO" sz="2000" b="1" dirty="0">
                <a:solidFill>
                  <a:srgbClr val="000000"/>
                </a:solidFill>
                <a:latin typeface="Gill Sans MT" pitchFamily="34" charset="0"/>
              </a:rPr>
              <a:t>	</a:t>
            </a:r>
            <a:r>
              <a:rPr lang="es-BO" sz="2000" b="1" dirty="0">
                <a:solidFill>
                  <a:srgbClr val="FF0000"/>
                </a:solidFill>
                <a:latin typeface="Gill Sans MT" pitchFamily="34" charset="0"/>
              </a:rPr>
              <a:t>2. </a:t>
            </a:r>
            <a:r>
              <a:rPr lang="es-BO" sz="2000" b="1" u="sng" dirty="0">
                <a:solidFill>
                  <a:srgbClr val="FF0000"/>
                </a:solidFill>
                <a:latin typeface="Gill Sans MT" pitchFamily="34" charset="0"/>
              </a:rPr>
              <a:t>Brigadas Escolares de Emergencia</a:t>
            </a:r>
            <a:endParaRPr lang="en-US" sz="2000" u="sng" dirty="0">
              <a:solidFill>
                <a:srgbClr val="FF0000"/>
              </a:solidFill>
              <a:latin typeface="Gill Sans MT" pitchFamily="34" charset="0"/>
            </a:endParaRPr>
          </a:p>
          <a:p>
            <a:pPr eaLnBrk="0" hangingPunct="0"/>
            <a:r>
              <a:rPr lang="es-BO" sz="2000" b="1" dirty="0">
                <a:solidFill>
                  <a:srgbClr val="000000"/>
                </a:solidFill>
                <a:latin typeface="Gill Sans MT" pitchFamily="34" charset="0"/>
              </a:rPr>
              <a:t>	3. Realización de </a:t>
            </a:r>
            <a:r>
              <a:rPr lang="es-BO" sz="2000" b="1" dirty="0" smtClean="0">
                <a:solidFill>
                  <a:srgbClr val="000000"/>
                </a:solidFill>
                <a:latin typeface="Gill Sans MT" pitchFamily="34" charset="0"/>
              </a:rPr>
              <a:t>Simulacros</a:t>
            </a:r>
          </a:p>
          <a:p>
            <a:pPr eaLnBrk="0" hangingPunct="0"/>
            <a:r>
              <a:rPr lang="es-BO" sz="2000" dirty="0" smtClean="0">
                <a:solidFill>
                  <a:srgbClr val="000000"/>
                </a:solidFill>
                <a:latin typeface="Gill Sans MT" pitchFamily="34" charset="0"/>
              </a:rPr>
              <a:t>Dentro de estas estrategias se cuenta con: </a:t>
            </a:r>
          </a:p>
          <a:p>
            <a:pPr eaLnBrk="0" hangingPunct="0"/>
            <a:endParaRPr lang="es-BO" sz="20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r>
              <a:rPr lang="es-BO" sz="2000" dirty="0" smtClean="0">
                <a:latin typeface="Gill Sans MT" pitchFamily="34" charset="0"/>
              </a:rPr>
              <a:t>7</a:t>
            </a:r>
            <a:r>
              <a:rPr lang="es-BO" sz="2000" dirty="0" smtClean="0">
                <a:solidFill>
                  <a:schemeClr val="tx1"/>
                </a:solidFill>
                <a:latin typeface="Gill Sans MT" pitchFamily="34" charset="0"/>
              </a:rPr>
              <a:t>7 brigadas municipales</a:t>
            </a:r>
          </a:p>
          <a:p>
            <a:pPr marL="2333625">
              <a:buFont typeface="Wingdings" pitchFamily="2" charset="2"/>
              <a:buChar char="ü"/>
            </a:pPr>
            <a:r>
              <a:rPr lang="es-BO" sz="2000" dirty="0" smtClean="0">
                <a:solidFill>
                  <a:schemeClr val="tx1"/>
                </a:solidFill>
                <a:latin typeface="Gill Sans MT" pitchFamily="34" charset="0"/>
              </a:rPr>
              <a:t>35 brigadas escolares</a:t>
            </a:r>
          </a:p>
          <a:p>
            <a:pPr marL="2333625">
              <a:buFont typeface="Wingdings" pitchFamily="2" charset="2"/>
              <a:buChar char="ü"/>
            </a:pPr>
            <a:r>
              <a:rPr lang="es-BO" sz="2000" dirty="0" smtClean="0">
                <a:solidFill>
                  <a:schemeClr val="tx1"/>
                </a:solidFill>
                <a:latin typeface="Gill Sans MT" pitchFamily="34" charset="0"/>
              </a:rPr>
              <a:t>35 brigadas comunales</a:t>
            </a:r>
            <a:endParaRPr lang="es-BO" sz="20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523528"/>
            <a:ext cx="3124200" cy="457200"/>
          </a:xfrm>
        </p:spPr>
        <p:txBody>
          <a:bodyPr/>
          <a:lstStyle/>
          <a:p>
            <a:r>
              <a:rPr lang="es-ES" b="1" dirty="0" smtClean="0"/>
              <a:t>ESTRATEGIAS</a:t>
            </a:r>
            <a:endParaRPr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Rectángulo"/>
          <p:cNvSpPr>
            <a:spLocks noChangeArrowheads="1"/>
          </p:cNvSpPr>
          <p:nvPr/>
        </p:nvSpPr>
        <p:spPr bwMode="auto">
          <a:xfrm>
            <a:off x="4786314" y="2500306"/>
            <a:ext cx="35977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  <a:latin typeface="Gill Sans MT" pitchFamily="34" charset="0"/>
              </a:rPr>
              <a:t>Es un equipo de personas que contribuye a mejorar la preparación y atención en la comunidad educativa en caso de emergencias.</a:t>
            </a:r>
          </a:p>
        </p:txBody>
      </p:sp>
      <p:sp>
        <p:nvSpPr>
          <p:cNvPr id="18436" name="3 Rectángulo"/>
          <p:cNvSpPr>
            <a:spLocks noChangeArrowheads="1"/>
          </p:cNvSpPr>
          <p:nvPr/>
        </p:nvSpPr>
        <p:spPr bwMode="auto">
          <a:xfrm>
            <a:off x="642910" y="5000636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  <a:latin typeface="Gill Sans MT" pitchFamily="34" charset="0"/>
              </a:rPr>
              <a:t>Este equipo debe contar con representantes de la comunidad educativa: Directores de Unidades Educativas, Docentes, padres de familia y estudiantes.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360040"/>
            <a:ext cx="604867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latin typeface="+mj-lt"/>
                <a:ea typeface="+mj-ea"/>
                <a:cs typeface="+mj-cs"/>
              </a:rPr>
              <a:t>¿QUÉ ES UNA BRIGADA ESCOLAR DE EMERGENCIA?</a:t>
            </a:r>
            <a:endParaRPr kumimoji="0" lang="es-BO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entrega de equipamiento brig esc juan pablo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3899926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496" y="332656"/>
            <a:ext cx="604867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kern="0" dirty="0" smtClean="0">
                <a:latin typeface="+mj-lt"/>
                <a:ea typeface="+mj-ea"/>
                <a:cs typeface="+mj-cs"/>
              </a:rPr>
              <a:t>OBJETIVO DE LA BRIGADA ESCOLAR DE </a:t>
            </a:r>
            <a:r>
              <a:rPr lang="es-ES" b="1" i="1" kern="0" dirty="0" smtClean="0">
                <a:latin typeface="+mj-lt"/>
                <a:ea typeface="+mj-ea"/>
                <a:cs typeface="+mj-cs"/>
              </a:rPr>
              <a:t>EMERGENCIA</a:t>
            </a:r>
            <a:endParaRPr kumimoji="0" lang="es-BO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571472" y="1643050"/>
            <a:ext cx="8354638" cy="4500594"/>
          </a:xfrm>
          <a:prstGeom prst="ellipse">
            <a:avLst/>
          </a:prstGeom>
          <a:solidFill>
            <a:srgbClr val="FFC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19459" name="2 Rectángulo"/>
          <p:cNvSpPr>
            <a:spLocks noChangeArrowheads="1"/>
          </p:cNvSpPr>
          <p:nvPr/>
        </p:nvSpPr>
        <p:spPr bwMode="auto">
          <a:xfrm>
            <a:off x="1331640" y="2393593"/>
            <a:ext cx="6552728" cy="1631216"/>
          </a:xfrm>
          <a:prstGeom prst="rect">
            <a:avLst/>
          </a:prstGeom>
          <a:noFill/>
          <a:ln w="34925" cmpd="sng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BO" sz="2000" b="1" dirty="0">
                <a:solidFill>
                  <a:srgbClr val="C00000"/>
                </a:solidFill>
                <a:latin typeface="+mn-lt"/>
              </a:rPr>
              <a:t>Fortalecer la capacidad de respuesta ante una emergencia capacitando a miembros claves de la comunidad, niñas, niños y adolescentes, directores, profesores, padres y madres de familia de la Junta Escolar</a:t>
            </a:r>
            <a:r>
              <a:rPr lang="es-ES_tradnl" sz="2000" b="1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pic>
        <p:nvPicPr>
          <p:cNvPr id="5" name="4 Imagen" descr="curso de rescate en agua brig esc bubuz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000504"/>
            <a:ext cx="2567136" cy="193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523528"/>
            <a:ext cx="3124200" cy="457200"/>
          </a:xfrm>
        </p:spPr>
        <p:txBody>
          <a:bodyPr/>
          <a:lstStyle/>
          <a:p>
            <a:r>
              <a:rPr lang="es-ES" b="1" dirty="0" smtClean="0"/>
              <a:t>COMISIONES</a:t>
            </a:r>
            <a:endParaRPr b="1" dirty="0" smtClean="0"/>
          </a:p>
        </p:txBody>
      </p:sp>
      <p:sp>
        <p:nvSpPr>
          <p:cNvPr id="10" name="9 Pentágono"/>
          <p:cNvSpPr/>
          <p:nvPr/>
        </p:nvSpPr>
        <p:spPr bwMode="auto">
          <a:xfrm>
            <a:off x="467544" y="1916832"/>
            <a:ext cx="2664296" cy="576064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3286116" y="1908121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BO" sz="1400" dirty="0" smtClean="0">
                <a:solidFill>
                  <a:schemeClr val="tx1"/>
                </a:solidFill>
                <a:latin typeface="Gill Sans MT" pitchFamily="34" charset="0"/>
              </a:rPr>
              <a:t>Brindar </a:t>
            </a:r>
            <a:r>
              <a:rPr lang="es-BO" sz="1400" dirty="0">
                <a:solidFill>
                  <a:schemeClr val="tx1"/>
                </a:solidFill>
                <a:latin typeface="Gill Sans MT" pitchFamily="34" charset="0"/>
              </a:rPr>
              <a:t>las primeras atenciones a los </a:t>
            </a:r>
            <a:r>
              <a:rPr lang="es-BO" sz="1400" dirty="0" smtClean="0">
                <a:solidFill>
                  <a:schemeClr val="tx1"/>
                </a:solidFill>
                <a:latin typeface="Gill Sans MT" pitchFamily="34" charset="0"/>
              </a:rPr>
              <a:t>lesionados, </a:t>
            </a:r>
            <a:r>
              <a:rPr lang="es-BO" sz="1400" dirty="0">
                <a:solidFill>
                  <a:schemeClr val="tx1"/>
                </a:solidFill>
                <a:latin typeface="Gill Sans MT" pitchFamily="34" charset="0"/>
              </a:rPr>
              <a:t>utilizando las técnicas adecuadas hasta que llegue la ayuda profesional</a:t>
            </a:r>
            <a:r>
              <a:rPr lang="es-BO" sz="1400" dirty="0" smtClean="0">
                <a:solidFill>
                  <a:schemeClr val="tx1"/>
                </a:solidFill>
                <a:latin typeface="Gill Sans MT" pitchFamily="34" charset="0"/>
              </a:rPr>
              <a:t>.</a:t>
            </a:r>
            <a:endParaRPr lang="es-BO" sz="14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611560" y="1988840"/>
            <a:ext cx="2304256" cy="30777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BO" sz="1400" b="1" dirty="0">
                <a:latin typeface="Gill Sans MT" pitchFamily="34" charset="0"/>
              </a:rPr>
              <a:t>Primeros Auxilios </a:t>
            </a:r>
          </a:p>
        </p:txBody>
      </p:sp>
      <p:sp>
        <p:nvSpPr>
          <p:cNvPr id="12" name="11 Pentágono"/>
          <p:cNvSpPr/>
          <p:nvPr/>
        </p:nvSpPr>
        <p:spPr bwMode="auto">
          <a:xfrm>
            <a:off x="500034" y="2571744"/>
            <a:ext cx="2664296" cy="936104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13" name="2 Rectángulo"/>
          <p:cNvSpPr>
            <a:spLocks noChangeArrowheads="1"/>
          </p:cNvSpPr>
          <p:nvPr/>
        </p:nvSpPr>
        <p:spPr bwMode="auto">
          <a:xfrm>
            <a:off x="572042" y="2571744"/>
            <a:ext cx="2016224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BO" sz="1400" b="1" dirty="0" smtClean="0">
                <a:latin typeface="Gill Sans MT" pitchFamily="34" charset="0"/>
              </a:rPr>
              <a:t>Evaluación de Daños y Comunicación </a:t>
            </a:r>
            <a:endParaRPr lang="es-BO" sz="1400" b="1" dirty="0">
              <a:latin typeface="Gill Sans MT" pitchFamily="34" charset="0"/>
            </a:endParaRPr>
          </a:p>
        </p:txBody>
      </p:sp>
      <p:sp>
        <p:nvSpPr>
          <p:cNvPr id="14" name="2 Rectángulo"/>
          <p:cNvSpPr>
            <a:spLocks noChangeArrowheads="1"/>
          </p:cNvSpPr>
          <p:nvPr/>
        </p:nvSpPr>
        <p:spPr bwMode="auto">
          <a:xfrm>
            <a:off x="3380354" y="2643182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s-BO" sz="1400" dirty="0" smtClean="0">
                <a:solidFill>
                  <a:schemeClr val="tx1"/>
                </a:solidFill>
                <a:latin typeface="Gill Sans MT" pitchFamily="34" charset="0"/>
              </a:rPr>
              <a:t>Realizar </a:t>
            </a:r>
            <a:r>
              <a:rPr lang="es-BO" sz="1400" dirty="0">
                <a:solidFill>
                  <a:schemeClr val="tx1"/>
                </a:solidFill>
                <a:latin typeface="Gill Sans MT" pitchFamily="34" charset="0"/>
              </a:rPr>
              <a:t>la Evaluación de daños y análisis de necesidades de las Unidades Educativas y registrar el evento . </a:t>
            </a:r>
          </a:p>
        </p:txBody>
      </p:sp>
      <p:sp>
        <p:nvSpPr>
          <p:cNvPr id="17" name="16 Pentágono"/>
          <p:cNvSpPr/>
          <p:nvPr/>
        </p:nvSpPr>
        <p:spPr bwMode="auto">
          <a:xfrm>
            <a:off x="500034" y="3571876"/>
            <a:ext cx="2664296" cy="576064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16" name="2 Rectángulo"/>
          <p:cNvSpPr>
            <a:spLocks noChangeArrowheads="1"/>
          </p:cNvSpPr>
          <p:nvPr/>
        </p:nvSpPr>
        <p:spPr bwMode="auto">
          <a:xfrm>
            <a:off x="932082" y="3643884"/>
            <a:ext cx="1656184" cy="30777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BO" sz="1400" b="1" dirty="0" smtClean="0">
                <a:latin typeface="Gill Sans MT" pitchFamily="34" charset="0"/>
              </a:rPr>
              <a:t>Evacuación</a:t>
            </a:r>
            <a:endParaRPr lang="es-BO" sz="1400" b="1" dirty="0">
              <a:latin typeface="Gill Sans MT" pitchFamily="34" charset="0"/>
            </a:endParaRPr>
          </a:p>
        </p:txBody>
      </p:sp>
      <p:sp>
        <p:nvSpPr>
          <p:cNvPr id="18" name="2 Rectángulo"/>
          <p:cNvSpPr>
            <a:spLocks noChangeArrowheads="1"/>
          </p:cNvSpPr>
          <p:nvPr/>
        </p:nvSpPr>
        <p:spPr bwMode="auto">
          <a:xfrm>
            <a:off x="3380354" y="3571876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s-BO" sz="1400" dirty="0" smtClean="0">
                <a:solidFill>
                  <a:schemeClr val="tx1"/>
                </a:solidFill>
                <a:latin typeface="Gill Sans MT" pitchFamily="34" charset="0"/>
              </a:rPr>
              <a:t>Construir, junto con </a:t>
            </a:r>
            <a:r>
              <a:rPr lang="es-BO" sz="1400" dirty="0">
                <a:solidFill>
                  <a:schemeClr val="tx1"/>
                </a:solidFill>
                <a:latin typeface="Gill Sans MT" pitchFamily="34" charset="0"/>
              </a:rPr>
              <a:t>la comunidad </a:t>
            </a:r>
            <a:r>
              <a:rPr lang="es-BO" sz="1400" dirty="0" smtClean="0">
                <a:solidFill>
                  <a:schemeClr val="tx1"/>
                </a:solidFill>
                <a:latin typeface="Gill Sans MT" pitchFamily="34" charset="0"/>
              </a:rPr>
              <a:t>educativa, </a:t>
            </a:r>
            <a:r>
              <a:rPr lang="es-BO" sz="1400" dirty="0">
                <a:solidFill>
                  <a:schemeClr val="tx1"/>
                </a:solidFill>
                <a:latin typeface="Gill Sans MT" pitchFamily="34" charset="0"/>
              </a:rPr>
              <a:t>la forma de evacuar de manera ordenada y segura</a:t>
            </a:r>
            <a:r>
              <a:rPr lang="es-BO" sz="1400" dirty="0" smtClean="0">
                <a:solidFill>
                  <a:schemeClr val="tx1"/>
                </a:solidFill>
                <a:latin typeface="Gill Sans MT" pitchFamily="34" charset="0"/>
              </a:rPr>
              <a:t>.</a:t>
            </a:r>
            <a:endParaRPr lang="es-ES" sz="14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9" name="18 Pentágono"/>
          <p:cNvSpPr/>
          <p:nvPr/>
        </p:nvSpPr>
        <p:spPr bwMode="auto">
          <a:xfrm>
            <a:off x="500034" y="4214818"/>
            <a:ext cx="2664296" cy="576064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500034" y="4318764"/>
            <a:ext cx="2448272" cy="30777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BO" sz="1400" b="1" dirty="0" smtClean="0">
                <a:latin typeface="Gill Sans MT" pitchFamily="34" charset="0"/>
              </a:rPr>
              <a:t>Orden y seguridad</a:t>
            </a:r>
            <a:endParaRPr lang="es-BO" sz="1400" b="1" dirty="0">
              <a:latin typeface="Gill Sans MT" pitchFamily="34" charset="0"/>
            </a:endParaRPr>
          </a:p>
        </p:txBody>
      </p:sp>
      <p:sp>
        <p:nvSpPr>
          <p:cNvPr id="21" name="2 Rectángulo"/>
          <p:cNvSpPr>
            <a:spLocks noChangeArrowheads="1"/>
          </p:cNvSpPr>
          <p:nvPr/>
        </p:nvSpPr>
        <p:spPr bwMode="auto">
          <a:xfrm>
            <a:off x="3423290" y="4214818"/>
            <a:ext cx="5285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tx1"/>
                </a:solidFill>
                <a:latin typeface="Gill Sans MT" pitchFamily="34" charset="0"/>
              </a:rPr>
              <a:t>Identificar </a:t>
            </a:r>
            <a:r>
              <a:rPr lang="es-ES" sz="1400" dirty="0">
                <a:solidFill>
                  <a:schemeClr val="tx1"/>
                </a:solidFill>
                <a:latin typeface="Gill Sans MT" pitchFamily="34" charset="0"/>
              </a:rPr>
              <a:t>y evaluar todos los riesgos que puedan amenazar a la Unidad Educativa </a:t>
            </a:r>
            <a:r>
              <a:rPr lang="es-ES" sz="1400" dirty="0" smtClean="0">
                <a:solidFill>
                  <a:schemeClr val="tx1"/>
                </a:solidFill>
                <a:latin typeface="Gill Sans MT" pitchFamily="34" charset="0"/>
              </a:rPr>
              <a:t>y determinarlas </a:t>
            </a:r>
            <a:r>
              <a:rPr lang="es-ES" sz="1400" dirty="0">
                <a:solidFill>
                  <a:schemeClr val="tx1"/>
                </a:solidFill>
                <a:latin typeface="Gill Sans MT" pitchFamily="34" charset="0"/>
              </a:rPr>
              <a:t>zonas de </a:t>
            </a:r>
            <a:r>
              <a:rPr lang="es-ES" sz="1400" dirty="0" smtClean="0">
                <a:solidFill>
                  <a:schemeClr val="tx1"/>
                </a:solidFill>
                <a:latin typeface="Gill Sans MT" pitchFamily="34" charset="0"/>
              </a:rPr>
              <a:t>evacuación.</a:t>
            </a:r>
            <a:endParaRPr lang="es-BO" sz="14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2" name="21 Pentágono"/>
          <p:cNvSpPr/>
          <p:nvPr/>
        </p:nvSpPr>
        <p:spPr bwMode="auto">
          <a:xfrm>
            <a:off x="500034" y="4929198"/>
            <a:ext cx="2664296" cy="864096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23" name="2 Rectángulo"/>
          <p:cNvSpPr>
            <a:spLocks noChangeArrowheads="1"/>
          </p:cNvSpPr>
          <p:nvPr/>
        </p:nvSpPr>
        <p:spPr bwMode="auto">
          <a:xfrm>
            <a:off x="788066" y="5001206"/>
            <a:ext cx="1872208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BO" sz="1400" b="1" dirty="0" smtClean="0">
                <a:latin typeface="Gill Sans MT" pitchFamily="34" charset="0"/>
              </a:rPr>
              <a:t>Control de incendios</a:t>
            </a:r>
            <a:endParaRPr lang="es-BO" sz="1400" b="1" dirty="0">
              <a:latin typeface="Gill Sans MT" pitchFamily="34" charset="0"/>
            </a:endParaRPr>
          </a:p>
        </p:txBody>
      </p:sp>
      <p:sp>
        <p:nvSpPr>
          <p:cNvPr id="24" name="2 Rectángulo"/>
          <p:cNvSpPr>
            <a:spLocks noChangeArrowheads="1"/>
          </p:cNvSpPr>
          <p:nvPr/>
        </p:nvSpPr>
        <p:spPr bwMode="auto">
          <a:xfrm>
            <a:off x="3452362" y="4929198"/>
            <a:ext cx="51845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400" dirty="0" smtClean="0">
                <a:solidFill>
                  <a:schemeClr val="tx1"/>
                </a:solidFill>
                <a:latin typeface="Gill Sans MT" pitchFamily="34" charset="0"/>
              </a:rPr>
              <a:t>Establecer </a:t>
            </a:r>
            <a:r>
              <a:rPr lang="es-ES_tradnl" sz="1400" dirty="0">
                <a:solidFill>
                  <a:schemeClr val="tx1"/>
                </a:solidFill>
                <a:latin typeface="Gill Sans MT" pitchFamily="34" charset="0"/>
              </a:rPr>
              <a:t>un programa de Prevención y llevar a cabo </a:t>
            </a:r>
            <a:r>
              <a:rPr lang="es-ES_tradnl" sz="1400" dirty="0" smtClean="0">
                <a:solidFill>
                  <a:schemeClr val="tx1"/>
                </a:solidFill>
                <a:latin typeface="Gill Sans MT" pitchFamily="34" charset="0"/>
              </a:rPr>
              <a:t>las medidas necesarias para </a:t>
            </a:r>
            <a:r>
              <a:rPr lang="es-ES_tradnl" sz="1400" dirty="0">
                <a:solidFill>
                  <a:schemeClr val="tx1"/>
                </a:solidFill>
                <a:latin typeface="Gill Sans MT" pitchFamily="34" charset="0"/>
              </a:rPr>
              <a:t>evitar o mitigar el impacto destructivo de una </a:t>
            </a:r>
            <a:r>
              <a:rPr lang="es-ES_tradnl" sz="1400" dirty="0" smtClean="0">
                <a:solidFill>
                  <a:schemeClr val="tx1"/>
                </a:solidFill>
                <a:latin typeface="Gill Sans MT" pitchFamily="34" charset="0"/>
              </a:rPr>
              <a:t>emergencia.</a:t>
            </a:r>
            <a:endParaRPr lang="es-ES" sz="1400" dirty="0">
              <a:solidFill>
                <a:schemeClr val="tx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5720" y="2357430"/>
            <a:ext cx="3995936" cy="3761030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a) Vocación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de servicio y actitud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dinámica</a:t>
            </a: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400" dirty="0">
                <a:solidFill>
                  <a:schemeClr val="tx1"/>
                </a:solidFill>
                <a:latin typeface="+mn-lt"/>
              </a:rPr>
              <a:t>b)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buena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salud física y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mental</a:t>
            </a: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400" dirty="0">
                <a:solidFill>
                  <a:schemeClr val="tx1"/>
                </a:solidFill>
                <a:latin typeface="+mn-lt"/>
              </a:rPr>
              <a:t>c) Disposición de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colaboración</a:t>
            </a: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400" dirty="0">
                <a:solidFill>
                  <a:schemeClr val="tx1"/>
                </a:solidFill>
                <a:latin typeface="+mn-lt"/>
              </a:rPr>
              <a:t>d) </a:t>
            </a:r>
            <a:r>
              <a:rPr lang="es-ES_tradnl" sz="1400" dirty="0">
                <a:solidFill>
                  <a:srgbClr val="FF0000"/>
                </a:solidFill>
                <a:latin typeface="+mn-lt"/>
              </a:rPr>
              <a:t>Don de mando y </a:t>
            </a:r>
            <a:r>
              <a:rPr lang="es-ES_tradnl" sz="1400" dirty="0" smtClean="0">
                <a:solidFill>
                  <a:srgbClr val="FF0000"/>
                </a:solidFill>
                <a:latin typeface="+mn-lt"/>
              </a:rPr>
              <a:t>liderazgo</a:t>
            </a:r>
            <a:endParaRPr lang="es-ES_tradnl" sz="14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400" dirty="0">
                <a:solidFill>
                  <a:schemeClr val="tx1"/>
                </a:solidFill>
                <a:latin typeface="+mn-lt"/>
              </a:rPr>
              <a:t>e) Conocimientos previos de la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materia</a:t>
            </a: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f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) Capacidad para la toma de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decisiones</a:t>
            </a: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400" dirty="0">
                <a:solidFill>
                  <a:schemeClr val="tx1"/>
                </a:solidFill>
                <a:latin typeface="+mn-lt"/>
              </a:rPr>
              <a:t>g) Criterio para resolver problemas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h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) Responsabilidad, iniciativa,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formalidad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   y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cordialidad</a:t>
            </a:r>
          </a:p>
          <a:p>
            <a:pPr marL="514350" indent="-514350" algn="just">
              <a:lnSpc>
                <a:spcPct val="80000"/>
              </a:lnSpc>
              <a:defRPr/>
            </a:pPr>
            <a:endParaRPr lang="es-ES_tradnl" sz="1400" dirty="0" smtClean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lnSpc>
                <a:spcPct val="80000"/>
              </a:lnSpc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i) Estar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consciente de que esta actividad </a:t>
            </a:r>
            <a:endParaRPr lang="es-ES_tradnl" sz="1400" dirty="0" smtClean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lnSpc>
                <a:spcPct val="80000"/>
              </a:lnSpc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   se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hace de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manera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voluntaria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514350" indent="-514350" algn="just">
              <a:lnSpc>
                <a:spcPct val="80000"/>
              </a:lnSpc>
              <a:defRPr/>
            </a:pPr>
            <a:endParaRPr lang="es-ES_tradnl" sz="1400" dirty="0" smtClean="0">
              <a:solidFill>
                <a:schemeClr val="tx1"/>
              </a:solidFill>
              <a:latin typeface="+mn-lt"/>
            </a:endParaRPr>
          </a:p>
          <a:p>
            <a:pPr marL="514350" indent="-514350" algn="just">
              <a:lnSpc>
                <a:spcPct val="80000"/>
              </a:lnSpc>
              <a:defRPr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J ) Motivación</a:t>
            </a:r>
            <a:endParaRPr lang="es-ES_tradnl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4860032" y="2474424"/>
            <a:ext cx="4067944" cy="3391698"/>
          </a:xfrm>
          <a:prstGeom prst="rect">
            <a:avLst/>
          </a:prstGeom>
          <a:solidFill>
            <a:srgbClr val="FFC000">
              <a:alpha val="3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a) Ayudar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a las personas a guardar la </a:t>
            </a:r>
            <a:endParaRPr lang="es-ES_tradnl" sz="1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  calma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b) Accionar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el equipo de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seguridad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S_tradnl" sz="1400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c) Difundir entre la comunidad una cultura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   de prevención de emergencias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S_tradnl" sz="1400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) Dar la voz de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alarma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S_tradnl" sz="1400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e) Utilizar los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distintivos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en caso de alto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   riesgo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, emergencia,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siniestro, desastre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   o cuando exista la probabilidad 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de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ellos;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   de igual manera cuando se realicen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    simulacros.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S_tradnl" sz="1400" dirty="0" smtClean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s-ES_tradnl" sz="1400" dirty="0">
                <a:solidFill>
                  <a:schemeClr val="tx1"/>
                </a:solidFill>
                <a:latin typeface="+mn-lt"/>
              </a:rPr>
              <a:t>) Cooperar con los cuerpos de seguridad </a:t>
            </a:r>
            <a:r>
              <a:rPr lang="es-ES_tradnl" sz="1400" dirty="0" smtClean="0">
                <a:solidFill>
                  <a:schemeClr val="tx1"/>
                </a:solidFill>
                <a:latin typeface="+mn-lt"/>
              </a:rPr>
              <a:t>externos.</a:t>
            </a:r>
            <a:endParaRPr lang="es-ES_tradnl" sz="1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S_tradnl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4 Flecha derecha"/>
          <p:cNvSpPr/>
          <p:nvPr/>
        </p:nvSpPr>
        <p:spPr bwMode="auto">
          <a:xfrm>
            <a:off x="4283968" y="4005064"/>
            <a:ext cx="648072" cy="792088"/>
          </a:xfrm>
          <a:prstGeom prst="rightArrow">
            <a:avLst/>
          </a:prstGeom>
          <a:solidFill>
            <a:srgbClr val="FF0000">
              <a:alpha val="5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467544" y="1700808"/>
            <a:ext cx="3672408" cy="504056"/>
          </a:xfrm>
          <a:prstGeom prst="roundRect">
            <a:avLst/>
          </a:prstGeom>
          <a:solidFill>
            <a:srgbClr val="FF0000"/>
          </a:solidFill>
          <a:ln w="9525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1732746"/>
            <a:ext cx="29158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BO" sz="2000" dirty="0" smtClean="0">
                <a:latin typeface="Arial Black" pitchFamily="34" charset="0"/>
              </a:rPr>
              <a:t>CARACTERÍSTICAS </a:t>
            </a:r>
            <a:endParaRPr lang="es-BO" sz="2000" dirty="0">
              <a:latin typeface="Arial Black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5004048" y="1700808"/>
            <a:ext cx="3672408" cy="504056"/>
          </a:xfrm>
          <a:prstGeom prst="roundRect">
            <a:avLst/>
          </a:prstGeom>
          <a:solidFill>
            <a:srgbClr val="FF0000"/>
          </a:solidFill>
          <a:ln w="9525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Sans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36096" y="1772816"/>
            <a:ext cx="29158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2000" dirty="0" smtClean="0">
                <a:latin typeface="Arial Black" pitchFamily="34" charset="0"/>
              </a:rPr>
              <a:t>FUNCIONES </a:t>
            </a:r>
            <a:endParaRPr lang="es-BO" sz="2000" dirty="0">
              <a:latin typeface="Arial Black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28600" y="0"/>
            <a:ext cx="578356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b="1" i="1" kern="0" dirty="0" smtClean="0">
                <a:latin typeface="+mj-lt"/>
                <a:ea typeface="+mj-ea"/>
                <a:cs typeface="+mj-cs"/>
              </a:rPr>
              <a:t> CARACTERÍSTICAS Y FUNCIONES DE LOS BRIGADISTAS</a:t>
            </a:r>
            <a:endParaRPr kumimoji="0" lang="es-BO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c-powerpoint-template">
  <a:themeElements>
    <a:clrScheme name="stc-powerpoint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c-powerpoint-templa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San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Sans" pitchFamily="2" charset="0"/>
          </a:defRPr>
        </a:defPPr>
      </a:lstStyle>
    </a:lnDef>
  </a:objectDefaults>
  <a:extraClrSchemeLst>
    <a:extraClrScheme>
      <a:clrScheme name="stc-powerpoin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-powerpoin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-powerpoin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-powerpoin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-powerpoin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c-powerpoin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-powerpoin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-powerpoin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-powerpoin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-powerpoin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-powerpoin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c-powerpoin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San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San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stc-powerpoint-template</Template>
  <TotalTime>2866</TotalTime>
  <Words>861</Words>
  <Application>Microsoft Office PowerPoint</Application>
  <PresentationFormat>Presentación en pantalla (4:3)</PresentationFormat>
  <Paragraphs>178</Paragraphs>
  <Slides>17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stc-powerpoint-template</vt:lpstr>
      <vt:lpstr>Default Design</vt:lpstr>
      <vt:lpstr>Diapositiva 1</vt:lpstr>
      <vt:lpstr>OBJETIVO DEL PROYECTO </vt:lpstr>
      <vt:lpstr>ÁREA DE TRABAJO</vt:lpstr>
      <vt:lpstr>SOCIOS</vt:lpstr>
      <vt:lpstr>ESTRATEGIAS</vt:lpstr>
      <vt:lpstr>Diapositiva 6</vt:lpstr>
      <vt:lpstr>Diapositiva 7</vt:lpstr>
      <vt:lpstr>COMISIONES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Un ejemplo de lo que pueden hacer las brigadas </vt:lpstr>
      <vt:lpstr>GRACIAS!!! </vt:lpstr>
    </vt:vector>
  </TitlesOfParts>
  <Company>Save the Children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Title, in Gill Sans</dc:title>
  <dc:creator>CATHY CODDINGTON</dc:creator>
  <cp:lastModifiedBy>Carlos_ Villarroel</cp:lastModifiedBy>
  <cp:revision>284</cp:revision>
  <dcterms:created xsi:type="dcterms:W3CDTF">2005-07-21T17:00:58Z</dcterms:created>
  <dcterms:modified xsi:type="dcterms:W3CDTF">2012-11-23T22:48:57Z</dcterms:modified>
</cp:coreProperties>
</file>