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8" r:id="rId1"/>
  </p:sldMasterIdLst>
  <p:notesMasterIdLst>
    <p:notesMasterId r:id="rId17"/>
  </p:notesMasterIdLst>
  <p:handoutMasterIdLst>
    <p:handoutMasterId r:id="rId18"/>
  </p:handoutMasterIdLst>
  <p:sldIdLst>
    <p:sldId id="298" r:id="rId2"/>
    <p:sldId id="299" r:id="rId3"/>
    <p:sldId id="300" r:id="rId4"/>
    <p:sldId id="302" r:id="rId5"/>
    <p:sldId id="294" r:id="rId6"/>
    <p:sldId id="315" r:id="rId7"/>
    <p:sldId id="316" r:id="rId8"/>
    <p:sldId id="303" r:id="rId9"/>
    <p:sldId id="314" r:id="rId10"/>
    <p:sldId id="313" r:id="rId11"/>
    <p:sldId id="312" r:id="rId12"/>
    <p:sldId id="308" r:id="rId13"/>
    <p:sldId id="309" r:id="rId14"/>
    <p:sldId id="317" r:id="rId15"/>
    <p:sldId id="311" r:id="rId16"/>
  </p:sldIdLst>
  <p:sldSz cx="9144000" cy="6858000" type="screen4x3"/>
  <p:notesSz cx="6858000" cy="9144000"/>
  <p:embeddedFontLst>
    <p:embeddedFont>
      <p:font typeface="Snap ITC" pitchFamily="82" charset="0"/>
      <p:regular r:id="rId19"/>
    </p:embeddedFont>
    <p:embeddedFont>
      <p:font typeface="Calibri" pitchFamily="34" charset="0"/>
      <p:regular r:id="rId20"/>
      <p:bold r:id="rId21"/>
      <p:italic r:id="rId22"/>
      <p:boldItalic r:id="rId23"/>
    </p:embeddedFont>
    <p:embeddedFont>
      <p:font typeface="Harlow Solid Italic" pitchFamily="82" charset="0"/>
      <p:italic r:id="rId24"/>
    </p:embeddedFont>
    <p:embeddedFont>
      <p:font typeface="굴림" pitchFamily="34" charset="-127"/>
      <p:regular r:id="rId25"/>
    </p:embeddedFont>
  </p:embeddedFontLst>
  <p:defaultTextStyle>
    <a:defPPr>
      <a:defRPr lang="ko-KR"/>
    </a:defPPr>
    <a:lvl1pPr algn="l" rtl="0" fontAlgn="base">
      <a:spcBef>
        <a:spcPct val="0"/>
      </a:spcBef>
      <a:spcAft>
        <a:spcPct val="0"/>
      </a:spcAft>
      <a:defRPr kumimoji="1" sz="2400" kern="1200">
        <a:solidFill>
          <a:schemeClr val="tx1"/>
        </a:solidFill>
        <a:latin typeface="굴림" pitchFamily="34" charset="-127"/>
        <a:ea typeface="굴림" pitchFamily="34" charset="-127"/>
        <a:cs typeface="+mn-cs"/>
      </a:defRPr>
    </a:lvl1pPr>
    <a:lvl2pPr marL="457200" algn="l" rtl="0" fontAlgn="base">
      <a:spcBef>
        <a:spcPct val="0"/>
      </a:spcBef>
      <a:spcAft>
        <a:spcPct val="0"/>
      </a:spcAft>
      <a:defRPr kumimoji="1" sz="2400" kern="1200">
        <a:solidFill>
          <a:schemeClr val="tx1"/>
        </a:solidFill>
        <a:latin typeface="굴림" pitchFamily="34" charset="-127"/>
        <a:ea typeface="굴림" pitchFamily="34" charset="-127"/>
        <a:cs typeface="+mn-cs"/>
      </a:defRPr>
    </a:lvl2pPr>
    <a:lvl3pPr marL="914400" algn="l" rtl="0" fontAlgn="base">
      <a:spcBef>
        <a:spcPct val="0"/>
      </a:spcBef>
      <a:spcAft>
        <a:spcPct val="0"/>
      </a:spcAft>
      <a:defRPr kumimoji="1" sz="2400" kern="1200">
        <a:solidFill>
          <a:schemeClr val="tx1"/>
        </a:solidFill>
        <a:latin typeface="굴림" pitchFamily="34" charset="-127"/>
        <a:ea typeface="굴림" pitchFamily="34" charset="-127"/>
        <a:cs typeface="+mn-cs"/>
      </a:defRPr>
    </a:lvl3pPr>
    <a:lvl4pPr marL="1371600" algn="l" rtl="0" fontAlgn="base">
      <a:spcBef>
        <a:spcPct val="0"/>
      </a:spcBef>
      <a:spcAft>
        <a:spcPct val="0"/>
      </a:spcAft>
      <a:defRPr kumimoji="1" sz="2400" kern="1200">
        <a:solidFill>
          <a:schemeClr val="tx1"/>
        </a:solidFill>
        <a:latin typeface="굴림" pitchFamily="34" charset="-127"/>
        <a:ea typeface="굴림" pitchFamily="34" charset="-127"/>
        <a:cs typeface="+mn-cs"/>
      </a:defRPr>
    </a:lvl4pPr>
    <a:lvl5pPr marL="1828800" algn="l" rtl="0" fontAlgn="base">
      <a:spcBef>
        <a:spcPct val="0"/>
      </a:spcBef>
      <a:spcAft>
        <a:spcPct val="0"/>
      </a:spcAft>
      <a:defRPr kumimoji="1" sz="2400" kern="1200">
        <a:solidFill>
          <a:schemeClr val="tx1"/>
        </a:solidFill>
        <a:latin typeface="굴림" pitchFamily="34" charset="-127"/>
        <a:ea typeface="굴림" pitchFamily="34" charset="-127"/>
        <a:cs typeface="+mn-cs"/>
      </a:defRPr>
    </a:lvl5pPr>
    <a:lvl6pPr marL="2286000" algn="l" defTabSz="914400" rtl="0" eaLnBrk="1" latinLnBrk="0" hangingPunct="1">
      <a:defRPr kumimoji="1" sz="2400" kern="1200">
        <a:solidFill>
          <a:schemeClr val="tx1"/>
        </a:solidFill>
        <a:latin typeface="굴림" pitchFamily="34" charset="-127"/>
        <a:ea typeface="굴림" pitchFamily="34" charset="-127"/>
        <a:cs typeface="+mn-cs"/>
      </a:defRPr>
    </a:lvl6pPr>
    <a:lvl7pPr marL="2743200" algn="l" defTabSz="914400" rtl="0" eaLnBrk="1" latinLnBrk="0" hangingPunct="1">
      <a:defRPr kumimoji="1" sz="2400" kern="1200">
        <a:solidFill>
          <a:schemeClr val="tx1"/>
        </a:solidFill>
        <a:latin typeface="굴림" pitchFamily="34" charset="-127"/>
        <a:ea typeface="굴림" pitchFamily="34" charset="-127"/>
        <a:cs typeface="+mn-cs"/>
      </a:defRPr>
    </a:lvl7pPr>
    <a:lvl8pPr marL="3200400" algn="l" defTabSz="914400" rtl="0" eaLnBrk="1" latinLnBrk="0" hangingPunct="1">
      <a:defRPr kumimoji="1" sz="2400" kern="1200">
        <a:solidFill>
          <a:schemeClr val="tx1"/>
        </a:solidFill>
        <a:latin typeface="굴림" pitchFamily="34" charset="-127"/>
        <a:ea typeface="굴림" pitchFamily="34" charset="-127"/>
        <a:cs typeface="+mn-cs"/>
      </a:defRPr>
    </a:lvl8pPr>
    <a:lvl9pPr marL="3657600" algn="l" defTabSz="914400" rtl="0" eaLnBrk="1" latinLnBrk="0" hangingPunct="1">
      <a:defRPr kumimoji="1" sz="2400" kern="1200">
        <a:solidFill>
          <a:schemeClr val="tx1"/>
        </a:solidFill>
        <a:latin typeface="굴림" pitchFamily="34" charset="-127"/>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5" autoAdjust="0"/>
    <p:restoredTop sz="91045" autoAdjust="0"/>
  </p:normalViewPr>
  <p:slideViewPr>
    <p:cSldViewPr>
      <p:cViewPr>
        <p:scale>
          <a:sx n="70" d="100"/>
          <a:sy n="70" d="100"/>
        </p:scale>
        <p:origin x="-13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D8B5E51-AE95-4FBF-BD53-5265A06005FE}" type="datetimeFigureOut">
              <a:rPr lang="es-ES"/>
              <a:pPr>
                <a:defRPr/>
              </a:pPr>
              <a:t>24/11/2012</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2257CF4-D8F9-451F-A766-1247411B42AD}" type="slidenum">
              <a:rPr lang="es-ES"/>
              <a:pPr>
                <a:defRPr/>
              </a:pPr>
              <a:t>‹Nº›</a:t>
            </a:fld>
            <a:endParaRPr lang="es-ES" dirty="0"/>
          </a:p>
        </p:txBody>
      </p:sp>
    </p:spTree>
    <p:extLst>
      <p:ext uri="{BB962C8B-B14F-4D97-AF65-F5344CB8AC3E}">
        <p14:creationId xmlns:p14="http://schemas.microsoft.com/office/powerpoint/2010/main" val="4108228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굴림"/>
                <a:ea typeface="굴림"/>
                <a:cs typeface="굴림"/>
              </a:defRPr>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굴림"/>
                <a:ea typeface="굴림"/>
                <a:cs typeface="굴림"/>
              </a:defRPr>
            </a:lvl1pPr>
          </a:lstStyle>
          <a:p>
            <a:pPr>
              <a:defRPr/>
            </a:pPr>
            <a:fld id="{6572163C-B7C0-474D-BE78-CE1C2CB84D63}" type="datetimeFigureOut">
              <a:rPr lang="es-ES"/>
              <a:pPr>
                <a:defRPr/>
              </a:pPr>
              <a:t>24/11/2012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굴림"/>
                <a:ea typeface="굴림"/>
                <a:cs typeface="굴림"/>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굴림"/>
                <a:ea typeface="굴림"/>
                <a:cs typeface="굴림"/>
              </a:defRPr>
            </a:lvl1pPr>
          </a:lstStyle>
          <a:p>
            <a:pPr>
              <a:defRPr/>
            </a:pPr>
            <a:fld id="{1B4D1808-CE2A-4561-90A8-C0813CED3B75}" type="slidenum">
              <a:rPr lang="es-ES"/>
              <a:pPr>
                <a:defRPr/>
              </a:pPr>
              <a:t>‹Nº›</a:t>
            </a:fld>
            <a:endParaRPr lang="es-ES" dirty="0"/>
          </a:p>
        </p:txBody>
      </p:sp>
    </p:spTree>
    <p:extLst>
      <p:ext uri="{BB962C8B-B14F-4D97-AF65-F5344CB8AC3E}">
        <p14:creationId xmlns:p14="http://schemas.microsoft.com/office/powerpoint/2010/main" val="682885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B934BC-5E4E-41D2-AAD7-BD0A03B79250}" type="slidenum">
              <a:rPr lang="es-ES" smtClean="0">
                <a:latin typeface="굴림" pitchFamily="34" charset="-127"/>
                <a:ea typeface="굴림" pitchFamily="34" charset="-127"/>
              </a:rPr>
              <a:pPr/>
              <a:t>1</a:t>
            </a:fld>
            <a:endParaRPr lang="es-ES" dirty="0" smtClean="0">
              <a:latin typeface="굴림" pitchFamily="34" charset="-127"/>
              <a:ea typeface="굴림"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B8E36-07F1-4F19-BA47-63F9FE5151BA}" type="slidenum">
              <a:rPr lang="es-ES" smtClean="0">
                <a:latin typeface="굴림" pitchFamily="34" charset="-127"/>
                <a:ea typeface="굴림" pitchFamily="34" charset="-127"/>
              </a:rPr>
              <a:pPr/>
              <a:t>2</a:t>
            </a:fld>
            <a:endParaRPr lang="es-ES" dirty="0" smtClean="0">
              <a:latin typeface="굴림" pitchFamily="34" charset="-127"/>
              <a:ea typeface="굴림"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6B0E7D-7F51-43F2-B4D6-74A3198D8C74}" type="slidenum">
              <a:rPr lang="es-ES" smtClean="0">
                <a:latin typeface="굴림" pitchFamily="34" charset="-127"/>
                <a:ea typeface="굴림" pitchFamily="34" charset="-127"/>
              </a:rPr>
              <a:pPr/>
              <a:t>3</a:t>
            </a:fld>
            <a:endParaRPr lang="es-ES" dirty="0" smtClean="0">
              <a:latin typeface="굴림" pitchFamily="34" charset="-127"/>
              <a:ea typeface="굴림"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48EDE6-DAD5-4526-90A8-FE027C3089FA}" type="slidenum">
              <a:rPr lang="es-ES" smtClean="0">
                <a:latin typeface="굴림" pitchFamily="34" charset="-127"/>
                <a:ea typeface="굴림" pitchFamily="34" charset="-127"/>
              </a:rPr>
              <a:pPr/>
              <a:t>4</a:t>
            </a:fld>
            <a:endParaRPr lang="es-ES" dirty="0" smtClean="0">
              <a:latin typeface="굴림" pitchFamily="34" charset="-127"/>
              <a:ea typeface="굴림"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065291-DD27-4C01-90B9-F615978D6037}" type="slidenum">
              <a:rPr lang="es-ES" smtClean="0">
                <a:latin typeface="굴림" pitchFamily="34" charset="-127"/>
                <a:ea typeface="굴림" pitchFamily="34" charset="-127"/>
              </a:rPr>
              <a:pPr/>
              <a:t>5</a:t>
            </a:fld>
            <a:endParaRPr lang="es-ES" dirty="0" smtClean="0">
              <a:latin typeface="굴림" pitchFamily="34" charset="-127"/>
              <a:ea typeface="굴림"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A8F449-AFCF-4A71-85BE-E54A3615BD7E}" type="slidenum">
              <a:rPr lang="es-ES" smtClean="0">
                <a:latin typeface="굴림" pitchFamily="34" charset="-127"/>
                <a:ea typeface="굴림" pitchFamily="34" charset="-127"/>
              </a:rPr>
              <a:pPr/>
              <a:t>8</a:t>
            </a:fld>
            <a:endParaRPr lang="es-ES" dirty="0" smtClean="0">
              <a:latin typeface="굴림" pitchFamily="34" charset="-127"/>
              <a:ea typeface="굴림"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A8F449-AFCF-4A71-85BE-E54A3615BD7E}" type="slidenum">
              <a:rPr lang="es-ES" smtClean="0">
                <a:latin typeface="굴림" pitchFamily="34" charset="-127"/>
                <a:ea typeface="굴림" pitchFamily="34" charset="-127"/>
              </a:rPr>
              <a:pPr/>
              <a:t>12</a:t>
            </a:fld>
            <a:endParaRPr lang="es-ES" dirty="0" smtClean="0">
              <a:latin typeface="굴림" pitchFamily="34" charset="-127"/>
              <a:ea typeface="굴림"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A8F449-AFCF-4A71-85BE-E54A3615BD7E}" type="slidenum">
              <a:rPr lang="es-ES" smtClean="0">
                <a:latin typeface="굴림" pitchFamily="34" charset="-127"/>
                <a:ea typeface="굴림" pitchFamily="34" charset="-127"/>
              </a:rPr>
              <a:pPr/>
              <a:t>13</a:t>
            </a:fld>
            <a:endParaRPr lang="es-ES" dirty="0" smtClean="0">
              <a:latin typeface="굴림" pitchFamily="34" charset="-127"/>
              <a:ea typeface="굴림"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A8F449-AFCF-4A71-85BE-E54A3615BD7E}" type="slidenum">
              <a:rPr lang="es-ES" smtClean="0">
                <a:latin typeface="굴림" pitchFamily="34" charset="-127"/>
                <a:ea typeface="굴림" pitchFamily="34" charset="-127"/>
              </a:rPr>
              <a:pPr/>
              <a:t>15</a:t>
            </a:fld>
            <a:endParaRPr lang="es-ES" dirty="0" smtClean="0">
              <a:latin typeface="굴림" pitchFamily="34" charset="-127"/>
              <a:ea typeface="굴림"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n-US" altLang="ko-KR" dirty="0"/>
          </a:p>
        </p:txBody>
      </p:sp>
      <p:sp>
        <p:nvSpPr>
          <p:cNvPr id="5"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6" name="5 Marcador de número de diapositiva"/>
          <p:cNvSpPr>
            <a:spLocks noGrp="1"/>
          </p:cNvSpPr>
          <p:nvPr>
            <p:ph type="sldNum" sz="quarter" idx="12"/>
          </p:nvPr>
        </p:nvSpPr>
        <p:spPr/>
        <p:txBody>
          <a:bodyPr/>
          <a:lstStyle>
            <a:lvl1pPr>
              <a:defRPr/>
            </a:lvl1pPr>
          </a:lstStyle>
          <a:p>
            <a:pPr>
              <a:defRPr/>
            </a:pPr>
            <a:fld id="{DF59966E-BB65-46A0-BEDB-53E1BDA3EBD8}" type="slidenum">
              <a:rPr lang="en-US" altLang="ko-KR"/>
              <a:pPr>
                <a:defRPr/>
              </a:pPr>
              <a:t>‹Nº›</a:t>
            </a:fld>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ltLang="ko-KR" dirty="0"/>
          </a:p>
        </p:txBody>
      </p:sp>
      <p:sp>
        <p:nvSpPr>
          <p:cNvPr id="5"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6" name="5 Marcador de número de diapositiva"/>
          <p:cNvSpPr>
            <a:spLocks noGrp="1"/>
          </p:cNvSpPr>
          <p:nvPr>
            <p:ph type="sldNum" sz="quarter" idx="12"/>
          </p:nvPr>
        </p:nvSpPr>
        <p:spPr/>
        <p:txBody>
          <a:bodyPr/>
          <a:lstStyle>
            <a:lvl1pPr>
              <a:defRPr/>
            </a:lvl1pPr>
          </a:lstStyle>
          <a:p>
            <a:pPr>
              <a:defRPr/>
            </a:pPr>
            <a:fld id="{D27B8A10-7122-4BED-9606-6A9932EA381C}" type="slidenum">
              <a:rPr lang="en-US" altLang="ko-KR"/>
              <a:pPr>
                <a:defRPr/>
              </a:pPr>
              <a:t>‹Nº›</a:t>
            </a:fld>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ltLang="ko-KR" dirty="0"/>
          </a:p>
        </p:txBody>
      </p:sp>
      <p:sp>
        <p:nvSpPr>
          <p:cNvPr id="5"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6" name="5 Marcador de número de diapositiva"/>
          <p:cNvSpPr>
            <a:spLocks noGrp="1"/>
          </p:cNvSpPr>
          <p:nvPr>
            <p:ph type="sldNum" sz="quarter" idx="12"/>
          </p:nvPr>
        </p:nvSpPr>
        <p:spPr/>
        <p:txBody>
          <a:bodyPr/>
          <a:lstStyle>
            <a:lvl1pPr>
              <a:defRPr/>
            </a:lvl1pPr>
          </a:lstStyle>
          <a:p>
            <a:pPr>
              <a:defRPr/>
            </a:pPr>
            <a:fld id="{47CC5883-29AD-488B-92F8-C4A3BDBA4C6E}" type="slidenum">
              <a:rPr lang="en-US" altLang="ko-KR"/>
              <a:pPr>
                <a:defRPr/>
              </a:pPr>
              <a:t>‹Nº›</a:t>
            </a:fld>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ltLang="ko-KR" dirty="0"/>
          </a:p>
        </p:txBody>
      </p:sp>
      <p:sp>
        <p:nvSpPr>
          <p:cNvPr id="5"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6" name="5 Marcador de número de diapositiva"/>
          <p:cNvSpPr>
            <a:spLocks noGrp="1"/>
          </p:cNvSpPr>
          <p:nvPr>
            <p:ph type="sldNum" sz="quarter" idx="12"/>
          </p:nvPr>
        </p:nvSpPr>
        <p:spPr/>
        <p:txBody>
          <a:bodyPr/>
          <a:lstStyle>
            <a:lvl1pPr>
              <a:defRPr/>
            </a:lvl1pPr>
          </a:lstStyle>
          <a:p>
            <a:pPr>
              <a:defRPr/>
            </a:pPr>
            <a:fld id="{19E017A2-D356-4DFD-9F38-1C3F9E869176}" type="slidenum">
              <a:rPr lang="en-US" altLang="ko-KR"/>
              <a:pPr>
                <a:defRPr/>
              </a:pPr>
              <a:t>‹Nº›</a:t>
            </a:fld>
            <a:endParaRPr lang="en-US" altLang="ko-K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altLang="ko-KR" dirty="0"/>
          </a:p>
        </p:txBody>
      </p:sp>
      <p:sp>
        <p:nvSpPr>
          <p:cNvPr id="5"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6" name="5 Marcador de número de diapositiva"/>
          <p:cNvSpPr>
            <a:spLocks noGrp="1"/>
          </p:cNvSpPr>
          <p:nvPr>
            <p:ph type="sldNum" sz="quarter" idx="12"/>
          </p:nvPr>
        </p:nvSpPr>
        <p:spPr/>
        <p:txBody>
          <a:bodyPr/>
          <a:lstStyle>
            <a:lvl1pPr>
              <a:defRPr/>
            </a:lvl1pPr>
          </a:lstStyle>
          <a:p>
            <a:pPr>
              <a:defRPr/>
            </a:pPr>
            <a:fld id="{A822E350-9B1D-4112-A077-676337470028}" type="slidenum">
              <a:rPr lang="en-US" altLang="ko-KR"/>
              <a:pPr>
                <a:defRPr/>
              </a:pPr>
              <a:t>‹Nº›</a:t>
            </a:fld>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n-US" altLang="ko-KR" dirty="0"/>
          </a:p>
        </p:txBody>
      </p:sp>
      <p:sp>
        <p:nvSpPr>
          <p:cNvPr id="6"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7" name="5 Marcador de número de diapositiva"/>
          <p:cNvSpPr>
            <a:spLocks noGrp="1"/>
          </p:cNvSpPr>
          <p:nvPr>
            <p:ph type="sldNum" sz="quarter" idx="12"/>
          </p:nvPr>
        </p:nvSpPr>
        <p:spPr/>
        <p:txBody>
          <a:bodyPr/>
          <a:lstStyle>
            <a:lvl1pPr>
              <a:defRPr/>
            </a:lvl1pPr>
          </a:lstStyle>
          <a:p>
            <a:pPr>
              <a:defRPr/>
            </a:pPr>
            <a:fld id="{61326969-B756-49B7-97A8-C6BE1EA78EC9}" type="slidenum">
              <a:rPr lang="en-US" altLang="ko-KR"/>
              <a:pPr>
                <a:defRPr/>
              </a:pPr>
              <a:t>‹Nº›</a:t>
            </a:fld>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n-US" altLang="ko-KR" dirty="0"/>
          </a:p>
        </p:txBody>
      </p:sp>
      <p:sp>
        <p:nvSpPr>
          <p:cNvPr id="8"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9" name="5 Marcador de número de diapositiva"/>
          <p:cNvSpPr>
            <a:spLocks noGrp="1"/>
          </p:cNvSpPr>
          <p:nvPr>
            <p:ph type="sldNum" sz="quarter" idx="12"/>
          </p:nvPr>
        </p:nvSpPr>
        <p:spPr/>
        <p:txBody>
          <a:bodyPr/>
          <a:lstStyle>
            <a:lvl1pPr>
              <a:defRPr/>
            </a:lvl1pPr>
          </a:lstStyle>
          <a:p>
            <a:pPr>
              <a:defRPr/>
            </a:pPr>
            <a:fld id="{DFF54A29-CAF8-4926-8CDB-D3B4FB467408}" type="slidenum">
              <a:rPr lang="en-US" altLang="ko-KR"/>
              <a:pPr>
                <a:defRPr/>
              </a:pPr>
              <a:t>‹Nº›</a:t>
            </a:fld>
            <a:endParaRPr lang="en-US" altLang="ko-K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n-US" altLang="ko-KR" dirty="0"/>
          </a:p>
        </p:txBody>
      </p:sp>
      <p:sp>
        <p:nvSpPr>
          <p:cNvPr id="4"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5" name="5 Marcador de número de diapositiva"/>
          <p:cNvSpPr>
            <a:spLocks noGrp="1"/>
          </p:cNvSpPr>
          <p:nvPr>
            <p:ph type="sldNum" sz="quarter" idx="12"/>
          </p:nvPr>
        </p:nvSpPr>
        <p:spPr/>
        <p:txBody>
          <a:bodyPr/>
          <a:lstStyle>
            <a:lvl1pPr>
              <a:defRPr/>
            </a:lvl1pPr>
          </a:lstStyle>
          <a:p>
            <a:pPr>
              <a:defRPr/>
            </a:pPr>
            <a:fld id="{86A28321-DF35-4C29-BE9B-0FBBDFD47593}" type="slidenum">
              <a:rPr lang="en-US" altLang="ko-KR"/>
              <a:pPr>
                <a:defRPr/>
              </a:pPr>
              <a:t>‹Nº›</a:t>
            </a:fld>
            <a:endParaRPr lang="en-US" altLang="ko-K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n-US" altLang="ko-KR" dirty="0"/>
          </a:p>
        </p:txBody>
      </p:sp>
      <p:sp>
        <p:nvSpPr>
          <p:cNvPr id="3"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4" name="5 Marcador de número de diapositiva"/>
          <p:cNvSpPr>
            <a:spLocks noGrp="1"/>
          </p:cNvSpPr>
          <p:nvPr>
            <p:ph type="sldNum" sz="quarter" idx="12"/>
          </p:nvPr>
        </p:nvSpPr>
        <p:spPr/>
        <p:txBody>
          <a:bodyPr/>
          <a:lstStyle>
            <a:lvl1pPr>
              <a:defRPr/>
            </a:lvl1pPr>
          </a:lstStyle>
          <a:p>
            <a:pPr>
              <a:defRPr/>
            </a:pPr>
            <a:fld id="{D1298017-5C78-41B3-9EEF-F0C4C841F10C}" type="slidenum">
              <a:rPr lang="en-US" altLang="ko-KR"/>
              <a:pPr>
                <a:defRPr/>
              </a:pPr>
              <a:t>‹Nº›</a:t>
            </a:fld>
            <a:endParaRPr lang="en-US" alt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ltLang="ko-KR" dirty="0"/>
          </a:p>
        </p:txBody>
      </p:sp>
      <p:sp>
        <p:nvSpPr>
          <p:cNvPr id="6"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7" name="5 Marcador de número de diapositiva"/>
          <p:cNvSpPr>
            <a:spLocks noGrp="1"/>
          </p:cNvSpPr>
          <p:nvPr>
            <p:ph type="sldNum" sz="quarter" idx="12"/>
          </p:nvPr>
        </p:nvSpPr>
        <p:spPr/>
        <p:txBody>
          <a:bodyPr/>
          <a:lstStyle>
            <a:lvl1pPr>
              <a:defRPr/>
            </a:lvl1pPr>
          </a:lstStyle>
          <a:p>
            <a:pPr>
              <a:defRPr/>
            </a:pPr>
            <a:fld id="{D5A8D39F-59DA-4AAF-BA87-7E750EBB5F1A}" type="slidenum">
              <a:rPr lang="en-US" altLang="ko-KR"/>
              <a:pPr>
                <a:defRPr/>
              </a:pPr>
              <a:t>‹Nº›</a:t>
            </a:fld>
            <a:endParaRPr lang="en-US" altLang="ko-K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ltLang="ko-KR" dirty="0"/>
          </a:p>
        </p:txBody>
      </p:sp>
      <p:sp>
        <p:nvSpPr>
          <p:cNvPr id="6" name="4 Marcador de pie de página"/>
          <p:cNvSpPr>
            <a:spLocks noGrp="1"/>
          </p:cNvSpPr>
          <p:nvPr>
            <p:ph type="ftr" sz="quarter" idx="11"/>
          </p:nvPr>
        </p:nvSpPr>
        <p:spPr/>
        <p:txBody>
          <a:bodyPr/>
          <a:lstStyle>
            <a:lvl1pPr>
              <a:defRPr/>
            </a:lvl1pPr>
          </a:lstStyle>
          <a:p>
            <a:pPr>
              <a:defRPr/>
            </a:pPr>
            <a:endParaRPr lang="en-US" altLang="ko-KR" dirty="0"/>
          </a:p>
        </p:txBody>
      </p:sp>
      <p:sp>
        <p:nvSpPr>
          <p:cNvPr id="7" name="5 Marcador de número de diapositiva"/>
          <p:cNvSpPr>
            <a:spLocks noGrp="1"/>
          </p:cNvSpPr>
          <p:nvPr>
            <p:ph type="sldNum" sz="quarter" idx="12"/>
          </p:nvPr>
        </p:nvSpPr>
        <p:spPr/>
        <p:txBody>
          <a:bodyPr/>
          <a:lstStyle>
            <a:lvl1pPr>
              <a:defRPr/>
            </a:lvl1pPr>
          </a:lstStyle>
          <a:p>
            <a:pPr>
              <a:defRPr/>
            </a:pPr>
            <a:fld id="{3082D29F-791E-4C0A-9CE6-260993149E3F}" type="slidenum">
              <a:rPr lang="en-US" altLang="ko-KR"/>
              <a:pPr>
                <a:defRPr/>
              </a:pPr>
              <a:t>‹Nº›</a:t>
            </a:fld>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latinLnBrk="1">
              <a:defRPr sz="1200">
                <a:solidFill>
                  <a:schemeClr val="tx1">
                    <a:tint val="75000"/>
                  </a:schemeClr>
                </a:solidFill>
                <a:latin typeface="굴림" pitchFamily="50" charset="-127"/>
                <a:ea typeface="굴림" pitchFamily="50" charset="-127"/>
                <a:cs typeface="+mn-cs"/>
              </a:defRPr>
            </a:lvl1pPr>
          </a:lstStyle>
          <a:p>
            <a:pPr>
              <a:defRPr/>
            </a:pPr>
            <a:endParaRPr lang="en-US" altLang="ko-K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latinLnBrk="1">
              <a:defRPr sz="1200">
                <a:solidFill>
                  <a:schemeClr val="tx1">
                    <a:tint val="75000"/>
                  </a:schemeClr>
                </a:solidFill>
                <a:latin typeface="굴림" pitchFamily="50" charset="-127"/>
                <a:ea typeface="굴림" pitchFamily="50" charset="-127"/>
                <a:cs typeface="+mn-cs"/>
              </a:defRPr>
            </a:lvl1pPr>
          </a:lstStyle>
          <a:p>
            <a:pPr>
              <a:defRPr/>
            </a:pPr>
            <a:endParaRPr lang="en-US" altLang="ko-K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latinLnBrk="1">
              <a:defRPr sz="1200">
                <a:solidFill>
                  <a:schemeClr val="tx1">
                    <a:tint val="75000"/>
                  </a:schemeClr>
                </a:solidFill>
                <a:latin typeface="굴림" pitchFamily="50" charset="-127"/>
                <a:ea typeface="굴림" pitchFamily="50" charset="-127"/>
                <a:cs typeface="+mn-cs"/>
              </a:defRPr>
            </a:lvl1pPr>
          </a:lstStyle>
          <a:p>
            <a:pPr>
              <a:defRPr/>
            </a:pPr>
            <a:fld id="{C9DB1DE6-D723-43D9-A93E-E30E04DF8BA3}" type="slidenum">
              <a:rPr lang="en-US" altLang="ko-KR"/>
              <a:pPr>
                <a:defRPr/>
              </a:pPr>
              <a:t>‹Nº›</a:t>
            </a:fld>
            <a:endParaRPr lang="en-US" altLang="ko-KR"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es.scribd.com/doc/23980551/Comunicacion-para-la-Gestion-del-Riesgo-o-El-Riesgo-de-Gestionar-Estrategicamente-la-Comunicacion" TargetMode="External"/><Relationship Id="rId2" Type="http://schemas.openxmlformats.org/officeDocument/2006/relationships/hyperlink" Target="http://mexico.cnn.com/" TargetMode="External"/><Relationship Id="rId1" Type="http://schemas.openxmlformats.org/officeDocument/2006/relationships/slideLayout" Target="../slideLayouts/slideLayout2.xml"/><Relationship Id="rId4" Type="http://schemas.openxmlformats.org/officeDocument/2006/relationships/hyperlink" Target="http://www.cruzrojasal.org.sv/CConducta.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bernardo.nava.aguilar@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Título"/>
          <p:cNvSpPr>
            <a:spLocks noGrp="1"/>
          </p:cNvSpPr>
          <p:nvPr>
            <p:ph type="title"/>
          </p:nvPr>
        </p:nvSpPr>
        <p:spPr>
          <a:xfrm>
            <a:off x="611560" y="125760"/>
            <a:ext cx="8280920" cy="1143000"/>
          </a:xfrm>
        </p:spPr>
        <p:txBody>
          <a:bodyPr/>
          <a:lstStyle/>
          <a:p>
            <a:r>
              <a:rPr lang="es-MX" sz="3000" b="1" dirty="0"/>
              <a:t>Gestión del Riesgo y Procesos Educativos para Facultades de Comunicación</a:t>
            </a:r>
            <a:endParaRPr lang="es-ES" sz="3000" b="1" dirty="0" smtClean="0">
              <a:solidFill>
                <a:srgbClr val="00B0F0"/>
              </a:solidFill>
            </a:endParaRPr>
          </a:p>
        </p:txBody>
      </p:sp>
      <p:sp>
        <p:nvSpPr>
          <p:cNvPr id="11267"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7" name="2 Marcador de contenido"/>
          <p:cNvSpPr txBox="1">
            <a:spLocks/>
          </p:cNvSpPr>
          <p:nvPr/>
        </p:nvSpPr>
        <p:spPr bwMode="auto">
          <a:xfrm>
            <a:off x="461392" y="1916832"/>
            <a:ext cx="4182616" cy="3960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E" sz="2700" dirty="0" smtClean="0"/>
              <a:t>Dentro de la preparación y educación de nuevos comunicadores es </a:t>
            </a:r>
            <a:r>
              <a:rPr lang="es-PE" sz="2700" b="1" dirty="0" smtClean="0">
                <a:solidFill>
                  <a:srgbClr val="FF0000"/>
                </a:solidFill>
              </a:rPr>
              <a:t>ineludible </a:t>
            </a:r>
            <a:r>
              <a:rPr lang="es-PE" sz="2700" dirty="0" smtClean="0"/>
              <a:t>contar con una asignatura que este reforzada de ética, considerando la </a:t>
            </a:r>
            <a:r>
              <a:rPr lang="es-PE" sz="2700" dirty="0" err="1" smtClean="0"/>
              <a:t>GdR</a:t>
            </a:r>
            <a:r>
              <a:rPr lang="es-PE" sz="2700" dirty="0" smtClean="0"/>
              <a:t>…</a:t>
            </a:r>
          </a:p>
          <a:p>
            <a:endParaRPr lang="es-PE" sz="2700" dirty="0" smtClean="0"/>
          </a:p>
          <a:p>
            <a:r>
              <a:rPr lang="es-PE" sz="2700" dirty="0" smtClean="0"/>
              <a:t>R=  Buenos comunicadores</a:t>
            </a:r>
          </a:p>
          <a:p>
            <a:r>
              <a:rPr lang="es-PE" sz="2700" dirty="0" smtClean="0"/>
              <a:t>R2= Sociedades resilientes</a:t>
            </a:r>
          </a:p>
          <a:p>
            <a:r>
              <a:rPr lang="es-PE" sz="2700" dirty="0" smtClean="0"/>
              <a:t>R3= Una posible </a:t>
            </a:r>
            <a:r>
              <a:rPr lang="es-PE" sz="2700" dirty="0" err="1" smtClean="0"/>
              <a:t>GdR</a:t>
            </a:r>
            <a:r>
              <a:rPr lang="es-PE" sz="2700" dirty="0" smtClean="0"/>
              <a:t> buena, o al menos existente</a:t>
            </a:r>
            <a:endParaRPr lang="es-MX" dirty="0"/>
          </a:p>
        </p:txBody>
      </p:sp>
      <p:pic>
        <p:nvPicPr>
          <p:cNvPr id="8" name="Picture 2" descr="C:\Users\OEM\Desktop\PONENCIA FELAFACS\images diapo\caricatura-LA-NACION-octub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729" y="1484784"/>
            <a:ext cx="3674743" cy="2583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EM\Desktop\PONENCIA FELAFACS\images diapo\images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612" y="414908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0" name="3 Título"/>
          <p:cNvSpPr txBox="1">
            <a:spLocks/>
          </p:cNvSpPr>
          <p:nvPr/>
        </p:nvSpPr>
        <p:spPr bwMode="auto">
          <a:xfrm>
            <a:off x="432048" y="1268760"/>
            <a:ext cx="421196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PE" sz="1500" b="1" dirty="0" smtClean="0">
                <a:solidFill>
                  <a:srgbClr val="00B050"/>
                </a:solidFill>
              </a:rPr>
              <a:t>“EL BUEN JUEZ POR SU CASA EMPIEZA”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5145"/>
            <a:ext cx="5976664" cy="660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52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246" y="-6350"/>
            <a:ext cx="6504358" cy="63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53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2" name="1 Título"/>
          <p:cNvSpPr>
            <a:spLocks noGrp="1"/>
          </p:cNvSpPr>
          <p:nvPr>
            <p:ph type="title"/>
          </p:nvPr>
        </p:nvSpPr>
        <p:spPr>
          <a:xfrm>
            <a:off x="179512" y="332656"/>
            <a:ext cx="8805664" cy="1143000"/>
          </a:xfrm>
        </p:spPr>
        <p:txBody>
          <a:bodyPr/>
          <a:lstStyle/>
          <a:p>
            <a:r>
              <a:rPr lang="es-MX" sz="2500" b="1" dirty="0" smtClean="0">
                <a:solidFill>
                  <a:schemeClr val="tx1">
                    <a:lumMod val="95000"/>
                    <a:lumOff val="5000"/>
                  </a:schemeClr>
                </a:solidFill>
              </a:rPr>
              <a:t>Incluir en los planes de estudio de la facultades de </a:t>
            </a:r>
            <a:r>
              <a:rPr lang="es-MX" sz="2500" b="1" u="sng" dirty="0" smtClean="0">
                <a:solidFill>
                  <a:schemeClr val="tx1">
                    <a:lumMod val="95000"/>
                    <a:lumOff val="5000"/>
                  </a:schemeClr>
                </a:solidFill>
              </a:rPr>
              <a:t>comunicación, normas, leyes, códigos, Marco de </a:t>
            </a:r>
            <a:r>
              <a:rPr lang="es-MX" sz="2500" b="1" u="sng" dirty="0" err="1" smtClean="0">
                <a:solidFill>
                  <a:schemeClr val="tx1">
                    <a:lumMod val="95000"/>
                    <a:lumOff val="5000"/>
                  </a:schemeClr>
                </a:solidFill>
              </a:rPr>
              <a:t>Hyogo</a:t>
            </a:r>
            <a:r>
              <a:rPr lang="es-MX" sz="2500" b="1" u="sng" dirty="0" smtClean="0">
                <a:solidFill>
                  <a:schemeClr val="tx1">
                    <a:lumMod val="95000"/>
                    <a:lumOff val="5000"/>
                  </a:schemeClr>
                </a:solidFill>
              </a:rPr>
              <a:t>  etc...</a:t>
            </a:r>
            <a:br>
              <a:rPr lang="es-MX" sz="2500" b="1" u="sng" dirty="0" smtClean="0">
                <a:solidFill>
                  <a:schemeClr val="tx1">
                    <a:lumMod val="95000"/>
                    <a:lumOff val="5000"/>
                  </a:schemeClr>
                </a:solidFill>
              </a:rPr>
            </a:br>
            <a:r>
              <a:rPr lang="es-MX" sz="2500" b="1" dirty="0" smtClean="0">
                <a:solidFill>
                  <a:schemeClr val="tx1">
                    <a:lumMod val="95000"/>
                    <a:lumOff val="5000"/>
                  </a:schemeClr>
                </a:solidFill>
              </a:rPr>
              <a:t>Proyectos en </a:t>
            </a:r>
            <a:r>
              <a:rPr lang="es-MX" sz="2500" b="1" dirty="0" err="1" smtClean="0">
                <a:solidFill>
                  <a:schemeClr val="tx1">
                    <a:lumMod val="95000"/>
                    <a:lumOff val="5000"/>
                  </a:schemeClr>
                </a:solidFill>
              </a:rPr>
              <a:t>GdR</a:t>
            </a:r>
            <a:r>
              <a:rPr lang="es-MX" sz="2500" b="1" dirty="0" smtClean="0">
                <a:solidFill>
                  <a:schemeClr val="tx1">
                    <a:lumMod val="95000"/>
                    <a:lumOff val="5000"/>
                  </a:schemeClr>
                </a:solidFill>
              </a:rPr>
              <a:t> y comunicación</a:t>
            </a:r>
            <a:r>
              <a:rPr lang="es-MX" sz="3000" b="1" dirty="0" smtClean="0">
                <a:solidFill>
                  <a:schemeClr val="tx1">
                    <a:lumMod val="95000"/>
                    <a:lumOff val="5000"/>
                  </a:schemeClr>
                </a:solidFill>
              </a:rPr>
              <a:t>.</a:t>
            </a:r>
            <a:endParaRPr lang="es-MX" sz="3000" dirty="0"/>
          </a:p>
        </p:txBody>
      </p:sp>
      <p:sp>
        <p:nvSpPr>
          <p:cNvPr id="10" name="2 Marcador de contenido"/>
          <p:cNvSpPr txBox="1">
            <a:spLocks/>
          </p:cNvSpPr>
          <p:nvPr/>
        </p:nvSpPr>
        <p:spPr bwMode="auto">
          <a:xfrm>
            <a:off x="216124" y="1772816"/>
            <a:ext cx="5075956" cy="460851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Font typeface="Arial" charset="0"/>
              <a:buNone/>
            </a:pPr>
            <a:r>
              <a:rPr lang="es-MX" b="1" dirty="0" smtClean="0">
                <a:solidFill>
                  <a:srgbClr val="00B050"/>
                </a:solidFill>
              </a:rPr>
              <a:t>Código de conducta relativo al socorro  del Movimiento Internacional  Cruz Roja  (3/10)</a:t>
            </a:r>
          </a:p>
          <a:p>
            <a:pPr marL="0" indent="0" algn="ctr">
              <a:lnSpc>
                <a:spcPct val="170000"/>
              </a:lnSpc>
              <a:buFont typeface="Arial" charset="0"/>
              <a:buNone/>
            </a:pPr>
            <a:endParaRPr lang="es-MX" b="1" dirty="0" smtClean="0">
              <a:solidFill>
                <a:srgbClr val="00B050"/>
              </a:solidFill>
            </a:endParaRPr>
          </a:p>
          <a:p>
            <a:pPr algn="ctr">
              <a:lnSpc>
                <a:spcPct val="170000"/>
              </a:lnSpc>
            </a:pPr>
            <a:r>
              <a:rPr lang="es-PE" b="1" dirty="0" smtClean="0">
                <a:solidFill>
                  <a:srgbClr val="00B050"/>
                </a:solidFill>
              </a:rPr>
              <a:t>1. Lo primero es el deber humanitario</a:t>
            </a:r>
          </a:p>
          <a:p>
            <a:pPr marL="0" indent="0" algn="ctr">
              <a:lnSpc>
                <a:spcPct val="170000"/>
              </a:lnSpc>
              <a:buFont typeface="Arial" charset="0"/>
              <a:buNone/>
            </a:pPr>
            <a:r>
              <a:rPr lang="es-PE" b="1" dirty="0" smtClean="0">
                <a:solidFill>
                  <a:srgbClr val="00B050"/>
                </a:solidFill>
              </a:rPr>
              <a:t> </a:t>
            </a:r>
            <a:endParaRPr lang="es-MX" b="1" dirty="0" smtClean="0">
              <a:solidFill>
                <a:srgbClr val="00B050"/>
              </a:solidFill>
            </a:endParaRPr>
          </a:p>
          <a:p>
            <a:pPr algn="ctr">
              <a:lnSpc>
                <a:spcPct val="170000"/>
              </a:lnSpc>
            </a:pPr>
            <a:r>
              <a:rPr lang="es-PE" b="1" dirty="0" smtClean="0">
                <a:solidFill>
                  <a:srgbClr val="00B050"/>
                </a:solidFill>
              </a:rPr>
              <a:t>2. La ayuda prestada no está condicionada por la raza, el credo o la nacionalidad de los beneficiarios ni ninguna otra distinción de índole adversa. El orden de prioridad de la asistencia se establece únicamente en función de las necesidades.</a:t>
            </a:r>
          </a:p>
          <a:p>
            <a:pPr algn="ctr">
              <a:lnSpc>
                <a:spcPct val="170000"/>
              </a:lnSpc>
            </a:pPr>
            <a:r>
              <a:rPr lang="es-PE" b="1" dirty="0" smtClean="0">
                <a:solidFill>
                  <a:srgbClr val="00B050"/>
                </a:solidFill>
              </a:rPr>
              <a:t>3. La ayuda no se utilizará para favorecer una determinada opinión política o religiosa</a:t>
            </a:r>
          </a:p>
          <a:p>
            <a:pPr>
              <a:lnSpc>
                <a:spcPct val="170000"/>
              </a:lnSpc>
            </a:pPr>
            <a:endParaRPr lang="es-MX" dirty="0" smtClean="0"/>
          </a:p>
          <a:p>
            <a:pPr>
              <a:lnSpc>
                <a:spcPct val="170000"/>
              </a:lnSpc>
            </a:pPr>
            <a:endParaRPr lang="es-MX" dirty="0" smtClean="0"/>
          </a:p>
          <a:p>
            <a:pPr marL="0" indent="0">
              <a:lnSpc>
                <a:spcPct val="170000"/>
              </a:lnSpc>
              <a:buFont typeface="Arial" charset="0"/>
              <a:buNone/>
            </a:pPr>
            <a:endParaRPr lang="es-MX" dirty="0"/>
          </a:p>
        </p:txBody>
      </p:sp>
      <p:pic>
        <p:nvPicPr>
          <p:cNvPr id="12" name="Picture 6" descr="https://encrypted-tbn1.google.com/images?q=tbn:ANd9GcQWcChuwjwpuIE1epPrkk7QkZWYtA-T59YLVYI_ISz_oJ1ZVK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777" y="213285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fbcdn-sphotos-d-a.akamaihd.net/hphotos-ak-ash3/527488_4142139589856_193861587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495382"/>
            <a:ext cx="3721779" cy="126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6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7" name="1 Título"/>
          <p:cNvSpPr txBox="1">
            <a:spLocks/>
          </p:cNvSpPr>
          <p:nvPr/>
        </p:nvSpPr>
        <p:spPr bwMode="auto">
          <a:xfrm>
            <a:off x="323528" y="1340768"/>
            <a:ext cx="4536504" cy="17338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MX" sz="2500" b="1" dirty="0" smtClean="0">
                <a:solidFill>
                  <a:schemeClr val="bg1">
                    <a:lumMod val="50000"/>
                  </a:schemeClr>
                </a:solidFill>
              </a:rPr>
              <a:t>Promover la participación de estudiantes de las facultades de comunicación en GDR</a:t>
            </a:r>
          </a:p>
          <a:p>
            <a:endParaRPr lang="es-MX" sz="2500" b="1" dirty="0">
              <a:solidFill>
                <a:schemeClr val="bg1">
                  <a:lumMod val="50000"/>
                </a:schemeClr>
              </a:solidFill>
            </a:endParaRPr>
          </a:p>
          <a:p>
            <a:r>
              <a:rPr lang="es-MX" sz="2500" b="1" dirty="0" smtClean="0">
                <a:solidFill>
                  <a:schemeClr val="bg1">
                    <a:lumMod val="50000"/>
                  </a:schemeClr>
                </a:solidFill>
              </a:rPr>
              <a:t>Genera cultura de la prevención- resiliencia</a:t>
            </a:r>
            <a:endParaRPr lang="es-MX" sz="2500" b="1" dirty="0">
              <a:solidFill>
                <a:schemeClr val="bg1">
                  <a:lumMod val="50000"/>
                </a:schemeClr>
              </a:solidFill>
            </a:endParaRPr>
          </a:p>
        </p:txBody>
      </p:sp>
      <p:pic>
        <p:nvPicPr>
          <p:cNvPr id="8" name="Picture 2" descr="http://photos1.hi5.com/0063/370/292/fGz5OB37029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611" y="692696"/>
            <a:ext cx="3419872" cy="2562274"/>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251520" y="2991295"/>
            <a:ext cx="4464496" cy="15898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500" b="1" dirty="0" smtClean="0">
                <a:solidFill>
                  <a:schemeClr val="bg1">
                    <a:lumMod val="50000"/>
                  </a:schemeClr>
                </a:solidFill>
              </a:rPr>
              <a:t>Esto fortalecerá la formación de los comunicadores/ comunicólogos </a:t>
            </a:r>
            <a:endParaRPr lang="es-MX" sz="2500" b="1" dirty="0">
              <a:solidFill>
                <a:schemeClr val="bg1">
                  <a:lumMod val="50000"/>
                </a:schemeClr>
              </a:solidFill>
            </a:endParaRPr>
          </a:p>
        </p:txBody>
      </p:sp>
      <p:sp>
        <p:nvSpPr>
          <p:cNvPr id="10" name="1 Título"/>
          <p:cNvSpPr txBox="1">
            <a:spLocks/>
          </p:cNvSpPr>
          <p:nvPr/>
        </p:nvSpPr>
        <p:spPr>
          <a:xfrm>
            <a:off x="323528" y="4442771"/>
            <a:ext cx="4464496" cy="158983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a:solidFill>
                  <a:schemeClr val="bg1">
                    <a:lumMod val="50000"/>
                  </a:schemeClr>
                </a:solidFill>
              </a:rPr>
              <a:t> </a:t>
            </a:r>
          </a:p>
          <a:p>
            <a:r>
              <a:rPr lang="es-MX" sz="2800" b="1" dirty="0">
                <a:solidFill>
                  <a:schemeClr val="bg1">
                    <a:lumMod val="50000"/>
                  </a:schemeClr>
                </a:solidFill>
              </a:rPr>
              <a:t>Los comunicadores, la sociedad </a:t>
            </a:r>
            <a:r>
              <a:rPr lang="es-MX" sz="2800" b="1" dirty="0" smtClean="0">
                <a:solidFill>
                  <a:schemeClr val="bg1">
                    <a:lumMod val="50000"/>
                  </a:schemeClr>
                </a:solidFill>
              </a:rPr>
              <a:t>así </a:t>
            </a:r>
            <a:r>
              <a:rPr lang="es-MX" sz="2800" b="1" dirty="0">
                <a:solidFill>
                  <a:schemeClr val="bg1">
                    <a:lumMod val="50000"/>
                  </a:schemeClr>
                </a:solidFill>
              </a:rPr>
              <a:t>como las </a:t>
            </a:r>
            <a:r>
              <a:rPr lang="es-MX" sz="2800" b="1" dirty="0" err="1">
                <a:solidFill>
                  <a:schemeClr val="bg1">
                    <a:lumMod val="50000"/>
                  </a:schemeClr>
                </a:solidFill>
              </a:rPr>
              <a:t>ONG´s</a:t>
            </a:r>
            <a:r>
              <a:rPr lang="es-MX" sz="2800" b="1" dirty="0">
                <a:solidFill>
                  <a:schemeClr val="bg1">
                    <a:lumMod val="50000"/>
                  </a:schemeClr>
                </a:solidFill>
              </a:rPr>
              <a:t> involucradas y facultades de comunicación deben trabajar en conjunto </a:t>
            </a:r>
            <a:endParaRPr lang="es-MX" sz="2500" b="1" dirty="0">
              <a:solidFill>
                <a:schemeClr val="bg1">
                  <a:lumMod val="50000"/>
                </a:schemeClr>
              </a:solidFill>
            </a:endParaRPr>
          </a:p>
        </p:txBody>
      </p:sp>
      <p:pic>
        <p:nvPicPr>
          <p:cNvPr id="11" name="Picture 2" descr="https://encrypted-tbn3.google.com/images?q=tbn:ANd9GcQNv0yO01cWRMt8e8cJYROS-a7c6K3wv92qPZ80CvnqUYJ9z30H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399" y="3238698"/>
            <a:ext cx="2400750" cy="285526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971600" y="620688"/>
            <a:ext cx="4032448" cy="461665"/>
          </a:xfrm>
          <a:prstGeom prst="rect">
            <a:avLst/>
          </a:prstGeom>
          <a:noFill/>
        </p:spPr>
        <p:txBody>
          <a:bodyPr wrap="square" rtlCol="0">
            <a:spAutoFit/>
          </a:bodyPr>
          <a:lstStyle/>
          <a:p>
            <a:r>
              <a:rPr lang="es-MX" b="1" dirty="0" smtClean="0"/>
              <a:t>«BENEFICIOS»</a:t>
            </a:r>
            <a:endParaRPr lang="es-MX" b="1" dirty="0"/>
          </a:p>
        </p:txBody>
      </p:sp>
    </p:spTree>
    <p:extLst>
      <p:ext uri="{BB962C8B-B14F-4D97-AF65-F5344CB8AC3E}">
        <p14:creationId xmlns:p14="http://schemas.microsoft.com/office/powerpoint/2010/main" val="24938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 </a:t>
            </a:r>
            <a:endParaRPr lang="es-MX" dirty="0"/>
          </a:p>
        </p:txBody>
      </p:sp>
      <p:sp>
        <p:nvSpPr>
          <p:cNvPr id="3" name="2 Marcador de contenido"/>
          <p:cNvSpPr>
            <a:spLocks noGrp="1"/>
          </p:cNvSpPr>
          <p:nvPr>
            <p:ph idx="1"/>
          </p:nvPr>
        </p:nvSpPr>
        <p:spPr>
          <a:xfrm>
            <a:off x="457200" y="1600200"/>
            <a:ext cx="8363272" cy="4853136"/>
          </a:xfrm>
        </p:spPr>
        <p:txBody>
          <a:bodyPr/>
          <a:lstStyle/>
          <a:p>
            <a:r>
              <a:rPr lang="es-MX" sz="1500" b="1" dirty="0" smtClean="0"/>
              <a:t>Pagina web </a:t>
            </a:r>
          </a:p>
          <a:p>
            <a:pPr marL="0" indent="0">
              <a:buNone/>
            </a:pPr>
            <a:r>
              <a:rPr lang="es-MX" sz="1500" dirty="0">
                <a:hlinkClick r:id="rId2"/>
              </a:rPr>
              <a:t>http://mexico.cnn.com</a:t>
            </a:r>
            <a:r>
              <a:rPr lang="es-MX" sz="1500" dirty="0" smtClean="0">
                <a:hlinkClick r:id="rId2"/>
              </a:rPr>
              <a:t>/</a:t>
            </a:r>
            <a:endParaRPr lang="es-MX" sz="1500" dirty="0" smtClean="0"/>
          </a:p>
          <a:p>
            <a:pPr marL="0" indent="0">
              <a:buNone/>
            </a:pPr>
            <a:endParaRPr lang="es-MX" sz="1500" dirty="0"/>
          </a:p>
          <a:p>
            <a:r>
              <a:rPr lang="es-MX" sz="1500" b="1" dirty="0"/>
              <a:t>La gestión de riesgo de desastres hoy: Contextos globales, herramientas </a:t>
            </a:r>
            <a:r>
              <a:rPr lang="es-MX" sz="1500" b="1" dirty="0" smtClean="0"/>
              <a:t>locales</a:t>
            </a:r>
          </a:p>
          <a:p>
            <a:pPr marL="0" indent="0">
              <a:buNone/>
            </a:pPr>
            <a:r>
              <a:rPr lang="es-MX" sz="1500" dirty="0" smtClean="0"/>
              <a:t>Autores</a:t>
            </a:r>
            <a:r>
              <a:rPr lang="es-MX" sz="1500" b="1" dirty="0" smtClean="0"/>
              <a:t>:  </a:t>
            </a:r>
            <a:r>
              <a:rPr lang="es-MX" sz="1500" dirty="0"/>
              <a:t>NU. Estrategia Internacional para la </a:t>
            </a:r>
            <a:r>
              <a:rPr lang="es-MX" sz="1500" dirty="0" smtClean="0"/>
              <a:t>Reducción </a:t>
            </a:r>
            <a:r>
              <a:rPr lang="es-MX" sz="1500" dirty="0"/>
              <a:t>de Desastres; San José, CR; </a:t>
            </a:r>
            <a:r>
              <a:rPr lang="es-MX" sz="1500" dirty="0" smtClean="0"/>
              <a:t>2008</a:t>
            </a:r>
          </a:p>
          <a:p>
            <a:endParaRPr lang="es-MX" sz="1500" dirty="0"/>
          </a:p>
          <a:p>
            <a:r>
              <a:rPr lang="es-MX" sz="1600" b="1" u="sng" dirty="0"/>
              <a:t>Comunicación para la Gestión del Riesgo o El Riesgo de Gestionar Estratégicamente la </a:t>
            </a:r>
            <a:r>
              <a:rPr lang="es-MX" sz="1600" b="1" u="sng" dirty="0" smtClean="0"/>
              <a:t>Comunicación    </a:t>
            </a:r>
            <a:r>
              <a:rPr lang="es-MX" sz="1600" dirty="0"/>
              <a:t>Autor: Miguel </a:t>
            </a:r>
            <a:r>
              <a:rPr lang="es-MX" sz="1600" dirty="0" err="1"/>
              <a:t>Angel</a:t>
            </a:r>
            <a:r>
              <a:rPr lang="es-MX" sz="1600" dirty="0"/>
              <a:t> Ibarra </a:t>
            </a:r>
            <a:r>
              <a:rPr lang="es-MX" sz="1600" dirty="0" err="1"/>
              <a:t>Lopez</a:t>
            </a:r>
            <a:r>
              <a:rPr lang="es-MX" sz="1600" dirty="0" smtClean="0"/>
              <a:t>.</a:t>
            </a:r>
            <a:endParaRPr lang="es-MX" sz="1600" b="1" u="sng" dirty="0" smtClean="0"/>
          </a:p>
          <a:p>
            <a:r>
              <a:rPr lang="es-MX" sz="1600" b="1" u="sng" dirty="0">
                <a:hlinkClick r:id="rId3"/>
              </a:rPr>
              <a:t>http://</a:t>
            </a:r>
            <a:r>
              <a:rPr lang="es-MX" sz="1600" b="1" u="sng" dirty="0" smtClean="0">
                <a:hlinkClick r:id="rId3"/>
              </a:rPr>
              <a:t>es.scribd.com/doc/23980551/Comunicacion-para-la-Gestion-del-Riesgo-o-El-Riesgo-de-Gestionar-Estrategicamente-la-Comunicacion</a:t>
            </a:r>
            <a:endParaRPr lang="es-MX" sz="1600" b="1" u="sng" dirty="0" smtClean="0"/>
          </a:p>
          <a:p>
            <a:endParaRPr lang="es-MX" sz="1600" b="1" u="sng" dirty="0" smtClean="0"/>
          </a:p>
          <a:p>
            <a:pPr marL="0" indent="0">
              <a:buNone/>
            </a:pPr>
            <a:endParaRPr lang="es-MX" sz="1500" dirty="0" smtClean="0"/>
          </a:p>
          <a:p>
            <a:r>
              <a:rPr lang="es-MX" sz="1500" b="1" dirty="0" smtClean="0"/>
              <a:t>Las lecciones del </a:t>
            </a:r>
            <a:r>
              <a:rPr lang="es-MX" sz="1500" b="1" dirty="0"/>
              <a:t>P</a:t>
            </a:r>
            <a:r>
              <a:rPr lang="es-MX" sz="1500" b="1" dirty="0" smtClean="0"/>
              <a:t>royecto Norte de  Veracruz y los sistemas de alerta</a:t>
            </a:r>
          </a:p>
          <a:p>
            <a:pPr marL="0" indent="0">
              <a:buNone/>
            </a:pPr>
            <a:r>
              <a:rPr lang="es-MX" sz="1500" dirty="0" smtClean="0"/>
              <a:t>Autor: Dr. </a:t>
            </a:r>
            <a:r>
              <a:rPr lang="es-MX" sz="1500" dirty="0" err="1" smtClean="0"/>
              <a:t>Jesus</a:t>
            </a:r>
            <a:r>
              <a:rPr lang="es-MX" sz="1500" dirty="0" smtClean="0"/>
              <a:t> Manuel </a:t>
            </a:r>
            <a:r>
              <a:rPr lang="es-MX" sz="1500" dirty="0" err="1" smtClean="0"/>
              <a:t>Macias</a:t>
            </a:r>
            <a:r>
              <a:rPr lang="es-MX" sz="1500" dirty="0" smtClean="0"/>
              <a:t> Medrano  CIESAS- México</a:t>
            </a:r>
          </a:p>
          <a:p>
            <a:pPr marL="0" indent="0">
              <a:buNone/>
            </a:pPr>
            <a:endParaRPr lang="es-MX" sz="1500" b="1" dirty="0" smtClean="0"/>
          </a:p>
          <a:p>
            <a:r>
              <a:rPr lang="es-MX" sz="1600" b="1" dirty="0"/>
              <a:t> </a:t>
            </a:r>
            <a:r>
              <a:rPr lang="es-MX" sz="1600" b="1" dirty="0">
                <a:hlinkClick r:id="rId4"/>
              </a:rPr>
              <a:t>Código de conducta relativo al socorro en casos - Cruz Roja ...</a:t>
            </a:r>
            <a:endParaRPr lang="es-MX" sz="1600" b="1" dirty="0"/>
          </a:p>
          <a:p>
            <a:pPr marL="0" indent="0">
              <a:buNone/>
            </a:pPr>
            <a:endParaRPr lang="es-MX" sz="1500" dirty="0"/>
          </a:p>
        </p:txBody>
      </p:sp>
    </p:spTree>
    <p:extLst>
      <p:ext uri="{BB962C8B-B14F-4D97-AF65-F5344CB8AC3E}">
        <p14:creationId xmlns:p14="http://schemas.microsoft.com/office/powerpoint/2010/main" val="74696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bwMode="auto">
          <a:xfrm>
            <a:off x="4775504" y="768721"/>
            <a:ext cx="3024336" cy="2666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MX" sz="2600" dirty="0" smtClean="0">
                <a:solidFill>
                  <a:schemeClr val="tx2"/>
                </a:solidFill>
                <a:latin typeface="Snap ITC" pitchFamily="82" charset="0"/>
              </a:rPr>
              <a:t>GRACIAS</a:t>
            </a:r>
          </a:p>
          <a:p>
            <a:pPr algn="ctr"/>
            <a:r>
              <a:rPr lang="es-MX" sz="2600" dirty="0" smtClean="0">
                <a:solidFill>
                  <a:schemeClr val="tx2"/>
                </a:solidFill>
                <a:latin typeface="Snap ITC" pitchFamily="82" charset="0"/>
              </a:rPr>
              <a:t>THANKS</a:t>
            </a:r>
          </a:p>
          <a:p>
            <a:pPr algn="ctr"/>
            <a:r>
              <a:rPr lang="es-MX" sz="2600" dirty="0" smtClean="0">
                <a:solidFill>
                  <a:schemeClr val="tx2"/>
                </a:solidFill>
                <a:latin typeface="Snap ITC" pitchFamily="82" charset="0"/>
              </a:rPr>
              <a:t>MERCI</a:t>
            </a:r>
          </a:p>
          <a:p>
            <a:pPr algn="ctr"/>
            <a:r>
              <a:rPr lang="ar-AE" sz="2600" dirty="0" smtClean="0">
                <a:solidFill>
                  <a:schemeClr val="tx2"/>
                </a:solidFill>
                <a:latin typeface="Snap ITC" pitchFamily="82" charset="0"/>
              </a:rPr>
              <a:t>شكرا</a:t>
            </a:r>
            <a:endParaRPr lang="es-MX" sz="2600" dirty="0" smtClean="0">
              <a:solidFill>
                <a:schemeClr val="tx2"/>
              </a:solidFill>
              <a:latin typeface="Snap ITC" pitchFamily="82" charset="0"/>
            </a:endParaRPr>
          </a:p>
        </p:txBody>
      </p:sp>
      <p:pic>
        <p:nvPicPr>
          <p:cNvPr id="8" name="Picture 2" descr="C:\Users\OEM\Desktop\8 de mayo\graci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040" y="476672"/>
            <a:ext cx="2870056" cy="372961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15271" y="5602595"/>
            <a:ext cx="7560840" cy="1138773"/>
          </a:xfrm>
          <a:prstGeom prst="rect">
            <a:avLst/>
          </a:prstGeom>
          <a:noFill/>
        </p:spPr>
        <p:txBody>
          <a:bodyPr wrap="square" rtlCol="0">
            <a:spAutoFit/>
          </a:bodyPr>
          <a:lstStyle/>
          <a:p>
            <a:pPr algn="ctr"/>
            <a:r>
              <a:rPr lang="es-MX" sz="2200" dirty="0" smtClean="0"/>
              <a:t>Bernardo Nava Aguilar</a:t>
            </a:r>
          </a:p>
          <a:p>
            <a:pPr algn="ctr"/>
            <a:r>
              <a:rPr lang="es-MX" sz="2200" dirty="0" smtClean="0"/>
              <a:t>Email: </a:t>
            </a:r>
            <a:r>
              <a:rPr lang="es-MX" sz="2200" dirty="0" smtClean="0">
                <a:hlinkClick r:id="rId4"/>
              </a:rPr>
              <a:t>bernardo.nava.aguilar@gmail.com</a:t>
            </a:r>
            <a:endParaRPr lang="es-MX" sz="2200" dirty="0" smtClean="0"/>
          </a:p>
          <a:p>
            <a:pPr algn="ctr"/>
            <a:endParaRPr lang="es-MX" dirty="0"/>
          </a:p>
        </p:txBody>
      </p:sp>
      <p:sp>
        <p:nvSpPr>
          <p:cNvPr id="4" name="3 CuadroTexto"/>
          <p:cNvSpPr txBox="1"/>
          <p:nvPr/>
        </p:nvSpPr>
        <p:spPr>
          <a:xfrm>
            <a:off x="522163" y="4293096"/>
            <a:ext cx="8226301" cy="830997"/>
          </a:xfrm>
          <a:prstGeom prst="rect">
            <a:avLst/>
          </a:prstGeom>
          <a:noFill/>
        </p:spPr>
        <p:txBody>
          <a:bodyPr wrap="square" rtlCol="0">
            <a:spAutoFit/>
          </a:bodyPr>
          <a:lstStyle/>
          <a:p>
            <a:pPr marL="0" indent="0" algn="ctr">
              <a:buNone/>
            </a:pPr>
            <a:r>
              <a:rPr lang="es-MX" i="1" dirty="0" smtClean="0">
                <a:solidFill>
                  <a:srgbClr val="FF0000"/>
                </a:solidFill>
                <a:latin typeface="Harlow Solid Italic" pitchFamily="82" charset="0"/>
                <a:cs typeface="Arial" pitchFamily="34" charset="0"/>
              </a:rPr>
              <a:t>«Nada </a:t>
            </a:r>
            <a:r>
              <a:rPr lang="es-MX" i="1" dirty="0">
                <a:solidFill>
                  <a:srgbClr val="FF0000"/>
                </a:solidFill>
                <a:latin typeface="Harlow Solid Italic" pitchFamily="82" charset="0"/>
                <a:cs typeface="Arial" pitchFamily="34" charset="0"/>
              </a:rPr>
              <a:t>es imposible para cambiar el </a:t>
            </a:r>
            <a:r>
              <a:rPr lang="es-MX" i="1" dirty="0" err="1">
                <a:solidFill>
                  <a:srgbClr val="FF0000"/>
                </a:solidFill>
                <a:latin typeface="Harlow Solid Italic" pitchFamily="82" charset="0"/>
                <a:cs typeface="Arial" pitchFamily="34" charset="0"/>
              </a:rPr>
              <a:t>mundoo</a:t>
            </a:r>
            <a:r>
              <a:rPr lang="es-MX" i="1" dirty="0" smtClean="0">
                <a:solidFill>
                  <a:srgbClr val="FF0000"/>
                </a:solidFill>
                <a:latin typeface="Harlow Solid Italic" pitchFamily="82" charset="0"/>
                <a:cs typeface="Arial" pitchFamily="34" charset="0"/>
              </a:rPr>
              <a:t>»</a:t>
            </a:r>
          </a:p>
          <a:p>
            <a:pPr marL="0" indent="0" algn="ctr">
              <a:buNone/>
            </a:pPr>
            <a:r>
              <a:rPr lang="es-MX" i="1" dirty="0" smtClean="0">
                <a:solidFill>
                  <a:srgbClr val="FF0000"/>
                </a:solidFill>
                <a:latin typeface="Harlow Solid Italic" pitchFamily="82" charset="0"/>
                <a:cs typeface="Arial" pitchFamily="34" charset="0"/>
              </a:rPr>
              <a:t>Rigoberta Menchu </a:t>
            </a:r>
            <a:r>
              <a:rPr lang="es-MX" i="1" dirty="0" err="1" smtClean="0">
                <a:solidFill>
                  <a:srgbClr val="FF0000"/>
                </a:solidFill>
                <a:latin typeface="Harlow Solid Italic" pitchFamily="82" charset="0"/>
                <a:cs typeface="Arial" pitchFamily="34" charset="0"/>
              </a:rPr>
              <a:t>Tum</a:t>
            </a:r>
            <a:r>
              <a:rPr lang="es-MX" i="1" dirty="0" smtClean="0">
                <a:solidFill>
                  <a:srgbClr val="FF0000"/>
                </a:solidFill>
                <a:latin typeface="Harlow Solid Italic" pitchFamily="82" charset="0"/>
                <a:cs typeface="Arial" pitchFamily="34" charset="0"/>
              </a:rPr>
              <a:t> </a:t>
            </a:r>
            <a:endParaRPr lang="es-MX" i="1" dirty="0">
              <a:solidFill>
                <a:srgbClr val="FF0000"/>
              </a:solidFill>
              <a:latin typeface="Harlow Solid Italic" pitchFamily="82" charset="0"/>
              <a:cs typeface="Arial" pitchFamily="34" charset="0"/>
            </a:endParaRPr>
          </a:p>
        </p:txBody>
      </p:sp>
    </p:spTree>
    <p:extLst>
      <p:ext uri="{BB962C8B-B14F-4D97-AF65-F5344CB8AC3E}">
        <p14:creationId xmlns:p14="http://schemas.microsoft.com/office/powerpoint/2010/main" val="2493835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7" name="2 Marcador de contenido"/>
          <p:cNvSpPr txBox="1">
            <a:spLocks/>
          </p:cNvSpPr>
          <p:nvPr/>
        </p:nvSpPr>
        <p:spPr bwMode="auto">
          <a:xfrm>
            <a:off x="306895" y="1196752"/>
            <a:ext cx="5400600" cy="51845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E" dirty="0" smtClean="0"/>
              <a:t>Tampoco es hacerlos expertos en materia de “ética desastrologica”, pero si que tenga siempre presente la pertinencia cultural, respetar las diferentes culturas, y los modus vivendi  de la sociedad y cada individuo.</a:t>
            </a:r>
            <a:endParaRPr lang="es-MX" dirty="0" smtClean="0"/>
          </a:p>
          <a:p>
            <a:endParaRPr lang="es-MX" dirty="0"/>
          </a:p>
        </p:txBody>
      </p:sp>
      <p:pic>
        <p:nvPicPr>
          <p:cNvPr id="8" name="Picture 2" descr="C:\Users\OEM\Desktop\PONENCIA FELAFACS\images diapo\jij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177" y="188640"/>
            <a:ext cx="308482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EM\Desktop\PONENCIA FELAFACS\images diapo\ei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116" y="2362012"/>
            <a:ext cx="1967557" cy="2795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1.gstatic.com/images?q=tbn:ANd9GcRCKO808JVsAIwVmUXEGHO4YfRO2fapWy2ZYyyipdkbSd7fVuOc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797152"/>
            <a:ext cx="2000250" cy="2286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Título"/>
          <p:cNvSpPr>
            <a:spLocks noGrp="1"/>
          </p:cNvSpPr>
          <p:nvPr>
            <p:ph type="title"/>
          </p:nvPr>
        </p:nvSpPr>
        <p:spPr>
          <a:xfrm>
            <a:off x="1187624" y="260648"/>
            <a:ext cx="7210425" cy="1143000"/>
          </a:xfrm>
        </p:spPr>
        <p:txBody>
          <a:bodyPr/>
          <a:lstStyle/>
          <a:p>
            <a:r>
              <a:rPr lang="es-PE" sz="3000" b="1" dirty="0">
                <a:solidFill>
                  <a:srgbClr val="FF0000"/>
                </a:solidFill>
              </a:rPr>
              <a:t>La desinformación,  mala educación de los medios.</a:t>
            </a:r>
            <a:endParaRPr lang="es-ES" sz="3000" b="1" dirty="0" smtClean="0">
              <a:solidFill>
                <a:srgbClr val="00B0F0"/>
              </a:solidFill>
            </a:endParaRPr>
          </a:p>
        </p:txBody>
      </p:sp>
      <p:sp>
        <p:nvSpPr>
          <p:cNvPr id="13315"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6" name="Rectangle 7"/>
          <p:cNvSpPr/>
          <p:nvPr/>
        </p:nvSpPr>
        <p:spPr>
          <a:xfrm>
            <a:off x="539552" y="6381328"/>
            <a:ext cx="8077200" cy="152400"/>
          </a:xfrm>
          <a:prstGeom prst="rect">
            <a:avLst/>
          </a:prstGeom>
          <a:gradFill flip="none" rotWithShape="1">
            <a:gsLst>
              <a:gs pos="100000">
                <a:srgbClr val="12AEF0"/>
              </a:gs>
              <a:gs pos="13000">
                <a:srgbClr val="FFFFFF"/>
              </a:gs>
            </a:gsLst>
            <a:lin ang="0" scaled="1"/>
            <a:tileRect/>
          </a:gradFill>
          <a:ln>
            <a:no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2 Marcador de contenido"/>
          <p:cNvSpPr txBox="1">
            <a:spLocks/>
          </p:cNvSpPr>
          <p:nvPr/>
        </p:nvSpPr>
        <p:spPr bwMode="auto">
          <a:xfrm>
            <a:off x="3707904" y="1412776"/>
            <a:ext cx="505090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b="1" dirty="0" smtClean="0">
                <a:solidFill>
                  <a:srgbClr val="00B0F0"/>
                </a:solidFill>
              </a:rPr>
              <a:t>Volcán Popocatépetl </a:t>
            </a:r>
          </a:p>
          <a:p>
            <a:pPr marL="0" indent="0">
              <a:buFont typeface="Arial" charset="0"/>
              <a:buNone/>
            </a:pPr>
            <a:r>
              <a:rPr lang="es-PE" sz="1900" dirty="0" smtClean="0"/>
              <a:t>1994 y 2000 (que fueron las ultimas exhalaciones o explosiones fuertes)  No había tenido una  actividad tan intensa como la del presente año, ha sido mas evidente la desinformación  que ha generado los medios, lejos de informar adecuadamente hay grandes brechas de desinformación</a:t>
            </a:r>
            <a:endParaRPr lang="es-MX" sz="1900" dirty="0" smtClean="0"/>
          </a:p>
          <a:p>
            <a:pPr marL="0" indent="0">
              <a:buNone/>
            </a:pPr>
            <a:endParaRPr lang="es-MX" dirty="0" smtClean="0"/>
          </a:p>
          <a:p>
            <a:r>
              <a:rPr lang="es-MX" b="1" dirty="0" smtClean="0">
                <a:solidFill>
                  <a:srgbClr val="00B0F0"/>
                </a:solidFill>
              </a:rPr>
              <a:t>Terremoto Haití </a:t>
            </a:r>
          </a:p>
          <a:p>
            <a:pPr marL="0" indent="0">
              <a:buFont typeface="Arial" charset="0"/>
              <a:buNone/>
            </a:pPr>
            <a:r>
              <a:rPr lang="es-PE" sz="2100" dirty="0" smtClean="0"/>
              <a:t>15,000 toneladas de ayuda humanitaria, y México aporto mas de 11 millones de dólares, esto según la cadena de noticias CNN México</a:t>
            </a:r>
            <a:endParaRPr lang="es-MX" sz="2100" dirty="0" smtClean="0"/>
          </a:p>
          <a:p>
            <a:pPr marL="0" indent="0">
              <a:buFont typeface="Arial" charset="0"/>
              <a:buNone/>
            </a:pPr>
            <a:endParaRPr lang="es-MX" dirty="0"/>
          </a:p>
        </p:txBody>
      </p:sp>
      <p:pic>
        <p:nvPicPr>
          <p:cNvPr id="8" name="Picture 2" descr="C:\Users\OEM\Desktop\PONENCIA FELAFACS\images diapo\pop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60" y="1590001"/>
            <a:ext cx="2501248" cy="1406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EM\Desktop\PONENCIA FELAFACS\images diapo\ntx-popocatepetl-don-goyo-volca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60" y="2957061"/>
            <a:ext cx="2573256" cy="1447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Haiti\Un poder politico caido, pero una Nacion de P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437112"/>
            <a:ext cx="2772308" cy="1848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Título"/>
          <p:cNvSpPr>
            <a:spLocks noGrp="1"/>
          </p:cNvSpPr>
          <p:nvPr>
            <p:ph type="title"/>
          </p:nvPr>
        </p:nvSpPr>
        <p:spPr>
          <a:xfrm>
            <a:off x="601216" y="773832"/>
            <a:ext cx="8219256" cy="1143000"/>
          </a:xfrm>
        </p:spPr>
        <p:txBody>
          <a:bodyPr/>
          <a:lstStyle/>
          <a:p>
            <a:pPr marL="0" indent="0"/>
            <a:r>
              <a:rPr lang="es-PE" sz="2800" b="1" u="sng" dirty="0">
                <a:solidFill>
                  <a:srgbClr val="00B0F0"/>
                </a:solidFill>
              </a:rPr>
              <a:t>DE LA PUBLICACIÓN DE LA EIRD :</a:t>
            </a:r>
            <a:br>
              <a:rPr lang="es-PE" sz="2800" b="1" u="sng" dirty="0">
                <a:solidFill>
                  <a:srgbClr val="00B0F0"/>
                </a:solidFill>
              </a:rPr>
            </a:br>
            <a:r>
              <a:rPr lang="es-PE" sz="2800" b="1" u="sng" dirty="0">
                <a:solidFill>
                  <a:srgbClr val="00B0F0"/>
                </a:solidFill>
              </a:rPr>
              <a:t>“LA GESTIÓN DEL RIESGO DE DESASTRES HOY”</a:t>
            </a:r>
            <a:r>
              <a:rPr lang="es-PE" sz="3600" b="1" u="sng" dirty="0">
                <a:solidFill>
                  <a:srgbClr val="00B0F0"/>
                </a:solidFill>
              </a:rPr>
              <a:t/>
            </a:r>
            <a:br>
              <a:rPr lang="es-PE" sz="3600" b="1" u="sng" dirty="0">
                <a:solidFill>
                  <a:srgbClr val="00B0F0"/>
                </a:solidFill>
              </a:rPr>
            </a:br>
            <a:r>
              <a:rPr lang="es-MX" sz="3600" b="1" dirty="0">
                <a:solidFill>
                  <a:srgbClr val="FFFF00"/>
                </a:solidFill>
              </a:rPr>
              <a:t/>
            </a:r>
            <a:br>
              <a:rPr lang="es-MX" sz="3600" b="1" dirty="0">
                <a:solidFill>
                  <a:srgbClr val="FFFF00"/>
                </a:solidFill>
              </a:rPr>
            </a:br>
            <a:endParaRPr lang="es-ES" sz="3600" b="1" dirty="0" smtClean="0">
              <a:solidFill>
                <a:srgbClr val="00B0F0"/>
              </a:solidFill>
            </a:endParaRPr>
          </a:p>
        </p:txBody>
      </p:sp>
      <p:sp>
        <p:nvSpPr>
          <p:cNvPr id="15363"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8" name="2 Marcador de contenido"/>
          <p:cNvSpPr txBox="1">
            <a:spLocks/>
          </p:cNvSpPr>
          <p:nvPr/>
        </p:nvSpPr>
        <p:spPr bwMode="auto">
          <a:xfrm>
            <a:off x="323528" y="1772816"/>
            <a:ext cx="8640960" cy="4464496"/>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scene3d>
              <a:camera prst="orthographicFront"/>
              <a:lightRig rig="threePt" dir="t"/>
            </a:scene3d>
            <a:sp3d>
              <a:bevelB w="38100" h="38100"/>
            </a:sp3d>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s-PE" b="1" dirty="0" smtClean="0">
              <a:solidFill>
                <a:srgbClr val="00B0F0"/>
              </a:solidFill>
            </a:endParaRPr>
          </a:p>
          <a:p>
            <a:pPr marL="0" indent="0">
              <a:buFont typeface="Arial" charset="0"/>
              <a:buNone/>
            </a:pPr>
            <a:endParaRPr lang="es-MX" b="1" dirty="0" smtClean="0">
              <a:solidFill>
                <a:srgbClr val="008000"/>
              </a:solidFill>
            </a:endParaRPr>
          </a:p>
          <a:p>
            <a:pPr marL="0" indent="0">
              <a:buFont typeface="Arial" charset="0"/>
              <a:buNone/>
            </a:pPr>
            <a:r>
              <a:rPr lang="es-PE" b="1" dirty="0" smtClean="0">
                <a:solidFill>
                  <a:srgbClr val="008000"/>
                </a:solidFill>
              </a:rPr>
              <a:t>• A través de las noticias sobre desastres, contribuyen a situar el tema en las mentes (que no siempre en las agendas) de las comunidades y sus Lideres.</a:t>
            </a:r>
          </a:p>
          <a:p>
            <a:pPr marL="0" indent="0">
              <a:buFont typeface="Arial" charset="0"/>
              <a:buNone/>
            </a:pPr>
            <a:endParaRPr lang="es-MX" b="1" dirty="0" smtClean="0">
              <a:solidFill>
                <a:schemeClr val="bg1"/>
              </a:solidFill>
            </a:endParaRPr>
          </a:p>
          <a:p>
            <a:pPr marL="0" indent="0">
              <a:buFont typeface="Arial" charset="0"/>
              <a:buNone/>
            </a:pPr>
            <a:r>
              <a:rPr lang="es-PE" b="1" dirty="0" smtClean="0">
                <a:solidFill>
                  <a:srgbClr val="FFFF00"/>
                </a:solidFill>
              </a:rPr>
              <a:t>• Presentan distintos puntos de vista sobre esos desastres, y no exclusivamente los comunicados oficiales.</a:t>
            </a:r>
          </a:p>
          <a:p>
            <a:pPr marL="0" indent="0">
              <a:buFont typeface="Arial" charset="0"/>
              <a:buNone/>
            </a:pPr>
            <a:endParaRPr lang="es-MX" b="1" dirty="0" smtClean="0">
              <a:solidFill>
                <a:srgbClr val="FF0000"/>
              </a:solidFill>
            </a:endParaRPr>
          </a:p>
          <a:p>
            <a:pPr marL="0" indent="0">
              <a:buFont typeface="Arial" charset="0"/>
              <a:buNone/>
            </a:pPr>
            <a:r>
              <a:rPr lang="es-PE" b="1" dirty="0" smtClean="0">
                <a:solidFill>
                  <a:srgbClr val="FF0000"/>
                </a:solidFill>
              </a:rPr>
              <a:t>• Recogen y transmiten peticiones y reclamos de las comunidades afectadas por desastres, y facilitan que estas Lleguen alas autoridades y a un publico amplio.</a:t>
            </a:r>
          </a:p>
          <a:p>
            <a:pPr marL="0" indent="0">
              <a:buFont typeface="Arial" charset="0"/>
              <a:buNone/>
            </a:pPr>
            <a:endParaRPr lang="es-MX" dirty="0" smtClean="0">
              <a:solidFill>
                <a:srgbClr val="008000"/>
              </a:solidFill>
            </a:endParaRPr>
          </a:p>
          <a:p>
            <a:endParaRPr lang="es-MX"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sp>
        <p:nvSpPr>
          <p:cNvPr id="7" name="2 Marcador de contenido"/>
          <p:cNvSpPr txBox="1">
            <a:spLocks/>
          </p:cNvSpPr>
          <p:nvPr/>
        </p:nvSpPr>
        <p:spPr bwMode="auto">
          <a:xfrm>
            <a:off x="206960" y="692696"/>
            <a:ext cx="4402832" cy="475252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PE" b="1" dirty="0" smtClean="0">
                <a:solidFill>
                  <a:srgbClr val="FF0000"/>
                </a:solidFill>
              </a:rPr>
              <a:t>• No existe un seguimiento a las noticias que permita conocer la evolución de los hechos dramáticos …..</a:t>
            </a:r>
          </a:p>
          <a:p>
            <a:pPr marL="0" indent="0">
              <a:buFont typeface="Arial" charset="0"/>
              <a:buNone/>
            </a:pPr>
            <a:endParaRPr lang="es-MX" b="1" i="1" dirty="0" smtClean="0">
              <a:solidFill>
                <a:srgbClr val="FF0000"/>
              </a:solidFill>
            </a:endParaRPr>
          </a:p>
          <a:p>
            <a:pPr marL="0" indent="0">
              <a:buFont typeface="Arial" charset="0"/>
              <a:buNone/>
            </a:pPr>
            <a:r>
              <a:rPr lang="es-PE" b="1" dirty="0" smtClean="0">
                <a:solidFill>
                  <a:srgbClr val="FF0000"/>
                </a:solidFill>
              </a:rPr>
              <a:t>• …Prioridad fortalecer la autonomía de las comunidades afectadas y su capacidad para retomar lo mas pronto posible el protagonismo de la situación y las riendas de su propio destino.</a:t>
            </a:r>
            <a:endParaRPr lang="es-MX" b="1" dirty="0" smtClean="0">
              <a:solidFill>
                <a:srgbClr val="FF0000"/>
              </a:solidFill>
            </a:endParaRPr>
          </a:p>
          <a:p>
            <a:endParaRPr lang="es-MX" b="1" dirty="0">
              <a:solidFill>
                <a:srgbClr val="FF0000"/>
              </a:solidFill>
            </a:endParaRPr>
          </a:p>
        </p:txBody>
      </p:sp>
      <p:pic>
        <p:nvPicPr>
          <p:cNvPr id="8" name="Picture 4" descr="https://fbcdn-sphotos-a.akamaihd.net/hphotos-ak-prn1/26071_114698715223293_374328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152" y="260648"/>
            <a:ext cx="4512500" cy="3384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fongdcam.org/wp-content/uploads/2011/06/portadaesfera-285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242" y="3660183"/>
            <a:ext cx="2448273" cy="2577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07504" y="1052736"/>
            <a:ext cx="5818460" cy="4425355"/>
          </a:xfrm>
        </p:spPr>
        <p:txBody>
          <a:bodyPr/>
          <a:lstStyle/>
          <a:p>
            <a:pPr algn="just"/>
            <a:r>
              <a:rPr lang="es-MX" sz="2400" dirty="0" smtClean="0"/>
              <a:t>Así como muchos juegos de la infancia, que generan habilidades, proyectos en GDR, lo hará con los estudiantes, y no solo de comunicación, de muchas áreas y carreras…..</a:t>
            </a:r>
          </a:p>
          <a:p>
            <a:pPr marL="0" indent="0" algn="just">
              <a:buNone/>
            </a:pPr>
            <a:endParaRPr lang="es-MX" sz="2400" dirty="0" smtClean="0"/>
          </a:p>
          <a:p>
            <a:pPr algn="just"/>
            <a:endParaRPr lang="es-MX" sz="2400" dirty="0" smtClean="0"/>
          </a:p>
          <a:p>
            <a:pPr algn="just"/>
            <a:endParaRPr lang="es-MX" sz="2400" dirty="0" smtClean="0"/>
          </a:p>
          <a:p>
            <a:pPr algn="just"/>
            <a:r>
              <a:rPr lang="es-MX" sz="2400" dirty="0" smtClean="0"/>
              <a:t>Como lo han sido los juegos… «</a:t>
            </a:r>
            <a:r>
              <a:rPr lang="es-MX" sz="2400" i="1" dirty="0" smtClean="0">
                <a:latin typeface="Times New Roman" pitchFamily="18" charset="0"/>
                <a:cs typeface="Times New Roman" pitchFamily="18" charset="0"/>
              </a:rPr>
              <a:t>jugando y aprendiendo»</a:t>
            </a:r>
            <a:r>
              <a:rPr lang="es-MX" sz="2400" dirty="0" smtClean="0"/>
              <a:t> algo que se ha dejado en el olvido en las universidades, al menos en México </a:t>
            </a:r>
            <a:endParaRPr lang="es-MX" sz="2400" dirty="0"/>
          </a:p>
        </p:txBody>
      </p:sp>
      <p:pic>
        <p:nvPicPr>
          <p:cNvPr id="5122" name="Picture 2" descr="http://2.bp.blogspot.com/_8u8E28SxglY/S73LNOYC81I/AAAAAAAAALE/N7NnIrDELP0/s1600/Lei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501008"/>
            <a:ext cx="3240360" cy="32185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fimeroteca.com/blog/wp-content/uploads/cubo_de_rub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76672"/>
            <a:ext cx="2844316" cy="327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35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r>
              <a:rPr lang="es-MX" sz="5000" dirty="0" smtClean="0"/>
              <a:t>¿Y COMO ABORDAR LA GESTIÓN DEL RIESGO EN DESASTRES PARA LOS COMUNICADORES?</a:t>
            </a:r>
            <a:endParaRPr lang="es-MX" sz="5000" dirty="0"/>
          </a:p>
        </p:txBody>
      </p:sp>
    </p:spTree>
    <p:extLst>
      <p:ext uri="{BB962C8B-B14F-4D97-AF65-F5344CB8AC3E}">
        <p14:creationId xmlns:p14="http://schemas.microsoft.com/office/powerpoint/2010/main" val="175415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Título"/>
          <p:cNvSpPr>
            <a:spLocks noGrp="1"/>
          </p:cNvSpPr>
          <p:nvPr>
            <p:ph type="title"/>
          </p:nvPr>
        </p:nvSpPr>
        <p:spPr>
          <a:xfrm>
            <a:off x="1344318" y="620688"/>
            <a:ext cx="7210425" cy="1143000"/>
          </a:xfrm>
        </p:spPr>
        <p:txBody>
          <a:bodyPr/>
          <a:lstStyle/>
          <a:p>
            <a:r>
              <a:rPr lang="es-MX" sz="2000" b="1" dirty="0"/>
              <a:t/>
            </a:r>
            <a:br>
              <a:rPr lang="es-MX" sz="2000" b="1" dirty="0"/>
            </a:br>
            <a:r>
              <a:rPr lang="es-MX" sz="2000" b="1" u="sng" dirty="0">
                <a:solidFill>
                  <a:srgbClr val="FF0000"/>
                </a:solidFill>
              </a:rPr>
              <a:t>Comunicación para la Gestión del Riesgo o El Riesgo de Gestionar Estratégicamente la Comunicación</a:t>
            </a:r>
            <a:br>
              <a:rPr lang="es-MX" sz="2000" b="1" u="sng" dirty="0">
                <a:solidFill>
                  <a:srgbClr val="FF0000"/>
                </a:solidFill>
              </a:rPr>
            </a:br>
            <a:r>
              <a:rPr lang="es-MX" sz="2000" dirty="0"/>
              <a:t>Miguel Ángel Ibarra </a:t>
            </a:r>
            <a:r>
              <a:rPr lang="es-MX" sz="2000" dirty="0" smtClean="0"/>
              <a:t>López</a:t>
            </a:r>
            <a:r>
              <a:rPr lang="es-MX" sz="2000" b="1" dirty="0"/>
              <a:t/>
            </a:r>
            <a:br>
              <a:rPr lang="es-MX" sz="2000" b="1" dirty="0"/>
            </a:br>
            <a:endParaRPr lang="es-ES" sz="2000" b="1" dirty="0" smtClean="0">
              <a:solidFill>
                <a:srgbClr val="00B0F0"/>
              </a:solidFill>
            </a:endParaRPr>
          </a:p>
        </p:txBody>
      </p:sp>
      <p:sp>
        <p:nvSpPr>
          <p:cNvPr id="16387" name="4 Marcador de contenido"/>
          <p:cNvSpPr>
            <a:spLocks noGrp="1"/>
          </p:cNvSpPr>
          <p:nvPr>
            <p:ph idx="1"/>
          </p:nvPr>
        </p:nvSpPr>
        <p:spPr/>
        <p:txBody>
          <a:bodyPr/>
          <a:lstStyle/>
          <a:p>
            <a:pPr>
              <a:buFont typeface="Arial" charset="0"/>
              <a:buNone/>
            </a:pPr>
            <a:r>
              <a:rPr lang="es-PE" sz="2400" dirty="0" smtClean="0"/>
              <a:t>	</a:t>
            </a:r>
            <a:endParaRPr lang="es-PE" sz="1400" b="1" dirty="0" smtClean="0"/>
          </a:p>
          <a:p>
            <a:pPr>
              <a:buFont typeface="Arial" charset="0"/>
              <a:buNone/>
            </a:pPr>
            <a:endParaRPr lang="es-ES" sz="1800" b="1" dirty="0" smtClean="0"/>
          </a:p>
        </p:txBody>
      </p:sp>
      <p:pic>
        <p:nvPicPr>
          <p:cNvPr id="7" name="Picture 2" descr="C:\Users\OEM\Desktop\fe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87" y="1823528"/>
            <a:ext cx="6259221" cy="41257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7 Rectángulo"/>
          <p:cNvSpPr/>
          <p:nvPr/>
        </p:nvSpPr>
        <p:spPr>
          <a:xfrm>
            <a:off x="5508104" y="2393156"/>
            <a:ext cx="3396992" cy="2169825"/>
          </a:xfrm>
          <a:prstGeom prst="rect">
            <a:avLst/>
          </a:prstGeom>
        </p:spPr>
        <p:txBody>
          <a:bodyPr wrap="square">
            <a:spAutoFit/>
          </a:bodyPr>
          <a:lstStyle/>
          <a:p>
            <a:pPr>
              <a:lnSpc>
                <a:spcPct val="150000"/>
              </a:lnSpc>
            </a:pPr>
            <a:r>
              <a:rPr lang="es-MX" sz="1500" i="1" dirty="0" smtClean="0">
                <a:solidFill>
                  <a:srgbClr val="00B050"/>
                </a:solidFill>
              </a:rPr>
              <a:t>Sabe a </a:t>
            </a:r>
            <a:r>
              <a:rPr lang="es-MX" sz="1500" i="1" dirty="0">
                <a:solidFill>
                  <a:srgbClr val="00B050"/>
                </a:solidFill>
              </a:rPr>
              <a:t>quienes se dirige que manejan diferentes lenguajes, habilidades comunicativas, niveles de recepción, canales y medios </a:t>
            </a:r>
            <a:r>
              <a:rPr lang="es-MX" sz="1500" i="1" dirty="0" smtClean="0">
                <a:solidFill>
                  <a:srgbClr val="00B050"/>
                </a:solidFill>
              </a:rPr>
              <a:t>de retroalimentación</a:t>
            </a:r>
            <a:r>
              <a:rPr lang="es-MX" sz="1500" i="1" dirty="0">
                <a:solidFill>
                  <a:srgbClr val="00B050"/>
                </a:solidFill>
              </a:rPr>
              <a:t>.</a:t>
            </a:r>
            <a:endParaRPr lang="es-MX" sz="1500" dirty="0">
              <a:solidFill>
                <a:srgbClr val="00B050"/>
              </a:solidFill>
            </a:endParaRPr>
          </a:p>
          <a:p>
            <a:pPr>
              <a:lnSpc>
                <a:spcPct val="150000"/>
              </a:lnSpc>
            </a:pPr>
            <a:r>
              <a:rPr lang="es-MX" sz="1500" i="1" dirty="0">
                <a:solidFill>
                  <a:srgbClr val="00B050"/>
                </a:solidFill>
              </a:rPr>
              <a:t>(</a:t>
            </a:r>
            <a:r>
              <a:rPr lang="es-MX" sz="1500" i="1" dirty="0" err="1">
                <a:solidFill>
                  <a:srgbClr val="00B050"/>
                </a:solidFill>
              </a:rPr>
              <a:t>Manucci</a:t>
            </a:r>
            <a:r>
              <a:rPr lang="es-MX" sz="1500" i="1" dirty="0">
                <a:solidFill>
                  <a:srgbClr val="00B050"/>
                </a:solidFill>
              </a:rPr>
              <a:t>, 2003).</a:t>
            </a:r>
            <a:endParaRPr lang="es-MX" sz="15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128792" cy="645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19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574</Words>
  <Application>Microsoft Office PowerPoint</Application>
  <PresentationFormat>Presentación en pantalla (4:3)</PresentationFormat>
  <Paragraphs>89</Paragraphs>
  <Slides>15</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Snap ITC</vt:lpstr>
      <vt:lpstr>Calibri</vt:lpstr>
      <vt:lpstr>Harlow Solid Italic</vt:lpstr>
      <vt:lpstr>Times New Roman</vt:lpstr>
      <vt:lpstr>굴림</vt:lpstr>
      <vt:lpstr>Tema de Office</vt:lpstr>
      <vt:lpstr>Gestión del Riesgo y Procesos Educativos para Facultades de Comunicación</vt:lpstr>
      <vt:lpstr>Presentación de PowerPoint</vt:lpstr>
      <vt:lpstr>La desinformación,  mala educación de los medios.</vt:lpstr>
      <vt:lpstr>DE LA PUBLICACIÓN DE LA EIRD : “LA GESTIÓN DEL RIESGO DE DESASTRES HOY”  </vt:lpstr>
      <vt:lpstr>Presentación de PowerPoint</vt:lpstr>
      <vt:lpstr>Presentación de PowerPoint</vt:lpstr>
      <vt:lpstr>Presentación de PowerPoint</vt:lpstr>
      <vt:lpstr> Comunicación para la Gestión del Riesgo o El Riesgo de Gestionar Estratégicamente la Comunicación Miguel Ángel Ibarra López </vt:lpstr>
      <vt:lpstr>Presentación de PowerPoint</vt:lpstr>
      <vt:lpstr>Presentación de PowerPoint</vt:lpstr>
      <vt:lpstr>Presentación de PowerPoint</vt:lpstr>
      <vt:lpstr>Incluir en los planes de estudio de la facultades de comunicación, normas, leyes, códigos, Marco de Hyogo  etc... Proyectos en GdR y comunicación.</vt:lpstr>
      <vt:lpstr>Presentación de PowerPoint</vt:lpstr>
      <vt:lpstr>Bibliografía </vt:lpstr>
      <vt:lpstr>Presentación de PowerPoint</vt:lpstr>
    </vt:vector>
  </TitlesOfParts>
  <Company>정윤주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Bernardo Nava Aguilar</dc:creator>
  <cp:lastModifiedBy>OEM</cp:lastModifiedBy>
  <cp:revision>238</cp:revision>
  <dcterms:created xsi:type="dcterms:W3CDTF">2011-10-12T23:45:28Z</dcterms:created>
  <dcterms:modified xsi:type="dcterms:W3CDTF">2012-11-24T17:17:13Z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